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5"/>
  </p:notesMasterIdLst>
  <p:sldIdLst>
    <p:sldId id="256" r:id="rId5"/>
    <p:sldId id="428" r:id="rId6"/>
    <p:sldId id="281" r:id="rId7"/>
    <p:sldId id="259" r:id="rId8"/>
    <p:sldId id="260" r:id="rId9"/>
    <p:sldId id="261" r:id="rId10"/>
    <p:sldId id="262" r:id="rId11"/>
    <p:sldId id="263" r:id="rId12"/>
    <p:sldId id="264" r:id="rId13"/>
    <p:sldId id="265" r:id="rId14"/>
    <p:sldId id="303" r:id="rId15"/>
    <p:sldId id="304" r:id="rId16"/>
    <p:sldId id="282" r:id="rId17"/>
    <p:sldId id="267" r:id="rId18"/>
    <p:sldId id="268" r:id="rId19"/>
    <p:sldId id="269" r:id="rId20"/>
    <p:sldId id="287" r:id="rId21"/>
    <p:sldId id="288" r:id="rId22"/>
    <p:sldId id="289" r:id="rId23"/>
    <p:sldId id="290" r:id="rId24"/>
    <p:sldId id="273" r:id="rId25"/>
    <p:sldId id="299" r:id="rId26"/>
    <p:sldId id="274" r:id="rId27"/>
    <p:sldId id="300" r:id="rId28"/>
    <p:sldId id="291" r:id="rId29"/>
    <p:sldId id="277" r:id="rId30"/>
    <p:sldId id="292" r:id="rId31"/>
    <p:sldId id="284" r:id="rId32"/>
    <p:sldId id="283" r:id="rId33"/>
    <p:sldId id="280" r:id="rId3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GhgDp9J1ogJBpcZa7WigFQ==" hashData="xMjDOG34FHjuBQQeeNx5VkVwiga4qHgqp8YaQ2E1Aenu75sJtoQaEPZs/wAIW7TEQn6hOEzpnxiuaf4Xp9UPYA=="/>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6610E8-AD70-CD58-3EFA-DBD247B6F3AA}" name="Stefanie Kneisle" initials="SK" userId="S::stefanie.kneisle@dgpr.de::c1cf020d-46ba-466c-8ff3-6f54084254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BB4F"/>
    <a:srgbClr val="4DC58D"/>
    <a:srgbClr val="54CC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F2CD57-6F58-4B6C-9D1B-943AAA468254}" v="1" dt="2024-04-11T08:45:39.751"/>
    <p1510:client id="{813693A9-85E1-44EA-8B47-C7887228BF42}" v="37" dt="2024-04-10T08:28:02.1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40" autoAdjust="0"/>
    <p:restoredTop sz="85351" autoAdjust="0"/>
  </p:normalViewPr>
  <p:slideViewPr>
    <p:cSldViewPr snapToGrid="0">
      <p:cViewPr varScale="1">
        <p:scale>
          <a:sx n="97" d="100"/>
          <a:sy n="97" d="100"/>
        </p:scale>
        <p:origin x="882" y="84"/>
      </p:cViewPr>
      <p:guideLst/>
    </p:cSldViewPr>
  </p:slideViewPr>
  <p:outlineViewPr>
    <p:cViewPr>
      <p:scale>
        <a:sx n="33" d="100"/>
        <a:sy n="33" d="100"/>
      </p:scale>
      <p:origin x="0" y="-1446"/>
    </p:cViewPr>
  </p:outlineViewPr>
  <p:notesTextViewPr>
    <p:cViewPr>
      <p:scale>
        <a:sx n="1" d="1"/>
        <a:sy n="1" d="1"/>
      </p:scale>
      <p:origin x="0" y="0"/>
    </p:cViewPr>
  </p:notesTextViewPr>
  <p:sorterViewPr>
    <p:cViewPr>
      <p:scale>
        <a:sx n="100" d="100"/>
        <a:sy n="100" d="100"/>
      </p:scale>
      <p:origin x="0" y="-69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1EC29-C1CC-4E8B-9C34-F96D0D4D16F4}" type="doc">
      <dgm:prSet loTypeId="urn:microsoft.com/office/officeart/2005/8/layout/default" loCatId="list" qsTypeId="urn:microsoft.com/office/officeart/2005/8/quickstyle/simple1" qsCatId="simple" csTypeId="urn:microsoft.com/office/officeart/2005/8/colors/accent2_5" csCatId="accent2" phldr="1"/>
      <dgm:spPr/>
      <dgm:t>
        <a:bodyPr/>
        <a:lstStyle/>
        <a:p>
          <a:endParaRPr lang="de-DE"/>
        </a:p>
      </dgm:t>
    </dgm:pt>
    <dgm:pt modelId="{750FB2CC-BEF7-4CBF-92C2-A30DD4CAB728}">
      <dgm:prSet phldrT="[Text]" custT="1"/>
      <dgm:spPr/>
      <dgm:t>
        <a:bodyPr/>
        <a:lstStyle/>
        <a:p>
          <a:r>
            <a:rPr lang="de-DE" sz="1600"/>
            <a:t>Aceton (Lösungsmittel)</a:t>
          </a:r>
        </a:p>
      </dgm:t>
    </dgm:pt>
    <dgm:pt modelId="{E03CEF95-A13E-4304-8F92-0F639CFDD764}" type="parTrans" cxnId="{92564661-6D7C-4794-B3D7-76A4E261F670}">
      <dgm:prSet/>
      <dgm:spPr/>
      <dgm:t>
        <a:bodyPr/>
        <a:lstStyle/>
        <a:p>
          <a:endParaRPr lang="de-DE" sz="6000"/>
        </a:p>
      </dgm:t>
    </dgm:pt>
    <dgm:pt modelId="{1706F812-C938-44F5-B0DE-246727A2FC1D}" type="sibTrans" cxnId="{92564661-6D7C-4794-B3D7-76A4E261F670}">
      <dgm:prSet/>
      <dgm:spPr/>
      <dgm:t>
        <a:bodyPr/>
        <a:lstStyle/>
        <a:p>
          <a:endParaRPr lang="de-DE" sz="6000"/>
        </a:p>
      </dgm:t>
    </dgm:pt>
    <dgm:pt modelId="{FE663E16-94CC-4686-A564-6FF7D8EF16EB}">
      <dgm:prSet phldrT="[Text]" custT="1"/>
      <dgm:spPr/>
      <dgm:t>
        <a:bodyPr/>
        <a:lstStyle/>
        <a:p>
          <a:r>
            <a:rPr lang="de-DE" sz="1600" dirty="0"/>
            <a:t>Methanol (Raketentreibstoff)</a:t>
          </a:r>
        </a:p>
      </dgm:t>
    </dgm:pt>
    <dgm:pt modelId="{AF1ADDA8-9E07-4055-BF21-0CF7A9C65BD5}" type="parTrans" cxnId="{B70D4334-0361-4118-83FF-585AADCC8343}">
      <dgm:prSet/>
      <dgm:spPr/>
      <dgm:t>
        <a:bodyPr/>
        <a:lstStyle/>
        <a:p>
          <a:endParaRPr lang="de-DE" sz="6000"/>
        </a:p>
      </dgm:t>
    </dgm:pt>
    <dgm:pt modelId="{5D0BDE39-F924-4C1B-9DC6-96C34ED48F60}" type="sibTrans" cxnId="{B70D4334-0361-4118-83FF-585AADCC8343}">
      <dgm:prSet/>
      <dgm:spPr/>
      <dgm:t>
        <a:bodyPr/>
        <a:lstStyle/>
        <a:p>
          <a:endParaRPr lang="de-DE" sz="6000"/>
        </a:p>
      </dgm:t>
    </dgm:pt>
    <dgm:pt modelId="{9990502A-DBD5-4E37-9853-623DCAEF1D24}">
      <dgm:prSet phldrT="[Text]" custT="1"/>
      <dgm:spPr/>
      <dgm:t>
        <a:bodyPr/>
        <a:lstStyle/>
        <a:p>
          <a:r>
            <a:rPr lang="de-DE" sz="1600" err="1"/>
            <a:t>Naphtalen</a:t>
          </a:r>
          <a:r>
            <a:rPr lang="de-DE" sz="1600"/>
            <a:t> (Mottenschutzmittel)</a:t>
          </a:r>
        </a:p>
      </dgm:t>
    </dgm:pt>
    <dgm:pt modelId="{C4E1DAB6-2338-4E54-8652-BEFA46023C26}" type="parTrans" cxnId="{D3BA4751-F4E8-4B96-B445-96006440D2B5}">
      <dgm:prSet/>
      <dgm:spPr/>
      <dgm:t>
        <a:bodyPr/>
        <a:lstStyle/>
        <a:p>
          <a:endParaRPr lang="de-DE" sz="6000"/>
        </a:p>
      </dgm:t>
    </dgm:pt>
    <dgm:pt modelId="{1CD826B7-7916-4AE4-9BB6-0F7B920BEEAC}" type="sibTrans" cxnId="{D3BA4751-F4E8-4B96-B445-96006440D2B5}">
      <dgm:prSet/>
      <dgm:spPr/>
      <dgm:t>
        <a:bodyPr/>
        <a:lstStyle/>
        <a:p>
          <a:endParaRPr lang="de-DE" sz="6000"/>
        </a:p>
      </dgm:t>
    </dgm:pt>
    <dgm:pt modelId="{BE074F86-6B5C-4015-9605-C15839F19D3D}">
      <dgm:prSet phldrT="[Text]" custT="1"/>
      <dgm:spPr/>
      <dgm:t>
        <a:bodyPr/>
        <a:lstStyle/>
        <a:p>
          <a:r>
            <a:rPr lang="de-DE" sz="1600"/>
            <a:t>Kohlenmonoxyd (Auspuffgas)</a:t>
          </a:r>
        </a:p>
      </dgm:t>
    </dgm:pt>
    <dgm:pt modelId="{28FB2275-1074-45F1-955F-95E98D72DB8C}" type="parTrans" cxnId="{C98AA222-65FB-4E22-8C20-794400DF7AC8}">
      <dgm:prSet/>
      <dgm:spPr/>
      <dgm:t>
        <a:bodyPr/>
        <a:lstStyle/>
        <a:p>
          <a:endParaRPr lang="de-DE" sz="6000"/>
        </a:p>
      </dgm:t>
    </dgm:pt>
    <dgm:pt modelId="{40BB0CD2-44F5-4ED9-938B-AA2FAA4F8837}" type="sibTrans" cxnId="{C98AA222-65FB-4E22-8C20-794400DF7AC8}">
      <dgm:prSet/>
      <dgm:spPr/>
      <dgm:t>
        <a:bodyPr/>
        <a:lstStyle/>
        <a:p>
          <a:endParaRPr lang="de-DE" sz="6000"/>
        </a:p>
      </dgm:t>
    </dgm:pt>
    <dgm:pt modelId="{207504B6-19D3-4042-879A-2F7D151EF835}">
      <dgm:prSet phldrT="[Text]" custT="1"/>
      <dgm:spPr/>
      <dgm:t>
        <a:bodyPr/>
        <a:lstStyle/>
        <a:p>
          <a:r>
            <a:rPr lang="de-DE" sz="1600"/>
            <a:t>DDT (Insektengift)</a:t>
          </a:r>
        </a:p>
      </dgm:t>
    </dgm:pt>
    <dgm:pt modelId="{E9ADC648-B3A4-472D-B11A-E9D211D4C3B8}" type="parTrans" cxnId="{2072EE7F-4E96-459C-9BEF-EDC3DBB70903}">
      <dgm:prSet/>
      <dgm:spPr/>
      <dgm:t>
        <a:bodyPr/>
        <a:lstStyle/>
        <a:p>
          <a:endParaRPr lang="de-DE" sz="6000"/>
        </a:p>
      </dgm:t>
    </dgm:pt>
    <dgm:pt modelId="{79B6E897-697B-4220-91E6-C2283F7B880A}" type="sibTrans" cxnId="{2072EE7F-4E96-459C-9BEF-EDC3DBB70903}">
      <dgm:prSet/>
      <dgm:spPr/>
      <dgm:t>
        <a:bodyPr/>
        <a:lstStyle/>
        <a:p>
          <a:endParaRPr lang="de-DE" sz="6000"/>
        </a:p>
      </dgm:t>
    </dgm:pt>
    <dgm:pt modelId="{4D223F1E-9DCD-41D6-A879-1F30B64739E6}">
      <dgm:prSet phldrT="[Text]" custT="1"/>
      <dgm:spPr/>
      <dgm:t>
        <a:bodyPr/>
        <a:lstStyle/>
        <a:p>
          <a:r>
            <a:rPr lang="de-DE" sz="1600" dirty="0"/>
            <a:t>Nikotin (Insektenvergiftungs-mittel)</a:t>
          </a:r>
        </a:p>
      </dgm:t>
    </dgm:pt>
    <dgm:pt modelId="{5769895C-D915-49C4-9660-A65FB1BDDB10}" type="parTrans" cxnId="{1B30CFC6-363D-475A-B3EA-2BFB183DA42E}">
      <dgm:prSet/>
      <dgm:spPr/>
      <dgm:t>
        <a:bodyPr/>
        <a:lstStyle/>
        <a:p>
          <a:endParaRPr lang="de-DE" sz="6000"/>
        </a:p>
      </dgm:t>
    </dgm:pt>
    <dgm:pt modelId="{FD9A431E-EAF8-494C-9C4C-A40905FEB39F}" type="sibTrans" cxnId="{1B30CFC6-363D-475A-B3EA-2BFB183DA42E}">
      <dgm:prSet/>
      <dgm:spPr/>
      <dgm:t>
        <a:bodyPr/>
        <a:lstStyle/>
        <a:p>
          <a:endParaRPr lang="de-DE" sz="6000"/>
        </a:p>
      </dgm:t>
    </dgm:pt>
    <dgm:pt modelId="{7EF8CA7F-0289-4ADB-B529-58FA4BCAEF2C}">
      <dgm:prSet phldrT="[Text]" custT="1"/>
      <dgm:spPr/>
      <dgm:t>
        <a:bodyPr/>
        <a:lstStyle/>
        <a:p>
          <a:r>
            <a:rPr lang="de-DE" sz="1600"/>
            <a:t>Formaldehyd (krebserregendes Gas)</a:t>
          </a:r>
        </a:p>
      </dgm:t>
    </dgm:pt>
    <dgm:pt modelId="{89037001-A4D2-4010-BCD9-4403A140213F}" type="parTrans" cxnId="{C64827A5-8BF7-461F-9936-C2D2EAC65A60}">
      <dgm:prSet/>
      <dgm:spPr/>
      <dgm:t>
        <a:bodyPr/>
        <a:lstStyle/>
        <a:p>
          <a:endParaRPr lang="de-DE" sz="6000"/>
        </a:p>
      </dgm:t>
    </dgm:pt>
    <dgm:pt modelId="{34A8D09B-80C5-4E08-B2AA-187FE37D7659}" type="sibTrans" cxnId="{C64827A5-8BF7-461F-9936-C2D2EAC65A60}">
      <dgm:prSet/>
      <dgm:spPr/>
      <dgm:t>
        <a:bodyPr/>
        <a:lstStyle/>
        <a:p>
          <a:endParaRPr lang="de-DE" sz="6000"/>
        </a:p>
      </dgm:t>
    </dgm:pt>
    <dgm:pt modelId="{62046199-9D7D-49AE-A46F-3E81C99BB804}">
      <dgm:prSet phldrT="[Text]" custT="1"/>
      <dgm:spPr/>
      <dgm:t>
        <a:bodyPr/>
        <a:lstStyle/>
        <a:p>
          <a:r>
            <a:rPr lang="de-DE" sz="1600" dirty="0"/>
            <a:t>Cadmium </a:t>
          </a:r>
        </a:p>
        <a:p>
          <a:r>
            <a:rPr lang="de-DE" sz="1600" dirty="0"/>
            <a:t>(in Batterien)</a:t>
          </a:r>
        </a:p>
      </dgm:t>
    </dgm:pt>
    <dgm:pt modelId="{1DA43590-EB69-4DC6-8A30-1A387E850464}" type="parTrans" cxnId="{085A5921-FCAA-470F-A102-70CF51C7F515}">
      <dgm:prSet/>
      <dgm:spPr/>
      <dgm:t>
        <a:bodyPr/>
        <a:lstStyle/>
        <a:p>
          <a:endParaRPr lang="de-DE" sz="6000"/>
        </a:p>
      </dgm:t>
    </dgm:pt>
    <dgm:pt modelId="{57E6E439-BF38-466C-99B2-22D9D6917664}" type="sibTrans" cxnId="{085A5921-FCAA-470F-A102-70CF51C7F515}">
      <dgm:prSet/>
      <dgm:spPr/>
      <dgm:t>
        <a:bodyPr/>
        <a:lstStyle/>
        <a:p>
          <a:endParaRPr lang="de-DE" sz="6000"/>
        </a:p>
      </dgm:t>
    </dgm:pt>
    <dgm:pt modelId="{9794F556-1D0F-4B7F-90E8-75BD18937776}">
      <dgm:prSet phldrT="[Text]" custT="1"/>
      <dgm:spPr/>
      <dgm:t>
        <a:bodyPr/>
        <a:lstStyle/>
        <a:p>
          <a:r>
            <a:rPr lang="de-DE" sz="1600"/>
            <a:t>Arsen (Gift)</a:t>
          </a:r>
        </a:p>
      </dgm:t>
    </dgm:pt>
    <dgm:pt modelId="{BEF1DCD9-8A18-4F1E-8C05-FAB78FC772FD}" type="parTrans" cxnId="{B2A0E475-E458-4773-896E-E16B50C0BAB1}">
      <dgm:prSet/>
      <dgm:spPr/>
      <dgm:t>
        <a:bodyPr/>
        <a:lstStyle/>
        <a:p>
          <a:endParaRPr lang="de-DE" sz="6000"/>
        </a:p>
      </dgm:t>
    </dgm:pt>
    <dgm:pt modelId="{8AADDF3B-3C7D-4E38-AF66-A3D23B1BAFF1}" type="sibTrans" cxnId="{B2A0E475-E458-4773-896E-E16B50C0BAB1}">
      <dgm:prSet/>
      <dgm:spPr/>
      <dgm:t>
        <a:bodyPr/>
        <a:lstStyle/>
        <a:p>
          <a:endParaRPr lang="de-DE" sz="6000"/>
        </a:p>
      </dgm:t>
    </dgm:pt>
    <dgm:pt modelId="{F200C25B-E7F5-4794-B88C-785AD9C91480}">
      <dgm:prSet phldrT="[Text]" custT="1"/>
      <dgm:spPr/>
      <dgm:t>
        <a:bodyPr/>
        <a:lstStyle/>
        <a:p>
          <a:r>
            <a:rPr lang="de-DE" sz="1600"/>
            <a:t>Blausäure (beim Verbrennen von Zucker, vgl. Todesstrafe in USA)</a:t>
          </a:r>
        </a:p>
      </dgm:t>
    </dgm:pt>
    <dgm:pt modelId="{2CC6FB97-8135-43E5-88EB-B4C1E0150A15}" type="parTrans" cxnId="{A411FCC7-FA3D-40E5-8DC8-FD3F8B4448A5}">
      <dgm:prSet/>
      <dgm:spPr/>
      <dgm:t>
        <a:bodyPr/>
        <a:lstStyle/>
        <a:p>
          <a:endParaRPr lang="de-DE" sz="6000"/>
        </a:p>
      </dgm:t>
    </dgm:pt>
    <dgm:pt modelId="{117D092F-32EC-4CC9-9553-B1A4B62212C2}" type="sibTrans" cxnId="{A411FCC7-FA3D-40E5-8DC8-FD3F8B4448A5}">
      <dgm:prSet/>
      <dgm:spPr/>
      <dgm:t>
        <a:bodyPr/>
        <a:lstStyle/>
        <a:p>
          <a:endParaRPr lang="de-DE" sz="6000"/>
        </a:p>
      </dgm:t>
    </dgm:pt>
    <dgm:pt modelId="{243C8BA1-AAD4-4E69-AD37-E575BC636F6B}">
      <dgm:prSet phldrT="[Text]" custT="1"/>
      <dgm:spPr/>
      <dgm:t>
        <a:bodyPr/>
        <a:lstStyle/>
        <a:p>
          <a:r>
            <a:rPr lang="de-DE" sz="1600"/>
            <a:t>Polonium 210 (radioaktiv)</a:t>
          </a:r>
        </a:p>
      </dgm:t>
    </dgm:pt>
    <dgm:pt modelId="{D31E46C1-4B67-419B-BD1C-9CCEC2AFBC72}" type="parTrans" cxnId="{9C861E8D-0628-43C3-BD6B-975CD91B65BC}">
      <dgm:prSet/>
      <dgm:spPr/>
      <dgm:t>
        <a:bodyPr/>
        <a:lstStyle/>
        <a:p>
          <a:endParaRPr lang="de-DE" sz="6000"/>
        </a:p>
      </dgm:t>
    </dgm:pt>
    <dgm:pt modelId="{1D668B43-1C2B-45E9-8130-9022AB1D9CBF}" type="sibTrans" cxnId="{9C861E8D-0628-43C3-BD6B-975CD91B65BC}">
      <dgm:prSet/>
      <dgm:spPr/>
      <dgm:t>
        <a:bodyPr/>
        <a:lstStyle/>
        <a:p>
          <a:endParaRPr lang="de-DE" sz="6000"/>
        </a:p>
      </dgm:t>
    </dgm:pt>
    <dgm:pt modelId="{4EE1E2BB-F79B-4794-A6C6-ECB0020A85F9}">
      <dgm:prSet phldrT="[Text]" custT="1"/>
      <dgm:spPr/>
      <dgm:t>
        <a:bodyPr/>
        <a:lstStyle/>
        <a:p>
          <a:r>
            <a:rPr lang="de-DE" sz="1600"/>
            <a:t>Vinylchlorid (Kunststoff)</a:t>
          </a:r>
        </a:p>
      </dgm:t>
    </dgm:pt>
    <dgm:pt modelId="{0A0CFC8C-92FD-43CC-B2C9-18E459B51ECC}" type="parTrans" cxnId="{12C1F342-31B7-41FA-9F4E-0772C0B9CA2C}">
      <dgm:prSet/>
      <dgm:spPr/>
      <dgm:t>
        <a:bodyPr/>
        <a:lstStyle/>
        <a:p>
          <a:endParaRPr lang="de-DE" sz="6000"/>
        </a:p>
      </dgm:t>
    </dgm:pt>
    <dgm:pt modelId="{BBD0EFA7-8308-4140-BE9A-B8C5078939C5}" type="sibTrans" cxnId="{12C1F342-31B7-41FA-9F4E-0772C0B9CA2C}">
      <dgm:prSet/>
      <dgm:spPr/>
      <dgm:t>
        <a:bodyPr/>
        <a:lstStyle/>
        <a:p>
          <a:endParaRPr lang="de-DE" sz="6000"/>
        </a:p>
      </dgm:t>
    </dgm:pt>
    <dgm:pt modelId="{F7B12905-C2B3-4A74-93C7-594576B4116E}" type="pres">
      <dgm:prSet presAssocID="{35A1EC29-C1CC-4E8B-9C34-F96D0D4D16F4}" presName="diagram" presStyleCnt="0">
        <dgm:presLayoutVars>
          <dgm:dir/>
          <dgm:resizeHandles val="exact"/>
        </dgm:presLayoutVars>
      </dgm:prSet>
      <dgm:spPr/>
    </dgm:pt>
    <dgm:pt modelId="{D72B000D-A973-47EF-9785-AD7B8A2E7EA5}" type="pres">
      <dgm:prSet presAssocID="{750FB2CC-BEF7-4CBF-92C2-A30DD4CAB728}" presName="node" presStyleLbl="node1" presStyleIdx="0" presStyleCnt="12">
        <dgm:presLayoutVars>
          <dgm:bulletEnabled val="1"/>
        </dgm:presLayoutVars>
      </dgm:prSet>
      <dgm:spPr/>
    </dgm:pt>
    <dgm:pt modelId="{61A63AC5-2C92-433B-87F9-86A07C4FA0B5}" type="pres">
      <dgm:prSet presAssocID="{1706F812-C938-44F5-B0DE-246727A2FC1D}" presName="sibTrans" presStyleCnt="0"/>
      <dgm:spPr/>
    </dgm:pt>
    <dgm:pt modelId="{DBFD7F0C-B518-4E40-A4FF-F2B8FD1743C1}" type="pres">
      <dgm:prSet presAssocID="{FE663E16-94CC-4686-A564-6FF7D8EF16EB}" presName="node" presStyleLbl="node1" presStyleIdx="1" presStyleCnt="12">
        <dgm:presLayoutVars>
          <dgm:bulletEnabled val="1"/>
        </dgm:presLayoutVars>
      </dgm:prSet>
      <dgm:spPr/>
    </dgm:pt>
    <dgm:pt modelId="{A257721F-3E33-4ECA-8117-9D6AF2AD7334}" type="pres">
      <dgm:prSet presAssocID="{5D0BDE39-F924-4C1B-9DC6-96C34ED48F60}" presName="sibTrans" presStyleCnt="0"/>
      <dgm:spPr/>
    </dgm:pt>
    <dgm:pt modelId="{8E053D10-58DA-4722-A9B9-AC208D9F677F}" type="pres">
      <dgm:prSet presAssocID="{9990502A-DBD5-4E37-9853-623DCAEF1D24}" presName="node" presStyleLbl="node1" presStyleIdx="2" presStyleCnt="12">
        <dgm:presLayoutVars>
          <dgm:bulletEnabled val="1"/>
        </dgm:presLayoutVars>
      </dgm:prSet>
      <dgm:spPr/>
    </dgm:pt>
    <dgm:pt modelId="{49082712-A648-42CD-8BEC-2E66C5315884}" type="pres">
      <dgm:prSet presAssocID="{1CD826B7-7916-4AE4-9BB6-0F7B920BEEAC}" presName="sibTrans" presStyleCnt="0"/>
      <dgm:spPr/>
    </dgm:pt>
    <dgm:pt modelId="{302B47FB-EECE-4EAA-A0FC-6F36AF2A30BE}" type="pres">
      <dgm:prSet presAssocID="{4D223F1E-9DCD-41D6-A879-1F30B64739E6}" presName="node" presStyleLbl="node1" presStyleIdx="3" presStyleCnt="12">
        <dgm:presLayoutVars>
          <dgm:bulletEnabled val="1"/>
        </dgm:presLayoutVars>
      </dgm:prSet>
      <dgm:spPr/>
    </dgm:pt>
    <dgm:pt modelId="{6E6212C4-2F2B-439B-A016-0F4DCEF751BD}" type="pres">
      <dgm:prSet presAssocID="{FD9A431E-EAF8-494C-9C4C-A40905FEB39F}" presName="sibTrans" presStyleCnt="0"/>
      <dgm:spPr/>
    </dgm:pt>
    <dgm:pt modelId="{F07B3814-E172-428B-84C8-16C13D5F8A76}" type="pres">
      <dgm:prSet presAssocID="{7EF8CA7F-0289-4ADB-B529-58FA4BCAEF2C}" presName="node" presStyleLbl="node1" presStyleIdx="4" presStyleCnt="12">
        <dgm:presLayoutVars>
          <dgm:bulletEnabled val="1"/>
        </dgm:presLayoutVars>
      </dgm:prSet>
      <dgm:spPr/>
    </dgm:pt>
    <dgm:pt modelId="{AEA2E4FC-2416-4D0F-8319-2CBBF7DAEEAA}" type="pres">
      <dgm:prSet presAssocID="{34A8D09B-80C5-4E08-B2AA-187FE37D7659}" presName="sibTrans" presStyleCnt="0"/>
      <dgm:spPr/>
    </dgm:pt>
    <dgm:pt modelId="{B3125357-47F8-46F1-8706-F61751281EF9}" type="pres">
      <dgm:prSet presAssocID="{62046199-9D7D-49AE-A46F-3E81C99BB804}" presName="node" presStyleLbl="node1" presStyleIdx="5" presStyleCnt="12">
        <dgm:presLayoutVars>
          <dgm:bulletEnabled val="1"/>
        </dgm:presLayoutVars>
      </dgm:prSet>
      <dgm:spPr/>
    </dgm:pt>
    <dgm:pt modelId="{DC266414-7011-461A-B81B-80F7985054E6}" type="pres">
      <dgm:prSet presAssocID="{57E6E439-BF38-466C-99B2-22D9D6917664}" presName="sibTrans" presStyleCnt="0"/>
      <dgm:spPr/>
    </dgm:pt>
    <dgm:pt modelId="{6C1D1302-8379-4C62-8DB9-60181275736C}" type="pres">
      <dgm:prSet presAssocID="{BE074F86-6B5C-4015-9605-C15839F19D3D}" presName="node" presStyleLbl="node1" presStyleIdx="6" presStyleCnt="12">
        <dgm:presLayoutVars>
          <dgm:bulletEnabled val="1"/>
        </dgm:presLayoutVars>
      </dgm:prSet>
      <dgm:spPr/>
    </dgm:pt>
    <dgm:pt modelId="{9BFE6F2D-74FD-48A0-8839-AB8FC702899C}" type="pres">
      <dgm:prSet presAssocID="{40BB0CD2-44F5-4ED9-938B-AA2FAA4F8837}" presName="sibTrans" presStyleCnt="0"/>
      <dgm:spPr/>
    </dgm:pt>
    <dgm:pt modelId="{79558C43-1182-44F0-B1A8-C3727AAC936F}" type="pres">
      <dgm:prSet presAssocID="{207504B6-19D3-4042-879A-2F7D151EF835}" presName="node" presStyleLbl="node1" presStyleIdx="7" presStyleCnt="12">
        <dgm:presLayoutVars>
          <dgm:bulletEnabled val="1"/>
        </dgm:presLayoutVars>
      </dgm:prSet>
      <dgm:spPr/>
    </dgm:pt>
    <dgm:pt modelId="{33E00E4D-151C-4293-99A4-395687543DBA}" type="pres">
      <dgm:prSet presAssocID="{79B6E897-697B-4220-91E6-C2283F7B880A}" presName="sibTrans" presStyleCnt="0"/>
      <dgm:spPr/>
    </dgm:pt>
    <dgm:pt modelId="{920DF4B9-111D-4D41-BC0B-40CD68A02636}" type="pres">
      <dgm:prSet presAssocID="{9794F556-1D0F-4B7F-90E8-75BD18937776}" presName="node" presStyleLbl="node1" presStyleIdx="8" presStyleCnt="12">
        <dgm:presLayoutVars>
          <dgm:bulletEnabled val="1"/>
        </dgm:presLayoutVars>
      </dgm:prSet>
      <dgm:spPr/>
    </dgm:pt>
    <dgm:pt modelId="{ED006CDF-91CB-408E-81C6-851AF68B1943}" type="pres">
      <dgm:prSet presAssocID="{8AADDF3B-3C7D-4E38-AF66-A3D23B1BAFF1}" presName="sibTrans" presStyleCnt="0"/>
      <dgm:spPr/>
    </dgm:pt>
    <dgm:pt modelId="{F94F04FF-0118-45F4-A6B2-9B4FB5035143}" type="pres">
      <dgm:prSet presAssocID="{F200C25B-E7F5-4794-B88C-785AD9C91480}" presName="node" presStyleLbl="node1" presStyleIdx="9" presStyleCnt="12">
        <dgm:presLayoutVars>
          <dgm:bulletEnabled val="1"/>
        </dgm:presLayoutVars>
      </dgm:prSet>
      <dgm:spPr/>
    </dgm:pt>
    <dgm:pt modelId="{5B2C86F9-C64B-43AB-BE0E-6BA63800101B}" type="pres">
      <dgm:prSet presAssocID="{117D092F-32EC-4CC9-9553-B1A4B62212C2}" presName="sibTrans" presStyleCnt="0"/>
      <dgm:spPr/>
    </dgm:pt>
    <dgm:pt modelId="{E5F24600-0E22-4D7C-87C3-3D03FDB2E2CB}" type="pres">
      <dgm:prSet presAssocID="{243C8BA1-AAD4-4E69-AD37-E575BC636F6B}" presName="node" presStyleLbl="node1" presStyleIdx="10" presStyleCnt="12">
        <dgm:presLayoutVars>
          <dgm:bulletEnabled val="1"/>
        </dgm:presLayoutVars>
      </dgm:prSet>
      <dgm:spPr/>
    </dgm:pt>
    <dgm:pt modelId="{1DB84B24-56D5-46F8-94D1-0298476AFF1B}" type="pres">
      <dgm:prSet presAssocID="{1D668B43-1C2B-45E9-8130-9022AB1D9CBF}" presName="sibTrans" presStyleCnt="0"/>
      <dgm:spPr/>
    </dgm:pt>
    <dgm:pt modelId="{E2AC920D-C50C-4C75-B164-22CEFCDD5074}" type="pres">
      <dgm:prSet presAssocID="{4EE1E2BB-F79B-4794-A6C6-ECB0020A85F9}" presName="node" presStyleLbl="node1" presStyleIdx="11" presStyleCnt="12">
        <dgm:presLayoutVars>
          <dgm:bulletEnabled val="1"/>
        </dgm:presLayoutVars>
      </dgm:prSet>
      <dgm:spPr/>
    </dgm:pt>
  </dgm:ptLst>
  <dgm:cxnLst>
    <dgm:cxn modelId="{8366AC03-734C-4A26-99CA-D767205B8F18}" type="presOf" srcId="{243C8BA1-AAD4-4E69-AD37-E575BC636F6B}" destId="{E5F24600-0E22-4D7C-87C3-3D03FDB2E2CB}" srcOrd="0" destOrd="0" presId="urn:microsoft.com/office/officeart/2005/8/layout/default"/>
    <dgm:cxn modelId="{63D07605-8D1A-4E18-8FD0-F9E75D29EF37}" type="presOf" srcId="{35A1EC29-C1CC-4E8B-9C34-F96D0D4D16F4}" destId="{F7B12905-C2B3-4A74-93C7-594576B4116E}" srcOrd="0" destOrd="0" presId="urn:microsoft.com/office/officeart/2005/8/layout/default"/>
    <dgm:cxn modelId="{085A5921-FCAA-470F-A102-70CF51C7F515}" srcId="{35A1EC29-C1CC-4E8B-9C34-F96D0D4D16F4}" destId="{62046199-9D7D-49AE-A46F-3E81C99BB804}" srcOrd="5" destOrd="0" parTransId="{1DA43590-EB69-4DC6-8A30-1A387E850464}" sibTransId="{57E6E439-BF38-466C-99B2-22D9D6917664}"/>
    <dgm:cxn modelId="{C98AA222-65FB-4E22-8C20-794400DF7AC8}" srcId="{35A1EC29-C1CC-4E8B-9C34-F96D0D4D16F4}" destId="{BE074F86-6B5C-4015-9605-C15839F19D3D}" srcOrd="6" destOrd="0" parTransId="{28FB2275-1074-45F1-955F-95E98D72DB8C}" sibTransId="{40BB0CD2-44F5-4ED9-938B-AA2FAA4F8837}"/>
    <dgm:cxn modelId="{7898F92F-447A-496F-BF7E-8CD5D4133712}" type="presOf" srcId="{BE074F86-6B5C-4015-9605-C15839F19D3D}" destId="{6C1D1302-8379-4C62-8DB9-60181275736C}" srcOrd="0" destOrd="0" presId="urn:microsoft.com/office/officeart/2005/8/layout/default"/>
    <dgm:cxn modelId="{EDE05A31-0DD7-49C5-8BCF-7A519CAE7B62}" type="presOf" srcId="{4D223F1E-9DCD-41D6-A879-1F30B64739E6}" destId="{302B47FB-EECE-4EAA-A0FC-6F36AF2A30BE}" srcOrd="0" destOrd="0" presId="urn:microsoft.com/office/officeart/2005/8/layout/default"/>
    <dgm:cxn modelId="{B70D4334-0361-4118-83FF-585AADCC8343}" srcId="{35A1EC29-C1CC-4E8B-9C34-F96D0D4D16F4}" destId="{FE663E16-94CC-4686-A564-6FF7D8EF16EB}" srcOrd="1" destOrd="0" parTransId="{AF1ADDA8-9E07-4055-BF21-0CF7A9C65BD5}" sibTransId="{5D0BDE39-F924-4C1B-9DC6-96C34ED48F60}"/>
    <dgm:cxn modelId="{92564661-6D7C-4794-B3D7-76A4E261F670}" srcId="{35A1EC29-C1CC-4E8B-9C34-F96D0D4D16F4}" destId="{750FB2CC-BEF7-4CBF-92C2-A30DD4CAB728}" srcOrd="0" destOrd="0" parTransId="{E03CEF95-A13E-4304-8F92-0F639CFDD764}" sibTransId="{1706F812-C938-44F5-B0DE-246727A2FC1D}"/>
    <dgm:cxn modelId="{12C1F342-31B7-41FA-9F4E-0772C0B9CA2C}" srcId="{35A1EC29-C1CC-4E8B-9C34-F96D0D4D16F4}" destId="{4EE1E2BB-F79B-4794-A6C6-ECB0020A85F9}" srcOrd="11" destOrd="0" parTransId="{0A0CFC8C-92FD-43CC-B2C9-18E459B51ECC}" sibTransId="{BBD0EFA7-8308-4140-BE9A-B8C5078939C5}"/>
    <dgm:cxn modelId="{C05E796A-8941-43EE-8CC4-7A72F087983E}" type="presOf" srcId="{9990502A-DBD5-4E37-9853-623DCAEF1D24}" destId="{8E053D10-58DA-4722-A9B9-AC208D9F677F}" srcOrd="0" destOrd="0" presId="urn:microsoft.com/office/officeart/2005/8/layout/default"/>
    <dgm:cxn modelId="{D3BA4751-F4E8-4B96-B445-96006440D2B5}" srcId="{35A1EC29-C1CC-4E8B-9C34-F96D0D4D16F4}" destId="{9990502A-DBD5-4E37-9853-623DCAEF1D24}" srcOrd="2" destOrd="0" parTransId="{C4E1DAB6-2338-4E54-8652-BEFA46023C26}" sibTransId="{1CD826B7-7916-4AE4-9BB6-0F7B920BEEAC}"/>
    <dgm:cxn modelId="{B2A0E475-E458-4773-896E-E16B50C0BAB1}" srcId="{35A1EC29-C1CC-4E8B-9C34-F96D0D4D16F4}" destId="{9794F556-1D0F-4B7F-90E8-75BD18937776}" srcOrd="8" destOrd="0" parTransId="{BEF1DCD9-8A18-4F1E-8C05-FAB78FC772FD}" sibTransId="{8AADDF3B-3C7D-4E38-AF66-A3D23B1BAFF1}"/>
    <dgm:cxn modelId="{BD36DE57-3FA1-4451-88BD-47F011C7C267}" type="presOf" srcId="{4EE1E2BB-F79B-4794-A6C6-ECB0020A85F9}" destId="{E2AC920D-C50C-4C75-B164-22CEFCDD5074}" srcOrd="0" destOrd="0" presId="urn:microsoft.com/office/officeart/2005/8/layout/default"/>
    <dgm:cxn modelId="{529B2E79-1C7C-4DF8-8360-85B82131192A}" type="presOf" srcId="{F200C25B-E7F5-4794-B88C-785AD9C91480}" destId="{F94F04FF-0118-45F4-A6B2-9B4FB5035143}" srcOrd="0" destOrd="0" presId="urn:microsoft.com/office/officeart/2005/8/layout/default"/>
    <dgm:cxn modelId="{07B37A7C-79BE-4438-8407-DA1486B79F83}" type="presOf" srcId="{7EF8CA7F-0289-4ADB-B529-58FA4BCAEF2C}" destId="{F07B3814-E172-428B-84C8-16C13D5F8A76}" srcOrd="0" destOrd="0" presId="urn:microsoft.com/office/officeart/2005/8/layout/default"/>
    <dgm:cxn modelId="{2072EE7F-4E96-459C-9BEF-EDC3DBB70903}" srcId="{35A1EC29-C1CC-4E8B-9C34-F96D0D4D16F4}" destId="{207504B6-19D3-4042-879A-2F7D151EF835}" srcOrd="7" destOrd="0" parTransId="{E9ADC648-B3A4-472D-B11A-E9D211D4C3B8}" sibTransId="{79B6E897-697B-4220-91E6-C2283F7B880A}"/>
    <dgm:cxn modelId="{9C861E8D-0628-43C3-BD6B-975CD91B65BC}" srcId="{35A1EC29-C1CC-4E8B-9C34-F96D0D4D16F4}" destId="{243C8BA1-AAD4-4E69-AD37-E575BC636F6B}" srcOrd="10" destOrd="0" parTransId="{D31E46C1-4B67-419B-BD1C-9CCEC2AFBC72}" sibTransId="{1D668B43-1C2B-45E9-8130-9022AB1D9CBF}"/>
    <dgm:cxn modelId="{C64827A5-8BF7-461F-9936-C2D2EAC65A60}" srcId="{35A1EC29-C1CC-4E8B-9C34-F96D0D4D16F4}" destId="{7EF8CA7F-0289-4ADB-B529-58FA4BCAEF2C}" srcOrd="4" destOrd="0" parTransId="{89037001-A4D2-4010-BCD9-4403A140213F}" sibTransId="{34A8D09B-80C5-4E08-B2AA-187FE37D7659}"/>
    <dgm:cxn modelId="{33A68BA8-A939-431D-A742-575922ACA79F}" type="presOf" srcId="{750FB2CC-BEF7-4CBF-92C2-A30DD4CAB728}" destId="{D72B000D-A973-47EF-9785-AD7B8A2E7EA5}" srcOrd="0" destOrd="0" presId="urn:microsoft.com/office/officeart/2005/8/layout/default"/>
    <dgm:cxn modelId="{A93F24B9-FB2B-4C93-8EC7-DD6331BE4E7C}" type="presOf" srcId="{9794F556-1D0F-4B7F-90E8-75BD18937776}" destId="{920DF4B9-111D-4D41-BC0B-40CD68A02636}" srcOrd="0" destOrd="0" presId="urn:microsoft.com/office/officeart/2005/8/layout/default"/>
    <dgm:cxn modelId="{1B30CFC6-363D-475A-B3EA-2BFB183DA42E}" srcId="{35A1EC29-C1CC-4E8B-9C34-F96D0D4D16F4}" destId="{4D223F1E-9DCD-41D6-A879-1F30B64739E6}" srcOrd="3" destOrd="0" parTransId="{5769895C-D915-49C4-9660-A65FB1BDDB10}" sibTransId="{FD9A431E-EAF8-494C-9C4C-A40905FEB39F}"/>
    <dgm:cxn modelId="{A411FCC7-FA3D-40E5-8DC8-FD3F8B4448A5}" srcId="{35A1EC29-C1CC-4E8B-9C34-F96D0D4D16F4}" destId="{F200C25B-E7F5-4794-B88C-785AD9C91480}" srcOrd="9" destOrd="0" parTransId="{2CC6FB97-8135-43E5-88EB-B4C1E0150A15}" sibTransId="{117D092F-32EC-4CC9-9553-B1A4B62212C2}"/>
    <dgm:cxn modelId="{B1215ACC-AB0C-47AD-A477-1FBDB729FC37}" type="presOf" srcId="{FE663E16-94CC-4686-A564-6FF7D8EF16EB}" destId="{DBFD7F0C-B518-4E40-A4FF-F2B8FD1743C1}" srcOrd="0" destOrd="0" presId="urn:microsoft.com/office/officeart/2005/8/layout/default"/>
    <dgm:cxn modelId="{21CDC7D1-3BE8-427E-AF8F-2D37887947A0}" type="presOf" srcId="{62046199-9D7D-49AE-A46F-3E81C99BB804}" destId="{B3125357-47F8-46F1-8706-F61751281EF9}" srcOrd="0" destOrd="0" presId="urn:microsoft.com/office/officeart/2005/8/layout/default"/>
    <dgm:cxn modelId="{77C5C2E8-4497-4912-A987-1C28E8737814}" type="presOf" srcId="{207504B6-19D3-4042-879A-2F7D151EF835}" destId="{79558C43-1182-44F0-B1A8-C3727AAC936F}" srcOrd="0" destOrd="0" presId="urn:microsoft.com/office/officeart/2005/8/layout/default"/>
    <dgm:cxn modelId="{D545EB2E-2AB9-4F03-A336-F3F10C2A646D}" type="presParOf" srcId="{F7B12905-C2B3-4A74-93C7-594576B4116E}" destId="{D72B000D-A973-47EF-9785-AD7B8A2E7EA5}" srcOrd="0" destOrd="0" presId="urn:microsoft.com/office/officeart/2005/8/layout/default"/>
    <dgm:cxn modelId="{65B7ACEF-9153-46F9-999C-F77595C9C819}" type="presParOf" srcId="{F7B12905-C2B3-4A74-93C7-594576B4116E}" destId="{61A63AC5-2C92-433B-87F9-86A07C4FA0B5}" srcOrd="1" destOrd="0" presId="urn:microsoft.com/office/officeart/2005/8/layout/default"/>
    <dgm:cxn modelId="{F3015A24-3A13-4838-BD83-3604982EF4E0}" type="presParOf" srcId="{F7B12905-C2B3-4A74-93C7-594576B4116E}" destId="{DBFD7F0C-B518-4E40-A4FF-F2B8FD1743C1}" srcOrd="2" destOrd="0" presId="urn:microsoft.com/office/officeart/2005/8/layout/default"/>
    <dgm:cxn modelId="{79491DEE-1B63-4FB3-BBEB-06E223BF52D2}" type="presParOf" srcId="{F7B12905-C2B3-4A74-93C7-594576B4116E}" destId="{A257721F-3E33-4ECA-8117-9D6AF2AD7334}" srcOrd="3" destOrd="0" presId="urn:microsoft.com/office/officeart/2005/8/layout/default"/>
    <dgm:cxn modelId="{C48BD0A7-9E26-473D-8775-68D25ECC3C19}" type="presParOf" srcId="{F7B12905-C2B3-4A74-93C7-594576B4116E}" destId="{8E053D10-58DA-4722-A9B9-AC208D9F677F}" srcOrd="4" destOrd="0" presId="urn:microsoft.com/office/officeart/2005/8/layout/default"/>
    <dgm:cxn modelId="{48C5A1B2-CB03-43E5-B613-3982ADBFFAB5}" type="presParOf" srcId="{F7B12905-C2B3-4A74-93C7-594576B4116E}" destId="{49082712-A648-42CD-8BEC-2E66C5315884}" srcOrd="5" destOrd="0" presId="urn:microsoft.com/office/officeart/2005/8/layout/default"/>
    <dgm:cxn modelId="{28E2585B-0B2A-4DB2-8BC0-0B307427364C}" type="presParOf" srcId="{F7B12905-C2B3-4A74-93C7-594576B4116E}" destId="{302B47FB-EECE-4EAA-A0FC-6F36AF2A30BE}" srcOrd="6" destOrd="0" presId="urn:microsoft.com/office/officeart/2005/8/layout/default"/>
    <dgm:cxn modelId="{3932BB84-FE03-4B4F-8687-265699C09F77}" type="presParOf" srcId="{F7B12905-C2B3-4A74-93C7-594576B4116E}" destId="{6E6212C4-2F2B-439B-A016-0F4DCEF751BD}" srcOrd="7" destOrd="0" presId="urn:microsoft.com/office/officeart/2005/8/layout/default"/>
    <dgm:cxn modelId="{4D72AFC5-2EBD-4A5F-96CD-7004A8742EDE}" type="presParOf" srcId="{F7B12905-C2B3-4A74-93C7-594576B4116E}" destId="{F07B3814-E172-428B-84C8-16C13D5F8A76}" srcOrd="8" destOrd="0" presId="urn:microsoft.com/office/officeart/2005/8/layout/default"/>
    <dgm:cxn modelId="{72308D4F-E8DC-4FD9-8A54-27FA1F468717}" type="presParOf" srcId="{F7B12905-C2B3-4A74-93C7-594576B4116E}" destId="{AEA2E4FC-2416-4D0F-8319-2CBBF7DAEEAA}" srcOrd="9" destOrd="0" presId="urn:microsoft.com/office/officeart/2005/8/layout/default"/>
    <dgm:cxn modelId="{E502F6FC-2004-4229-B69F-8B2C7BDB8D2A}" type="presParOf" srcId="{F7B12905-C2B3-4A74-93C7-594576B4116E}" destId="{B3125357-47F8-46F1-8706-F61751281EF9}" srcOrd="10" destOrd="0" presId="urn:microsoft.com/office/officeart/2005/8/layout/default"/>
    <dgm:cxn modelId="{8AE2E4E5-393E-4FC9-B179-87A43619D15A}" type="presParOf" srcId="{F7B12905-C2B3-4A74-93C7-594576B4116E}" destId="{DC266414-7011-461A-B81B-80F7985054E6}" srcOrd="11" destOrd="0" presId="urn:microsoft.com/office/officeart/2005/8/layout/default"/>
    <dgm:cxn modelId="{3FD095A5-C571-43B5-B60D-D570AF75171D}" type="presParOf" srcId="{F7B12905-C2B3-4A74-93C7-594576B4116E}" destId="{6C1D1302-8379-4C62-8DB9-60181275736C}" srcOrd="12" destOrd="0" presId="urn:microsoft.com/office/officeart/2005/8/layout/default"/>
    <dgm:cxn modelId="{28F443B4-00D7-46DE-A3E9-F16FAC4E3F3E}" type="presParOf" srcId="{F7B12905-C2B3-4A74-93C7-594576B4116E}" destId="{9BFE6F2D-74FD-48A0-8839-AB8FC702899C}" srcOrd="13" destOrd="0" presId="urn:microsoft.com/office/officeart/2005/8/layout/default"/>
    <dgm:cxn modelId="{CF39A73E-C380-4DC9-970A-C0888040E7ED}" type="presParOf" srcId="{F7B12905-C2B3-4A74-93C7-594576B4116E}" destId="{79558C43-1182-44F0-B1A8-C3727AAC936F}" srcOrd="14" destOrd="0" presId="urn:microsoft.com/office/officeart/2005/8/layout/default"/>
    <dgm:cxn modelId="{ACD60F7A-C9B7-461E-98BC-9E8C33879921}" type="presParOf" srcId="{F7B12905-C2B3-4A74-93C7-594576B4116E}" destId="{33E00E4D-151C-4293-99A4-395687543DBA}" srcOrd="15" destOrd="0" presId="urn:microsoft.com/office/officeart/2005/8/layout/default"/>
    <dgm:cxn modelId="{D3335E3A-78A6-4837-BB6F-08891061D3A8}" type="presParOf" srcId="{F7B12905-C2B3-4A74-93C7-594576B4116E}" destId="{920DF4B9-111D-4D41-BC0B-40CD68A02636}" srcOrd="16" destOrd="0" presId="urn:microsoft.com/office/officeart/2005/8/layout/default"/>
    <dgm:cxn modelId="{9318A364-DC0B-4455-8DA2-AF75DF8004CF}" type="presParOf" srcId="{F7B12905-C2B3-4A74-93C7-594576B4116E}" destId="{ED006CDF-91CB-408E-81C6-851AF68B1943}" srcOrd="17" destOrd="0" presId="urn:microsoft.com/office/officeart/2005/8/layout/default"/>
    <dgm:cxn modelId="{395C4A8D-4339-4FE2-8289-55309328C59C}" type="presParOf" srcId="{F7B12905-C2B3-4A74-93C7-594576B4116E}" destId="{F94F04FF-0118-45F4-A6B2-9B4FB5035143}" srcOrd="18" destOrd="0" presId="urn:microsoft.com/office/officeart/2005/8/layout/default"/>
    <dgm:cxn modelId="{C5B7F20D-49BE-4258-AD6A-DDF2EFFE8428}" type="presParOf" srcId="{F7B12905-C2B3-4A74-93C7-594576B4116E}" destId="{5B2C86F9-C64B-43AB-BE0E-6BA63800101B}" srcOrd="19" destOrd="0" presId="urn:microsoft.com/office/officeart/2005/8/layout/default"/>
    <dgm:cxn modelId="{95449A63-6340-4C71-8C71-A7B7385A2F42}" type="presParOf" srcId="{F7B12905-C2B3-4A74-93C7-594576B4116E}" destId="{E5F24600-0E22-4D7C-87C3-3D03FDB2E2CB}" srcOrd="20" destOrd="0" presId="urn:microsoft.com/office/officeart/2005/8/layout/default"/>
    <dgm:cxn modelId="{492D1065-93C3-4005-AF42-B4F574945D58}" type="presParOf" srcId="{F7B12905-C2B3-4A74-93C7-594576B4116E}" destId="{1DB84B24-56D5-46F8-94D1-0298476AFF1B}" srcOrd="21" destOrd="0" presId="urn:microsoft.com/office/officeart/2005/8/layout/default"/>
    <dgm:cxn modelId="{E786D355-63DB-4CD9-BDA7-5DDB07861806}" type="presParOf" srcId="{F7B12905-C2B3-4A74-93C7-594576B4116E}" destId="{E2AC920D-C50C-4C75-B164-22CEFCDD5074}" srcOrd="22" destOrd="0" presId="urn:microsoft.com/office/officeart/2005/8/layout/default"/>
  </dgm:cxnLst>
  <dgm:bg>
    <a:solidFill>
      <a:schemeClr val="bg1">
        <a:lumMod val="95000"/>
      </a:schemeClr>
    </a:solid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8A643C9-E46F-47E1-B8DD-DA84D8831BD6}" type="doc">
      <dgm:prSet loTypeId="urn:microsoft.com/office/officeart/2005/8/layout/hProcess9" loCatId="process" qsTypeId="urn:microsoft.com/office/officeart/2005/8/quickstyle/simple1" qsCatId="simple" csTypeId="urn:microsoft.com/office/officeart/2005/8/colors/colorful5" csCatId="colorful" phldr="1"/>
      <dgm:spPr/>
    </dgm:pt>
    <dgm:pt modelId="{674A91F6-395D-49A3-8750-8C2F152AA62C}">
      <dgm:prSet phldrT="[Text]"/>
      <dgm:spPr/>
      <dgm:t>
        <a:bodyPr/>
        <a:lstStyle/>
        <a:p>
          <a:r>
            <a:rPr lang="de-DE"/>
            <a:t>1.</a:t>
          </a:r>
        </a:p>
        <a:p>
          <a:r>
            <a:rPr lang="de-DE"/>
            <a:t>Wunsch eines Rauchstopps</a:t>
          </a:r>
        </a:p>
      </dgm:t>
    </dgm:pt>
    <dgm:pt modelId="{47F4A1C5-51F2-42B1-9241-A54A291BCD12}" type="parTrans" cxnId="{F1C126F5-A845-4535-BC36-5A1D1D7660C9}">
      <dgm:prSet/>
      <dgm:spPr/>
      <dgm:t>
        <a:bodyPr/>
        <a:lstStyle/>
        <a:p>
          <a:endParaRPr lang="de-DE"/>
        </a:p>
      </dgm:t>
    </dgm:pt>
    <dgm:pt modelId="{E91F0FE6-9BDC-4B27-B799-AA5A3A977ECA}" type="sibTrans" cxnId="{F1C126F5-A845-4535-BC36-5A1D1D7660C9}">
      <dgm:prSet/>
      <dgm:spPr/>
      <dgm:t>
        <a:bodyPr/>
        <a:lstStyle/>
        <a:p>
          <a:endParaRPr lang="de-DE"/>
        </a:p>
      </dgm:t>
    </dgm:pt>
    <dgm:pt modelId="{92440AE6-0D9A-4E57-9270-E8AB68E3066D}">
      <dgm:prSet phldrT="[Text]"/>
      <dgm:spPr/>
      <dgm:t>
        <a:bodyPr/>
        <a:lstStyle/>
        <a:p>
          <a:r>
            <a:rPr lang="de-DE"/>
            <a:t>2.</a:t>
          </a:r>
        </a:p>
        <a:p>
          <a:r>
            <a:rPr lang="de-DE"/>
            <a:t>Wille zur Veränderung</a:t>
          </a:r>
        </a:p>
      </dgm:t>
    </dgm:pt>
    <dgm:pt modelId="{A51CEE1F-E4C1-4018-8FBC-A81667A7863B}" type="parTrans" cxnId="{750ACCB2-C8F6-4D18-8712-410E8E2A3F30}">
      <dgm:prSet/>
      <dgm:spPr/>
      <dgm:t>
        <a:bodyPr/>
        <a:lstStyle/>
        <a:p>
          <a:endParaRPr lang="de-DE"/>
        </a:p>
      </dgm:t>
    </dgm:pt>
    <dgm:pt modelId="{338F7E7D-FB7E-41DF-8AC7-8FF1708BB693}" type="sibTrans" cxnId="{750ACCB2-C8F6-4D18-8712-410E8E2A3F30}">
      <dgm:prSet/>
      <dgm:spPr/>
      <dgm:t>
        <a:bodyPr/>
        <a:lstStyle/>
        <a:p>
          <a:endParaRPr lang="de-DE"/>
        </a:p>
      </dgm:t>
    </dgm:pt>
    <dgm:pt modelId="{63BF76E9-CEDA-404F-907D-BF7BB9B2045C}">
      <dgm:prSet phldrT="[Text]"/>
      <dgm:spPr/>
      <dgm:t>
        <a:bodyPr/>
        <a:lstStyle/>
        <a:p>
          <a:r>
            <a:rPr lang="de-DE"/>
            <a:t>3.</a:t>
          </a:r>
        </a:p>
        <a:p>
          <a:r>
            <a:rPr lang="de-DE"/>
            <a:t>Planung</a:t>
          </a:r>
        </a:p>
      </dgm:t>
    </dgm:pt>
    <dgm:pt modelId="{83861C66-CC2E-4428-A202-2455DBF5464B}" type="parTrans" cxnId="{0C9BB915-A032-4572-B903-B8063B97AB49}">
      <dgm:prSet/>
      <dgm:spPr/>
      <dgm:t>
        <a:bodyPr/>
        <a:lstStyle/>
        <a:p>
          <a:endParaRPr lang="de-DE"/>
        </a:p>
      </dgm:t>
    </dgm:pt>
    <dgm:pt modelId="{E5222FB5-768A-40A4-B690-D48BAF9DAB2D}" type="sibTrans" cxnId="{0C9BB915-A032-4572-B903-B8063B97AB49}">
      <dgm:prSet/>
      <dgm:spPr/>
      <dgm:t>
        <a:bodyPr/>
        <a:lstStyle/>
        <a:p>
          <a:endParaRPr lang="de-DE"/>
        </a:p>
      </dgm:t>
    </dgm:pt>
    <dgm:pt modelId="{489CA39C-39F2-480E-8630-B0A8577A4B3B}">
      <dgm:prSet phldrT="[Text]"/>
      <dgm:spPr/>
      <dgm:t>
        <a:bodyPr/>
        <a:lstStyle/>
        <a:p>
          <a:r>
            <a:rPr lang="de-DE"/>
            <a:t>4. Umsetzung</a:t>
          </a:r>
        </a:p>
      </dgm:t>
    </dgm:pt>
    <dgm:pt modelId="{50EDE9D0-813D-4053-B463-58F4E24C420D}" type="parTrans" cxnId="{784752AC-5A0B-4554-B728-DA6B527FABC6}">
      <dgm:prSet/>
      <dgm:spPr/>
      <dgm:t>
        <a:bodyPr/>
        <a:lstStyle/>
        <a:p>
          <a:endParaRPr lang="de-DE"/>
        </a:p>
      </dgm:t>
    </dgm:pt>
    <dgm:pt modelId="{458F9C75-AD48-4263-AD12-F35A816126BB}" type="sibTrans" cxnId="{784752AC-5A0B-4554-B728-DA6B527FABC6}">
      <dgm:prSet/>
      <dgm:spPr/>
      <dgm:t>
        <a:bodyPr/>
        <a:lstStyle/>
        <a:p>
          <a:endParaRPr lang="de-DE"/>
        </a:p>
      </dgm:t>
    </dgm:pt>
    <dgm:pt modelId="{9764F6B6-C7AE-4BCD-B3D0-7B071ADC49DD}">
      <dgm:prSet phldrT="[Text]"/>
      <dgm:spPr/>
      <dgm:t>
        <a:bodyPr/>
        <a:lstStyle/>
        <a:p>
          <a:r>
            <a:rPr lang="de-DE"/>
            <a:t>5. Erhaltungs-phase</a:t>
          </a:r>
        </a:p>
      </dgm:t>
    </dgm:pt>
    <dgm:pt modelId="{340AA6F7-6080-4861-948F-D4B970D16149}" type="parTrans" cxnId="{50624821-B905-4091-BD1F-C1A0F567B391}">
      <dgm:prSet/>
      <dgm:spPr/>
      <dgm:t>
        <a:bodyPr/>
        <a:lstStyle/>
        <a:p>
          <a:endParaRPr lang="de-DE"/>
        </a:p>
      </dgm:t>
    </dgm:pt>
    <dgm:pt modelId="{438DC07A-9176-4F0D-8F47-47CC7724C8FB}" type="sibTrans" cxnId="{50624821-B905-4091-BD1F-C1A0F567B391}">
      <dgm:prSet/>
      <dgm:spPr/>
      <dgm:t>
        <a:bodyPr/>
        <a:lstStyle/>
        <a:p>
          <a:endParaRPr lang="de-DE"/>
        </a:p>
      </dgm:t>
    </dgm:pt>
    <dgm:pt modelId="{649E3509-E80B-4E44-B703-428DF40E4278}" type="pres">
      <dgm:prSet presAssocID="{88A643C9-E46F-47E1-B8DD-DA84D8831BD6}" presName="CompostProcess" presStyleCnt="0">
        <dgm:presLayoutVars>
          <dgm:dir/>
          <dgm:resizeHandles val="exact"/>
        </dgm:presLayoutVars>
      </dgm:prSet>
      <dgm:spPr/>
    </dgm:pt>
    <dgm:pt modelId="{5ABC787F-DE45-4ED0-86AD-A727CFF9E58C}" type="pres">
      <dgm:prSet presAssocID="{88A643C9-E46F-47E1-B8DD-DA84D8831BD6}" presName="arrow" presStyleLbl="bgShp" presStyleIdx="0" presStyleCnt="1" custScaleX="117647"/>
      <dgm:spPr>
        <a:solidFill>
          <a:schemeClr val="accent3">
            <a:lumMod val="75000"/>
          </a:schemeClr>
        </a:solidFill>
      </dgm:spPr>
    </dgm:pt>
    <dgm:pt modelId="{EB73ADDB-1CE9-4D26-AD2A-6CBDB56560BF}" type="pres">
      <dgm:prSet presAssocID="{88A643C9-E46F-47E1-B8DD-DA84D8831BD6}" presName="linearProcess" presStyleCnt="0"/>
      <dgm:spPr/>
    </dgm:pt>
    <dgm:pt modelId="{99706F3D-4C29-4A69-96BB-04BF2DBF5CF5}" type="pres">
      <dgm:prSet presAssocID="{674A91F6-395D-49A3-8750-8C2F152AA62C}" presName="textNode" presStyleLbl="node1" presStyleIdx="0" presStyleCnt="5">
        <dgm:presLayoutVars>
          <dgm:bulletEnabled val="1"/>
        </dgm:presLayoutVars>
      </dgm:prSet>
      <dgm:spPr/>
    </dgm:pt>
    <dgm:pt modelId="{FD10043E-55D3-49C0-8D59-62A68CB0309E}" type="pres">
      <dgm:prSet presAssocID="{E91F0FE6-9BDC-4B27-B799-AA5A3A977ECA}" presName="sibTrans" presStyleCnt="0"/>
      <dgm:spPr/>
    </dgm:pt>
    <dgm:pt modelId="{69BD7D1E-F00D-4594-9726-7D74E25F07CD}" type="pres">
      <dgm:prSet presAssocID="{92440AE6-0D9A-4E57-9270-E8AB68E3066D}" presName="textNode" presStyleLbl="node1" presStyleIdx="1" presStyleCnt="5">
        <dgm:presLayoutVars>
          <dgm:bulletEnabled val="1"/>
        </dgm:presLayoutVars>
      </dgm:prSet>
      <dgm:spPr/>
    </dgm:pt>
    <dgm:pt modelId="{AE105AA2-5722-4FA1-91CE-FC7B0A090AEB}" type="pres">
      <dgm:prSet presAssocID="{338F7E7D-FB7E-41DF-8AC7-8FF1708BB693}" presName="sibTrans" presStyleCnt="0"/>
      <dgm:spPr/>
    </dgm:pt>
    <dgm:pt modelId="{34F8B9D7-133B-4A12-A6F7-CFF484C02E7F}" type="pres">
      <dgm:prSet presAssocID="{63BF76E9-CEDA-404F-907D-BF7BB9B2045C}" presName="textNode" presStyleLbl="node1" presStyleIdx="2" presStyleCnt="5">
        <dgm:presLayoutVars>
          <dgm:bulletEnabled val="1"/>
        </dgm:presLayoutVars>
      </dgm:prSet>
      <dgm:spPr/>
    </dgm:pt>
    <dgm:pt modelId="{AED8E359-9A29-42D1-92E1-278DCA3EB07A}" type="pres">
      <dgm:prSet presAssocID="{E5222FB5-768A-40A4-B690-D48BAF9DAB2D}" presName="sibTrans" presStyleCnt="0"/>
      <dgm:spPr/>
    </dgm:pt>
    <dgm:pt modelId="{A1AA03FE-4047-4B68-9FB7-906BA97EBA58}" type="pres">
      <dgm:prSet presAssocID="{489CA39C-39F2-480E-8630-B0A8577A4B3B}" presName="textNode" presStyleLbl="node1" presStyleIdx="3" presStyleCnt="5">
        <dgm:presLayoutVars>
          <dgm:bulletEnabled val="1"/>
        </dgm:presLayoutVars>
      </dgm:prSet>
      <dgm:spPr/>
    </dgm:pt>
    <dgm:pt modelId="{2D1B9CA1-05C8-4451-9F0A-EA90E67C60CD}" type="pres">
      <dgm:prSet presAssocID="{458F9C75-AD48-4263-AD12-F35A816126BB}" presName="sibTrans" presStyleCnt="0"/>
      <dgm:spPr/>
    </dgm:pt>
    <dgm:pt modelId="{3895A5E0-65A4-4F50-95E8-8E35AFF29D8C}" type="pres">
      <dgm:prSet presAssocID="{9764F6B6-C7AE-4BCD-B3D0-7B071ADC49DD}" presName="textNode" presStyleLbl="node1" presStyleIdx="4" presStyleCnt="5">
        <dgm:presLayoutVars>
          <dgm:bulletEnabled val="1"/>
        </dgm:presLayoutVars>
      </dgm:prSet>
      <dgm:spPr/>
    </dgm:pt>
  </dgm:ptLst>
  <dgm:cxnLst>
    <dgm:cxn modelId="{6EA8B214-69AE-4E62-9078-C04B2E165407}" type="presOf" srcId="{489CA39C-39F2-480E-8630-B0A8577A4B3B}" destId="{A1AA03FE-4047-4B68-9FB7-906BA97EBA58}" srcOrd="0" destOrd="0" presId="urn:microsoft.com/office/officeart/2005/8/layout/hProcess9"/>
    <dgm:cxn modelId="{0C9BB915-A032-4572-B903-B8063B97AB49}" srcId="{88A643C9-E46F-47E1-B8DD-DA84D8831BD6}" destId="{63BF76E9-CEDA-404F-907D-BF7BB9B2045C}" srcOrd="2" destOrd="0" parTransId="{83861C66-CC2E-4428-A202-2455DBF5464B}" sibTransId="{E5222FB5-768A-40A4-B690-D48BAF9DAB2D}"/>
    <dgm:cxn modelId="{C524E417-D2FE-4B61-B61D-B7E3DB43F118}" type="presOf" srcId="{88A643C9-E46F-47E1-B8DD-DA84D8831BD6}" destId="{649E3509-E80B-4E44-B703-428DF40E4278}" srcOrd="0" destOrd="0" presId="urn:microsoft.com/office/officeart/2005/8/layout/hProcess9"/>
    <dgm:cxn modelId="{50624821-B905-4091-BD1F-C1A0F567B391}" srcId="{88A643C9-E46F-47E1-B8DD-DA84D8831BD6}" destId="{9764F6B6-C7AE-4BCD-B3D0-7B071ADC49DD}" srcOrd="4" destOrd="0" parTransId="{340AA6F7-6080-4861-948F-D4B970D16149}" sibTransId="{438DC07A-9176-4F0D-8F47-47CC7724C8FB}"/>
    <dgm:cxn modelId="{B1E0C12F-82BA-4C32-BA0D-6151BF2ADCFC}" type="presOf" srcId="{92440AE6-0D9A-4E57-9270-E8AB68E3066D}" destId="{69BD7D1E-F00D-4594-9726-7D74E25F07CD}" srcOrd="0" destOrd="0" presId="urn:microsoft.com/office/officeart/2005/8/layout/hProcess9"/>
    <dgm:cxn modelId="{F086F93A-3E68-49FA-9066-D10A6B5A0AAC}" type="presOf" srcId="{674A91F6-395D-49A3-8750-8C2F152AA62C}" destId="{99706F3D-4C29-4A69-96BB-04BF2DBF5CF5}" srcOrd="0" destOrd="0" presId="urn:microsoft.com/office/officeart/2005/8/layout/hProcess9"/>
    <dgm:cxn modelId="{0BED7495-4FC3-443E-88CA-2F029648956F}" type="presOf" srcId="{9764F6B6-C7AE-4BCD-B3D0-7B071ADC49DD}" destId="{3895A5E0-65A4-4F50-95E8-8E35AFF29D8C}" srcOrd="0" destOrd="0" presId="urn:microsoft.com/office/officeart/2005/8/layout/hProcess9"/>
    <dgm:cxn modelId="{784752AC-5A0B-4554-B728-DA6B527FABC6}" srcId="{88A643C9-E46F-47E1-B8DD-DA84D8831BD6}" destId="{489CA39C-39F2-480E-8630-B0A8577A4B3B}" srcOrd="3" destOrd="0" parTransId="{50EDE9D0-813D-4053-B463-58F4E24C420D}" sibTransId="{458F9C75-AD48-4263-AD12-F35A816126BB}"/>
    <dgm:cxn modelId="{750ACCB2-C8F6-4D18-8712-410E8E2A3F30}" srcId="{88A643C9-E46F-47E1-B8DD-DA84D8831BD6}" destId="{92440AE6-0D9A-4E57-9270-E8AB68E3066D}" srcOrd="1" destOrd="0" parTransId="{A51CEE1F-E4C1-4018-8FBC-A81667A7863B}" sibTransId="{338F7E7D-FB7E-41DF-8AC7-8FF1708BB693}"/>
    <dgm:cxn modelId="{4D7406E5-F876-4107-998A-C363BC2DF727}" type="presOf" srcId="{63BF76E9-CEDA-404F-907D-BF7BB9B2045C}" destId="{34F8B9D7-133B-4A12-A6F7-CFF484C02E7F}" srcOrd="0" destOrd="0" presId="urn:microsoft.com/office/officeart/2005/8/layout/hProcess9"/>
    <dgm:cxn modelId="{F1C126F5-A845-4535-BC36-5A1D1D7660C9}" srcId="{88A643C9-E46F-47E1-B8DD-DA84D8831BD6}" destId="{674A91F6-395D-49A3-8750-8C2F152AA62C}" srcOrd="0" destOrd="0" parTransId="{47F4A1C5-51F2-42B1-9241-A54A291BCD12}" sibTransId="{E91F0FE6-9BDC-4B27-B799-AA5A3A977ECA}"/>
    <dgm:cxn modelId="{3F4B8BD0-04D9-4135-AB5E-292C3F3E7D04}" type="presParOf" srcId="{649E3509-E80B-4E44-B703-428DF40E4278}" destId="{5ABC787F-DE45-4ED0-86AD-A727CFF9E58C}" srcOrd="0" destOrd="0" presId="urn:microsoft.com/office/officeart/2005/8/layout/hProcess9"/>
    <dgm:cxn modelId="{1F59D8DB-D71C-4634-8F6B-3880F2DDD65D}" type="presParOf" srcId="{649E3509-E80B-4E44-B703-428DF40E4278}" destId="{EB73ADDB-1CE9-4D26-AD2A-6CBDB56560BF}" srcOrd="1" destOrd="0" presId="urn:microsoft.com/office/officeart/2005/8/layout/hProcess9"/>
    <dgm:cxn modelId="{6AA93430-30A1-4464-A7B8-20665CC605EB}" type="presParOf" srcId="{EB73ADDB-1CE9-4D26-AD2A-6CBDB56560BF}" destId="{99706F3D-4C29-4A69-96BB-04BF2DBF5CF5}" srcOrd="0" destOrd="0" presId="urn:microsoft.com/office/officeart/2005/8/layout/hProcess9"/>
    <dgm:cxn modelId="{AA818C89-5D6C-454E-8DCA-90527F6871CA}" type="presParOf" srcId="{EB73ADDB-1CE9-4D26-AD2A-6CBDB56560BF}" destId="{FD10043E-55D3-49C0-8D59-62A68CB0309E}" srcOrd="1" destOrd="0" presId="urn:microsoft.com/office/officeart/2005/8/layout/hProcess9"/>
    <dgm:cxn modelId="{F58FC903-44F4-444C-BBDC-106161BEABC1}" type="presParOf" srcId="{EB73ADDB-1CE9-4D26-AD2A-6CBDB56560BF}" destId="{69BD7D1E-F00D-4594-9726-7D74E25F07CD}" srcOrd="2" destOrd="0" presId="urn:microsoft.com/office/officeart/2005/8/layout/hProcess9"/>
    <dgm:cxn modelId="{B213900C-F1A6-4A6A-AB29-AE7F497F3463}" type="presParOf" srcId="{EB73ADDB-1CE9-4D26-AD2A-6CBDB56560BF}" destId="{AE105AA2-5722-4FA1-91CE-FC7B0A090AEB}" srcOrd="3" destOrd="0" presId="urn:microsoft.com/office/officeart/2005/8/layout/hProcess9"/>
    <dgm:cxn modelId="{FDF66C85-1917-4C30-8B74-A41B57F745E2}" type="presParOf" srcId="{EB73ADDB-1CE9-4D26-AD2A-6CBDB56560BF}" destId="{34F8B9D7-133B-4A12-A6F7-CFF484C02E7F}" srcOrd="4" destOrd="0" presId="urn:microsoft.com/office/officeart/2005/8/layout/hProcess9"/>
    <dgm:cxn modelId="{ECA59175-C8D2-433E-88E2-C2F83F9DC9DC}" type="presParOf" srcId="{EB73ADDB-1CE9-4D26-AD2A-6CBDB56560BF}" destId="{AED8E359-9A29-42D1-92E1-278DCA3EB07A}" srcOrd="5" destOrd="0" presId="urn:microsoft.com/office/officeart/2005/8/layout/hProcess9"/>
    <dgm:cxn modelId="{AF3B0A25-AF70-4A82-BADC-6C3AF243AF70}" type="presParOf" srcId="{EB73ADDB-1CE9-4D26-AD2A-6CBDB56560BF}" destId="{A1AA03FE-4047-4B68-9FB7-906BA97EBA58}" srcOrd="6" destOrd="0" presId="urn:microsoft.com/office/officeart/2005/8/layout/hProcess9"/>
    <dgm:cxn modelId="{EAD3F688-EAC5-4BD1-8B5A-C0BECD1D3B85}" type="presParOf" srcId="{EB73ADDB-1CE9-4D26-AD2A-6CBDB56560BF}" destId="{2D1B9CA1-05C8-4451-9F0A-EA90E67C60CD}" srcOrd="7" destOrd="0" presId="urn:microsoft.com/office/officeart/2005/8/layout/hProcess9"/>
    <dgm:cxn modelId="{D4AAFB2E-DA82-4EB7-9D3E-D748D1100DCF}" type="presParOf" srcId="{EB73ADDB-1CE9-4D26-AD2A-6CBDB56560BF}" destId="{3895A5E0-65A4-4F50-95E8-8E35AFF29D8C}"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5BC06B-C3A0-4D84-8CE5-D67DC218A885}"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de-DE"/>
        </a:p>
      </dgm:t>
    </dgm:pt>
    <dgm:pt modelId="{BCD60508-E207-4653-8249-15708B5CB7DD}">
      <dgm:prSet/>
      <dgm:spPr/>
      <dgm:t>
        <a:bodyPr/>
        <a:lstStyle/>
        <a:p>
          <a:r>
            <a:rPr lang="de-DE"/>
            <a:t>Sie zahlen beim Zigarettenkauf:</a:t>
          </a:r>
        </a:p>
      </dgm:t>
    </dgm:pt>
    <dgm:pt modelId="{FCB9496E-C38F-4BCE-B700-C1EFF4F97615}" type="parTrans" cxnId="{3A025811-A2EF-4616-B777-7F551E251EA7}">
      <dgm:prSet/>
      <dgm:spPr/>
      <dgm:t>
        <a:bodyPr/>
        <a:lstStyle/>
        <a:p>
          <a:endParaRPr lang="de-DE"/>
        </a:p>
      </dgm:t>
    </dgm:pt>
    <dgm:pt modelId="{F1AE70B8-ADCC-4440-98EC-ADECFF3569E8}" type="sibTrans" cxnId="{3A025811-A2EF-4616-B777-7F551E251EA7}">
      <dgm:prSet/>
      <dgm:spPr/>
      <dgm:t>
        <a:bodyPr/>
        <a:lstStyle/>
        <a:p>
          <a:endParaRPr lang="de-DE"/>
        </a:p>
      </dgm:t>
    </dgm:pt>
    <dgm:pt modelId="{D0A8135B-DFE0-4E21-8ACB-788ABEDCA29D}">
      <dgm:prSet/>
      <dgm:spPr/>
      <dgm:t>
        <a:bodyPr/>
        <a:lstStyle/>
        <a:p>
          <a:r>
            <a:rPr lang="de-DE" dirty="0"/>
            <a:t>4,89 € Steuern pro 7,00 €</a:t>
          </a:r>
        </a:p>
      </dgm:t>
    </dgm:pt>
    <dgm:pt modelId="{9CB111DB-E8E6-4FFB-9836-F4B3C9D0D77C}" type="parTrans" cxnId="{4941214C-A0C4-4722-884F-CC421ACE6D25}">
      <dgm:prSet/>
      <dgm:spPr/>
      <dgm:t>
        <a:bodyPr/>
        <a:lstStyle/>
        <a:p>
          <a:endParaRPr lang="de-DE"/>
        </a:p>
      </dgm:t>
    </dgm:pt>
    <dgm:pt modelId="{FA3EF830-02D3-4F4B-A2D8-19E272D9628B}" type="sibTrans" cxnId="{4941214C-A0C4-4722-884F-CC421ACE6D25}">
      <dgm:prSet/>
      <dgm:spPr/>
      <dgm:t>
        <a:bodyPr/>
        <a:lstStyle/>
        <a:p>
          <a:endParaRPr lang="de-DE"/>
        </a:p>
      </dgm:t>
    </dgm:pt>
    <dgm:pt modelId="{DB2B1124-4C19-40F6-B0F6-7C80072B14BE}" type="pres">
      <dgm:prSet presAssocID="{F35BC06B-C3A0-4D84-8CE5-D67DC218A885}" presName="linear" presStyleCnt="0">
        <dgm:presLayoutVars>
          <dgm:animLvl val="lvl"/>
          <dgm:resizeHandles val="exact"/>
        </dgm:presLayoutVars>
      </dgm:prSet>
      <dgm:spPr/>
    </dgm:pt>
    <dgm:pt modelId="{4F25F4B8-A41E-45FD-AE51-CBA4FD13D439}" type="pres">
      <dgm:prSet presAssocID="{BCD60508-E207-4653-8249-15708B5CB7DD}" presName="parentText" presStyleLbl="node1" presStyleIdx="0" presStyleCnt="2">
        <dgm:presLayoutVars>
          <dgm:chMax val="0"/>
          <dgm:bulletEnabled val="1"/>
        </dgm:presLayoutVars>
      </dgm:prSet>
      <dgm:spPr/>
    </dgm:pt>
    <dgm:pt modelId="{21B2E1EC-C7E9-420B-9942-AE285A1CF150}" type="pres">
      <dgm:prSet presAssocID="{F1AE70B8-ADCC-4440-98EC-ADECFF3569E8}" presName="spacer" presStyleCnt="0"/>
      <dgm:spPr/>
    </dgm:pt>
    <dgm:pt modelId="{8899472F-3767-4C40-9B64-4EB1992D2BA4}" type="pres">
      <dgm:prSet presAssocID="{D0A8135B-DFE0-4E21-8ACB-788ABEDCA29D}" presName="parentText" presStyleLbl="node1" presStyleIdx="1" presStyleCnt="2">
        <dgm:presLayoutVars>
          <dgm:chMax val="0"/>
          <dgm:bulletEnabled val="1"/>
        </dgm:presLayoutVars>
      </dgm:prSet>
      <dgm:spPr/>
    </dgm:pt>
  </dgm:ptLst>
  <dgm:cxnLst>
    <dgm:cxn modelId="{6947280E-ED2D-49B8-A1F8-4CE71CAD0D65}" type="presOf" srcId="{F35BC06B-C3A0-4D84-8CE5-D67DC218A885}" destId="{DB2B1124-4C19-40F6-B0F6-7C80072B14BE}" srcOrd="0" destOrd="0" presId="urn:microsoft.com/office/officeart/2005/8/layout/vList2"/>
    <dgm:cxn modelId="{3A025811-A2EF-4616-B777-7F551E251EA7}" srcId="{F35BC06B-C3A0-4D84-8CE5-D67DC218A885}" destId="{BCD60508-E207-4653-8249-15708B5CB7DD}" srcOrd="0" destOrd="0" parTransId="{FCB9496E-C38F-4BCE-B700-C1EFF4F97615}" sibTransId="{F1AE70B8-ADCC-4440-98EC-ADECFF3569E8}"/>
    <dgm:cxn modelId="{542E2641-114C-4B9D-AD84-8F8C9BB85C0E}" type="presOf" srcId="{BCD60508-E207-4653-8249-15708B5CB7DD}" destId="{4F25F4B8-A41E-45FD-AE51-CBA4FD13D439}" srcOrd="0" destOrd="0" presId="urn:microsoft.com/office/officeart/2005/8/layout/vList2"/>
    <dgm:cxn modelId="{4941214C-A0C4-4722-884F-CC421ACE6D25}" srcId="{F35BC06B-C3A0-4D84-8CE5-D67DC218A885}" destId="{D0A8135B-DFE0-4E21-8ACB-788ABEDCA29D}" srcOrd="1" destOrd="0" parTransId="{9CB111DB-E8E6-4FFB-9836-F4B3C9D0D77C}" sibTransId="{FA3EF830-02D3-4F4B-A2D8-19E272D9628B}"/>
    <dgm:cxn modelId="{3D5405AD-19B8-4DD3-84C3-F11D74D7AB5F}" type="presOf" srcId="{D0A8135B-DFE0-4E21-8ACB-788ABEDCA29D}" destId="{8899472F-3767-4C40-9B64-4EB1992D2BA4}" srcOrd="0" destOrd="0" presId="urn:microsoft.com/office/officeart/2005/8/layout/vList2"/>
    <dgm:cxn modelId="{BC371B51-0168-4DDF-929E-96321060DFC9}" type="presParOf" srcId="{DB2B1124-4C19-40F6-B0F6-7C80072B14BE}" destId="{4F25F4B8-A41E-45FD-AE51-CBA4FD13D439}" srcOrd="0" destOrd="0" presId="urn:microsoft.com/office/officeart/2005/8/layout/vList2"/>
    <dgm:cxn modelId="{4DA2C83F-1186-4000-AA27-36B11C51D048}" type="presParOf" srcId="{DB2B1124-4C19-40F6-B0F6-7C80072B14BE}" destId="{21B2E1EC-C7E9-420B-9942-AE285A1CF150}" srcOrd="1" destOrd="0" presId="urn:microsoft.com/office/officeart/2005/8/layout/vList2"/>
    <dgm:cxn modelId="{95422F7C-B18E-4D47-A721-14B06D0C4D81}" type="presParOf" srcId="{DB2B1124-4C19-40F6-B0F6-7C80072B14BE}" destId="{8899472F-3767-4C40-9B64-4EB1992D2BA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2B000D-A973-47EF-9785-AD7B8A2E7EA5}">
      <dsp:nvSpPr>
        <dsp:cNvPr id="0" name=""/>
        <dsp:cNvSpPr/>
      </dsp:nvSpPr>
      <dsp:spPr>
        <a:xfrm>
          <a:off x="634849" y="606"/>
          <a:ext cx="2018596" cy="1211157"/>
        </a:xfrm>
        <a:prstGeom prst="rect">
          <a:avLst/>
        </a:prstGeom>
        <a:solidFill>
          <a:schemeClr val="accent2">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Aceton (Lösungsmittel)</a:t>
          </a:r>
        </a:p>
      </dsp:txBody>
      <dsp:txXfrm>
        <a:off x="634849" y="606"/>
        <a:ext cx="2018596" cy="1211157"/>
      </dsp:txXfrm>
    </dsp:sp>
    <dsp:sp modelId="{DBFD7F0C-B518-4E40-A4FF-F2B8FD1743C1}">
      <dsp:nvSpPr>
        <dsp:cNvPr id="0" name=""/>
        <dsp:cNvSpPr/>
      </dsp:nvSpPr>
      <dsp:spPr>
        <a:xfrm>
          <a:off x="2855305" y="606"/>
          <a:ext cx="2018596" cy="1211157"/>
        </a:xfrm>
        <a:prstGeom prst="rect">
          <a:avLst/>
        </a:prstGeom>
        <a:solidFill>
          <a:schemeClr val="accent2">
            <a:alpha val="90000"/>
            <a:hueOff val="0"/>
            <a:satOff val="0"/>
            <a:lumOff val="0"/>
            <a:alphaOff val="-363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Methanol (Raketentreibstoff)</a:t>
          </a:r>
        </a:p>
      </dsp:txBody>
      <dsp:txXfrm>
        <a:off x="2855305" y="606"/>
        <a:ext cx="2018596" cy="1211157"/>
      </dsp:txXfrm>
    </dsp:sp>
    <dsp:sp modelId="{8E053D10-58DA-4722-A9B9-AC208D9F677F}">
      <dsp:nvSpPr>
        <dsp:cNvPr id="0" name=""/>
        <dsp:cNvSpPr/>
      </dsp:nvSpPr>
      <dsp:spPr>
        <a:xfrm>
          <a:off x="5075761" y="606"/>
          <a:ext cx="2018596" cy="1211157"/>
        </a:xfrm>
        <a:prstGeom prst="rect">
          <a:avLst/>
        </a:prstGeom>
        <a:solidFill>
          <a:schemeClr val="accent2">
            <a:alpha val="90000"/>
            <a:hueOff val="0"/>
            <a:satOff val="0"/>
            <a:lumOff val="0"/>
            <a:alphaOff val="-727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err="1"/>
            <a:t>Naphtalen</a:t>
          </a:r>
          <a:r>
            <a:rPr lang="de-DE" sz="1600" kern="1200"/>
            <a:t> (Mottenschutzmittel)</a:t>
          </a:r>
        </a:p>
      </dsp:txBody>
      <dsp:txXfrm>
        <a:off x="5075761" y="606"/>
        <a:ext cx="2018596" cy="1211157"/>
      </dsp:txXfrm>
    </dsp:sp>
    <dsp:sp modelId="{302B47FB-EECE-4EAA-A0FC-6F36AF2A30BE}">
      <dsp:nvSpPr>
        <dsp:cNvPr id="0" name=""/>
        <dsp:cNvSpPr/>
      </dsp:nvSpPr>
      <dsp:spPr>
        <a:xfrm>
          <a:off x="7296217" y="606"/>
          <a:ext cx="2018596" cy="1211157"/>
        </a:xfrm>
        <a:prstGeom prst="rect">
          <a:avLst/>
        </a:prstGeom>
        <a:solidFill>
          <a:schemeClr val="accent2">
            <a:alpha val="90000"/>
            <a:hueOff val="0"/>
            <a:satOff val="0"/>
            <a:lumOff val="0"/>
            <a:alphaOff val="-10909"/>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Nikotin (Insektenvergiftungs-mittel)</a:t>
          </a:r>
        </a:p>
      </dsp:txBody>
      <dsp:txXfrm>
        <a:off x="7296217" y="606"/>
        <a:ext cx="2018596" cy="1211157"/>
      </dsp:txXfrm>
    </dsp:sp>
    <dsp:sp modelId="{F07B3814-E172-428B-84C8-16C13D5F8A76}">
      <dsp:nvSpPr>
        <dsp:cNvPr id="0" name=""/>
        <dsp:cNvSpPr/>
      </dsp:nvSpPr>
      <dsp:spPr>
        <a:xfrm>
          <a:off x="634849" y="1413623"/>
          <a:ext cx="2018596" cy="1211157"/>
        </a:xfrm>
        <a:prstGeom prst="rect">
          <a:avLst/>
        </a:prstGeom>
        <a:solidFill>
          <a:schemeClr val="accent2">
            <a:alpha val="90000"/>
            <a:hueOff val="0"/>
            <a:satOff val="0"/>
            <a:lumOff val="0"/>
            <a:alphaOff val="-14545"/>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Formaldehyd (krebserregendes Gas)</a:t>
          </a:r>
        </a:p>
      </dsp:txBody>
      <dsp:txXfrm>
        <a:off x="634849" y="1413623"/>
        <a:ext cx="2018596" cy="1211157"/>
      </dsp:txXfrm>
    </dsp:sp>
    <dsp:sp modelId="{B3125357-47F8-46F1-8706-F61751281EF9}">
      <dsp:nvSpPr>
        <dsp:cNvPr id="0" name=""/>
        <dsp:cNvSpPr/>
      </dsp:nvSpPr>
      <dsp:spPr>
        <a:xfrm>
          <a:off x="2855305" y="1413623"/>
          <a:ext cx="2018596" cy="1211157"/>
        </a:xfrm>
        <a:prstGeom prst="rect">
          <a:avLst/>
        </a:prstGeom>
        <a:solidFill>
          <a:schemeClr val="accent2">
            <a:alpha val="90000"/>
            <a:hueOff val="0"/>
            <a:satOff val="0"/>
            <a:lumOff val="0"/>
            <a:alphaOff val="-18182"/>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dirty="0"/>
            <a:t>Cadmium </a:t>
          </a:r>
        </a:p>
        <a:p>
          <a:pPr marL="0" lvl="0" indent="0" algn="ctr" defTabSz="711200">
            <a:lnSpc>
              <a:spcPct val="90000"/>
            </a:lnSpc>
            <a:spcBef>
              <a:spcPct val="0"/>
            </a:spcBef>
            <a:spcAft>
              <a:spcPct val="35000"/>
            </a:spcAft>
            <a:buNone/>
          </a:pPr>
          <a:r>
            <a:rPr lang="de-DE" sz="1600" kern="1200" dirty="0"/>
            <a:t>(in Batterien)</a:t>
          </a:r>
        </a:p>
      </dsp:txBody>
      <dsp:txXfrm>
        <a:off x="2855305" y="1413623"/>
        <a:ext cx="2018596" cy="1211157"/>
      </dsp:txXfrm>
    </dsp:sp>
    <dsp:sp modelId="{6C1D1302-8379-4C62-8DB9-60181275736C}">
      <dsp:nvSpPr>
        <dsp:cNvPr id="0" name=""/>
        <dsp:cNvSpPr/>
      </dsp:nvSpPr>
      <dsp:spPr>
        <a:xfrm>
          <a:off x="5075761" y="1413623"/>
          <a:ext cx="2018596" cy="1211157"/>
        </a:xfrm>
        <a:prstGeom prst="rect">
          <a:avLst/>
        </a:prstGeom>
        <a:solidFill>
          <a:schemeClr val="accent2">
            <a:alpha val="90000"/>
            <a:hueOff val="0"/>
            <a:satOff val="0"/>
            <a:lumOff val="0"/>
            <a:alphaOff val="-21818"/>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Kohlenmonoxyd (Auspuffgas)</a:t>
          </a:r>
        </a:p>
      </dsp:txBody>
      <dsp:txXfrm>
        <a:off x="5075761" y="1413623"/>
        <a:ext cx="2018596" cy="1211157"/>
      </dsp:txXfrm>
    </dsp:sp>
    <dsp:sp modelId="{79558C43-1182-44F0-B1A8-C3727AAC936F}">
      <dsp:nvSpPr>
        <dsp:cNvPr id="0" name=""/>
        <dsp:cNvSpPr/>
      </dsp:nvSpPr>
      <dsp:spPr>
        <a:xfrm>
          <a:off x="7296217" y="1413623"/>
          <a:ext cx="2018596" cy="1211157"/>
        </a:xfrm>
        <a:prstGeom prst="rect">
          <a:avLst/>
        </a:prstGeom>
        <a:solidFill>
          <a:schemeClr val="accent2">
            <a:alpha val="90000"/>
            <a:hueOff val="0"/>
            <a:satOff val="0"/>
            <a:lumOff val="0"/>
            <a:alphaOff val="-25455"/>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DDT (Insektengift)</a:t>
          </a:r>
        </a:p>
      </dsp:txBody>
      <dsp:txXfrm>
        <a:off x="7296217" y="1413623"/>
        <a:ext cx="2018596" cy="1211157"/>
      </dsp:txXfrm>
    </dsp:sp>
    <dsp:sp modelId="{920DF4B9-111D-4D41-BC0B-40CD68A02636}">
      <dsp:nvSpPr>
        <dsp:cNvPr id="0" name=""/>
        <dsp:cNvSpPr/>
      </dsp:nvSpPr>
      <dsp:spPr>
        <a:xfrm>
          <a:off x="634849" y="2826640"/>
          <a:ext cx="2018596" cy="1211157"/>
        </a:xfrm>
        <a:prstGeom prst="rect">
          <a:avLst/>
        </a:prstGeom>
        <a:solidFill>
          <a:schemeClr val="accent2">
            <a:alpha val="90000"/>
            <a:hueOff val="0"/>
            <a:satOff val="0"/>
            <a:lumOff val="0"/>
            <a:alphaOff val="-29091"/>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Arsen (Gift)</a:t>
          </a:r>
        </a:p>
      </dsp:txBody>
      <dsp:txXfrm>
        <a:off x="634849" y="2826640"/>
        <a:ext cx="2018596" cy="1211157"/>
      </dsp:txXfrm>
    </dsp:sp>
    <dsp:sp modelId="{F94F04FF-0118-45F4-A6B2-9B4FB5035143}">
      <dsp:nvSpPr>
        <dsp:cNvPr id="0" name=""/>
        <dsp:cNvSpPr/>
      </dsp:nvSpPr>
      <dsp:spPr>
        <a:xfrm>
          <a:off x="2855305" y="2826640"/>
          <a:ext cx="2018596" cy="1211157"/>
        </a:xfrm>
        <a:prstGeom prst="rect">
          <a:avLst/>
        </a:prstGeom>
        <a:solidFill>
          <a:schemeClr val="accent2">
            <a:alpha val="90000"/>
            <a:hueOff val="0"/>
            <a:satOff val="0"/>
            <a:lumOff val="0"/>
            <a:alphaOff val="-3272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Blausäure (beim Verbrennen von Zucker, vgl. Todesstrafe in USA)</a:t>
          </a:r>
        </a:p>
      </dsp:txBody>
      <dsp:txXfrm>
        <a:off x="2855305" y="2826640"/>
        <a:ext cx="2018596" cy="1211157"/>
      </dsp:txXfrm>
    </dsp:sp>
    <dsp:sp modelId="{E5F24600-0E22-4D7C-87C3-3D03FDB2E2CB}">
      <dsp:nvSpPr>
        <dsp:cNvPr id="0" name=""/>
        <dsp:cNvSpPr/>
      </dsp:nvSpPr>
      <dsp:spPr>
        <a:xfrm>
          <a:off x="5075761" y="2826640"/>
          <a:ext cx="2018596" cy="1211157"/>
        </a:xfrm>
        <a:prstGeom prst="rect">
          <a:avLst/>
        </a:prstGeom>
        <a:solidFill>
          <a:schemeClr val="accent2">
            <a:alpha val="90000"/>
            <a:hueOff val="0"/>
            <a:satOff val="0"/>
            <a:lumOff val="0"/>
            <a:alphaOff val="-36364"/>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Polonium 210 (radioaktiv)</a:t>
          </a:r>
        </a:p>
      </dsp:txBody>
      <dsp:txXfrm>
        <a:off x="5075761" y="2826640"/>
        <a:ext cx="2018596" cy="1211157"/>
      </dsp:txXfrm>
    </dsp:sp>
    <dsp:sp modelId="{E2AC920D-C50C-4C75-B164-22CEFCDD5074}">
      <dsp:nvSpPr>
        <dsp:cNvPr id="0" name=""/>
        <dsp:cNvSpPr/>
      </dsp:nvSpPr>
      <dsp:spPr>
        <a:xfrm>
          <a:off x="7296217" y="2826640"/>
          <a:ext cx="2018596" cy="1211157"/>
        </a:xfrm>
        <a:prstGeom prst="rect">
          <a:avLst/>
        </a:prstGeom>
        <a:solidFill>
          <a:schemeClr val="accent2">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a:t>Vinylchlorid (Kunststoff)</a:t>
          </a:r>
        </a:p>
      </dsp:txBody>
      <dsp:txXfrm>
        <a:off x="7296217" y="2826640"/>
        <a:ext cx="2018596" cy="12111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BC787F-DE45-4ED0-86AD-A727CFF9E58C}">
      <dsp:nvSpPr>
        <dsp:cNvPr id="0" name=""/>
        <dsp:cNvSpPr/>
      </dsp:nvSpPr>
      <dsp:spPr>
        <a:xfrm>
          <a:off x="2" y="0"/>
          <a:ext cx="10049504" cy="5372100"/>
        </a:xfrm>
        <a:prstGeom prst="rightArrow">
          <a:avLst/>
        </a:prstGeom>
        <a:solidFill>
          <a:schemeClr val="accent3">
            <a:lumMod val="75000"/>
          </a:schemeClr>
        </a:solidFill>
        <a:ln>
          <a:noFill/>
        </a:ln>
        <a:effectLst/>
      </dsp:spPr>
      <dsp:style>
        <a:lnRef idx="0">
          <a:scrgbClr r="0" g="0" b="0"/>
        </a:lnRef>
        <a:fillRef idx="1">
          <a:scrgbClr r="0" g="0" b="0"/>
        </a:fillRef>
        <a:effectRef idx="0">
          <a:scrgbClr r="0" g="0" b="0"/>
        </a:effectRef>
        <a:fontRef idx="minor"/>
      </dsp:style>
    </dsp:sp>
    <dsp:sp modelId="{99706F3D-4C29-4A69-96BB-04BF2DBF5CF5}">
      <dsp:nvSpPr>
        <dsp:cNvPr id="0" name=""/>
        <dsp:cNvSpPr/>
      </dsp:nvSpPr>
      <dsp:spPr>
        <a:xfrm>
          <a:off x="3848" y="1611630"/>
          <a:ext cx="1929458" cy="21488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de-DE" sz="2300" kern="1200"/>
            <a:t>1.</a:t>
          </a:r>
        </a:p>
        <a:p>
          <a:pPr marL="0" lvl="0" indent="0" algn="ctr" defTabSz="1022350">
            <a:lnSpc>
              <a:spcPct val="90000"/>
            </a:lnSpc>
            <a:spcBef>
              <a:spcPct val="0"/>
            </a:spcBef>
            <a:spcAft>
              <a:spcPct val="35000"/>
            </a:spcAft>
            <a:buNone/>
          </a:pPr>
          <a:r>
            <a:rPr lang="de-DE" sz="2300" kern="1200"/>
            <a:t>Wunsch eines Rauchstopps</a:t>
          </a:r>
        </a:p>
      </dsp:txBody>
      <dsp:txXfrm>
        <a:off x="98036" y="1705818"/>
        <a:ext cx="1741082" cy="1960464"/>
      </dsp:txXfrm>
    </dsp:sp>
    <dsp:sp modelId="{69BD7D1E-F00D-4594-9726-7D74E25F07CD}">
      <dsp:nvSpPr>
        <dsp:cNvPr id="0" name=""/>
        <dsp:cNvSpPr/>
      </dsp:nvSpPr>
      <dsp:spPr>
        <a:xfrm>
          <a:off x="2031937" y="1611630"/>
          <a:ext cx="1929458" cy="2148840"/>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de-DE" sz="2300" kern="1200"/>
            <a:t>2.</a:t>
          </a:r>
        </a:p>
        <a:p>
          <a:pPr marL="0" lvl="0" indent="0" algn="ctr" defTabSz="1022350">
            <a:lnSpc>
              <a:spcPct val="90000"/>
            </a:lnSpc>
            <a:spcBef>
              <a:spcPct val="0"/>
            </a:spcBef>
            <a:spcAft>
              <a:spcPct val="35000"/>
            </a:spcAft>
            <a:buNone/>
          </a:pPr>
          <a:r>
            <a:rPr lang="de-DE" sz="2300" kern="1200"/>
            <a:t>Wille zur Veränderung</a:t>
          </a:r>
        </a:p>
      </dsp:txBody>
      <dsp:txXfrm>
        <a:off x="2126125" y="1705818"/>
        <a:ext cx="1741082" cy="1960464"/>
      </dsp:txXfrm>
    </dsp:sp>
    <dsp:sp modelId="{34F8B9D7-133B-4A12-A6F7-CFF484C02E7F}">
      <dsp:nvSpPr>
        <dsp:cNvPr id="0" name=""/>
        <dsp:cNvSpPr/>
      </dsp:nvSpPr>
      <dsp:spPr>
        <a:xfrm>
          <a:off x="4060025" y="1611630"/>
          <a:ext cx="1929458" cy="214884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de-DE" sz="2300" kern="1200"/>
            <a:t>3.</a:t>
          </a:r>
        </a:p>
        <a:p>
          <a:pPr marL="0" lvl="0" indent="0" algn="ctr" defTabSz="1022350">
            <a:lnSpc>
              <a:spcPct val="90000"/>
            </a:lnSpc>
            <a:spcBef>
              <a:spcPct val="0"/>
            </a:spcBef>
            <a:spcAft>
              <a:spcPct val="35000"/>
            </a:spcAft>
            <a:buNone/>
          </a:pPr>
          <a:r>
            <a:rPr lang="de-DE" sz="2300" kern="1200"/>
            <a:t>Planung</a:t>
          </a:r>
        </a:p>
      </dsp:txBody>
      <dsp:txXfrm>
        <a:off x="4154213" y="1705818"/>
        <a:ext cx="1741082" cy="1960464"/>
      </dsp:txXfrm>
    </dsp:sp>
    <dsp:sp modelId="{A1AA03FE-4047-4B68-9FB7-906BA97EBA58}">
      <dsp:nvSpPr>
        <dsp:cNvPr id="0" name=""/>
        <dsp:cNvSpPr/>
      </dsp:nvSpPr>
      <dsp:spPr>
        <a:xfrm>
          <a:off x="6088114" y="1611630"/>
          <a:ext cx="1929458" cy="2148840"/>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de-DE" sz="2300" kern="1200"/>
            <a:t>4. Umsetzung</a:t>
          </a:r>
        </a:p>
      </dsp:txBody>
      <dsp:txXfrm>
        <a:off x="6182302" y="1705818"/>
        <a:ext cx="1741082" cy="1960464"/>
      </dsp:txXfrm>
    </dsp:sp>
    <dsp:sp modelId="{3895A5E0-65A4-4F50-95E8-8E35AFF29D8C}">
      <dsp:nvSpPr>
        <dsp:cNvPr id="0" name=""/>
        <dsp:cNvSpPr/>
      </dsp:nvSpPr>
      <dsp:spPr>
        <a:xfrm>
          <a:off x="8116203" y="1611630"/>
          <a:ext cx="1929458" cy="214884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de-DE" sz="2300" kern="1200"/>
            <a:t>5. Erhaltungs-phase</a:t>
          </a:r>
        </a:p>
      </dsp:txBody>
      <dsp:txXfrm>
        <a:off x="8210391" y="1705818"/>
        <a:ext cx="1741082" cy="19604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25F4B8-A41E-45FD-AE51-CBA4FD13D439}">
      <dsp:nvSpPr>
        <dsp:cNvPr id="0" name=""/>
        <dsp:cNvSpPr/>
      </dsp:nvSpPr>
      <dsp:spPr>
        <a:xfrm>
          <a:off x="0" y="421102"/>
          <a:ext cx="7478337" cy="1031354"/>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de-DE" sz="4300" kern="1200"/>
            <a:t>Sie zahlen beim Zigarettenkauf:</a:t>
          </a:r>
        </a:p>
      </dsp:txBody>
      <dsp:txXfrm>
        <a:off x="50347" y="471449"/>
        <a:ext cx="7377643" cy="930660"/>
      </dsp:txXfrm>
    </dsp:sp>
    <dsp:sp modelId="{8899472F-3767-4C40-9B64-4EB1992D2BA4}">
      <dsp:nvSpPr>
        <dsp:cNvPr id="0" name=""/>
        <dsp:cNvSpPr/>
      </dsp:nvSpPr>
      <dsp:spPr>
        <a:xfrm>
          <a:off x="0" y="1576297"/>
          <a:ext cx="7478337" cy="1031354"/>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a:lnSpc>
              <a:spcPct val="90000"/>
            </a:lnSpc>
            <a:spcBef>
              <a:spcPct val="0"/>
            </a:spcBef>
            <a:spcAft>
              <a:spcPct val="35000"/>
            </a:spcAft>
            <a:buNone/>
          </a:pPr>
          <a:r>
            <a:rPr lang="de-DE" sz="4300" kern="1200" dirty="0"/>
            <a:t>4,89 € Steuern pro 7,00 €</a:t>
          </a:r>
        </a:p>
      </dsp:txBody>
      <dsp:txXfrm>
        <a:off x="50347" y="1626644"/>
        <a:ext cx="7377643" cy="93066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1DE74B-A7F7-4EFD-8733-55588F7FFA86}" type="datetimeFigureOut">
              <a:rPr lang="de-DE" smtClean="0"/>
              <a:t>11.04.2024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665D9-B6F1-4DAA-A697-6908A259BE5D}" type="slidenum">
              <a:rPr lang="de-DE" smtClean="0"/>
              <a:t>‹Nr.›</a:t>
            </a:fld>
            <a:endParaRPr lang="de-DE"/>
          </a:p>
        </p:txBody>
      </p:sp>
    </p:spTree>
    <p:extLst>
      <p:ext uri="{BB962C8B-B14F-4D97-AF65-F5344CB8AC3E}">
        <p14:creationId xmlns:p14="http://schemas.microsoft.com/office/powerpoint/2010/main" val="3032005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0F665D9-B6F1-4DAA-A697-6908A259BE5D}" type="slidenum">
              <a:rPr lang="de-DE" smtClean="0"/>
              <a:t>8</a:t>
            </a:fld>
            <a:endParaRPr lang="de-DE"/>
          </a:p>
        </p:txBody>
      </p:sp>
    </p:spTree>
    <p:extLst>
      <p:ext uri="{BB962C8B-B14F-4D97-AF65-F5344CB8AC3E}">
        <p14:creationId xmlns:p14="http://schemas.microsoft.com/office/powerpoint/2010/main" val="3167451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Durch die vermehrte Freisetzung von Noradrenalin, Adrenalin und Vasopressin (Verengt die Blutgefäße) wirkt Nikotin anregend. Beim Rauchen werden die Glückshormone Dopamin und Serotonin ausgeschüttet, daher ist Niedergeschlagenheit eine häufige Folge des Nikotinentzugs. Der Körper muss erst wieder lernen, diese Glückshormone anderweitig zu produzieren.</a:t>
            </a:r>
          </a:p>
          <a:p>
            <a:r>
              <a:rPr lang="de-DE" dirty="0"/>
              <a:t>Durch Nikotin setzt dein Körper auch mehr vom </a:t>
            </a:r>
            <a:r>
              <a:rPr lang="de-DE" b="1" dirty="0"/>
              <a:t>Stresshormon Cortisol </a:t>
            </a:r>
            <a:r>
              <a:rPr lang="de-DE" dirty="0"/>
              <a:t>frei. Eigentlich wird Cortisol in stressigen Situationen oder bei Entzündungen gebildet, wenn dein Körper mehr Energie benötigt. In der Leber aktiviert Cortisol die Ausschüttung von Zuckermolekülen, die den Blutzucker erhöhen. </a:t>
            </a:r>
          </a:p>
        </p:txBody>
      </p:sp>
      <p:sp>
        <p:nvSpPr>
          <p:cNvPr id="4" name="Foliennummernplatzhalter 3"/>
          <p:cNvSpPr>
            <a:spLocks noGrp="1"/>
          </p:cNvSpPr>
          <p:nvPr>
            <p:ph type="sldNum" sz="quarter" idx="5"/>
          </p:nvPr>
        </p:nvSpPr>
        <p:spPr/>
        <p:txBody>
          <a:bodyPr/>
          <a:lstStyle/>
          <a:p>
            <a:fld id="{C0F665D9-B6F1-4DAA-A697-6908A259BE5D}" type="slidenum">
              <a:rPr lang="de-DE" smtClean="0"/>
              <a:t>10</a:t>
            </a:fld>
            <a:endParaRPr lang="de-DE"/>
          </a:p>
        </p:txBody>
      </p:sp>
    </p:spTree>
    <p:extLst>
      <p:ext uri="{BB962C8B-B14F-4D97-AF65-F5344CB8AC3E}">
        <p14:creationId xmlns:p14="http://schemas.microsoft.com/office/powerpoint/2010/main" val="216726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C0F665D9-B6F1-4DAA-A697-6908A259BE5D}" type="slidenum">
              <a:rPr lang="de-DE" smtClean="0"/>
              <a:t>17</a:t>
            </a:fld>
            <a:endParaRPr lang="de-DE"/>
          </a:p>
        </p:txBody>
      </p:sp>
    </p:spTree>
    <p:extLst>
      <p:ext uri="{BB962C8B-B14F-4D97-AF65-F5344CB8AC3E}">
        <p14:creationId xmlns:p14="http://schemas.microsoft.com/office/powerpoint/2010/main" val="3839372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Wenn du mit dem Rauchen aufhören willst, solltest du dich zunächst intensiv damit beschäftigen, wieso du aufhören möchtest und warum du überhaupt rauchst.</a:t>
            </a:r>
            <a:br>
              <a:rPr lang="de-DE" dirty="0"/>
            </a:br>
            <a:r>
              <a:rPr lang="de-DE" dirty="0"/>
              <a:t>Manchen hilft es, sich ein festes Datum zu setzen, um mit dem Rauchen aufzuhören.</a:t>
            </a:r>
          </a:p>
        </p:txBody>
      </p:sp>
      <p:sp>
        <p:nvSpPr>
          <p:cNvPr id="4" name="Foliennummernplatzhalter 3"/>
          <p:cNvSpPr>
            <a:spLocks noGrp="1"/>
          </p:cNvSpPr>
          <p:nvPr>
            <p:ph type="sldNum" sz="quarter" idx="5"/>
          </p:nvPr>
        </p:nvSpPr>
        <p:spPr/>
        <p:txBody>
          <a:bodyPr/>
          <a:lstStyle/>
          <a:p>
            <a:fld id="{C0F665D9-B6F1-4DAA-A697-6908A259BE5D}" type="slidenum">
              <a:rPr lang="de-DE" smtClean="0"/>
              <a:t>18</a:t>
            </a:fld>
            <a:endParaRPr lang="de-DE"/>
          </a:p>
        </p:txBody>
      </p:sp>
    </p:spTree>
    <p:extLst>
      <p:ext uri="{BB962C8B-B14F-4D97-AF65-F5344CB8AC3E}">
        <p14:creationId xmlns:p14="http://schemas.microsoft.com/office/powerpoint/2010/main" val="3188899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https://www.dkfz.de/de/krebspraevention/strategie-tabakfrei-2040.html</a:t>
            </a:r>
          </a:p>
        </p:txBody>
      </p:sp>
      <p:sp>
        <p:nvSpPr>
          <p:cNvPr id="4" name="Foliennummernplatzhalter 3"/>
          <p:cNvSpPr>
            <a:spLocks noGrp="1"/>
          </p:cNvSpPr>
          <p:nvPr>
            <p:ph type="sldNum" sz="quarter" idx="5"/>
          </p:nvPr>
        </p:nvSpPr>
        <p:spPr/>
        <p:txBody>
          <a:bodyPr/>
          <a:lstStyle/>
          <a:p>
            <a:fld id="{C0F665D9-B6F1-4DAA-A697-6908A259BE5D}" type="slidenum">
              <a:rPr lang="de-DE" smtClean="0"/>
              <a:t>28</a:t>
            </a:fld>
            <a:endParaRPr lang="de-DE"/>
          </a:p>
        </p:txBody>
      </p:sp>
    </p:spTree>
    <p:extLst>
      <p:ext uri="{BB962C8B-B14F-4D97-AF65-F5344CB8AC3E}">
        <p14:creationId xmlns:p14="http://schemas.microsoft.com/office/powerpoint/2010/main" val="2036880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Angebote der BZgA – Bundeszentrale für gesundheitliche Aufklärung</a:t>
            </a:r>
          </a:p>
        </p:txBody>
      </p:sp>
      <p:sp>
        <p:nvSpPr>
          <p:cNvPr id="4" name="Foliennummernplatzhalter 3"/>
          <p:cNvSpPr>
            <a:spLocks noGrp="1"/>
          </p:cNvSpPr>
          <p:nvPr>
            <p:ph type="sldNum" sz="quarter" idx="5"/>
          </p:nvPr>
        </p:nvSpPr>
        <p:spPr/>
        <p:txBody>
          <a:bodyPr/>
          <a:lstStyle/>
          <a:p>
            <a:fld id="{C0F665D9-B6F1-4DAA-A697-6908A259BE5D}" type="slidenum">
              <a:rPr lang="de-DE" smtClean="0"/>
              <a:t>29</a:t>
            </a:fld>
            <a:endParaRPr lang="de-DE"/>
          </a:p>
        </p:txBody>
      </p:sp>
    </p:spTree>
    <p:extLst>
      <p:ext uri="{BB962C8B-B14F-4D97-AF65-F5344CB8AC3E}">
        <p14:creationId xmlns:p14="http://schemas.microsoft.com/office/powerpoint/2010/main" val="208281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4823D-E322-34EF-720C-A8C376B570E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4CE31C7B-B7D5-676D-A91C-023030B69B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5" name="Fußzeilenplatzhalter 4">
            <a:extLst>
              <a:ext uri="{FF2B5EF4-FFF2-40B4-BE49-F238E27FC236}">
                <a16:creationId xmlns:a16="http://schemas.microsoft.com/office/drawing/2014/main" id="{586830D7-F203-9860-C565-5F8D3940B3B2}"/>
              </a:ext>
            </a:extLst>
          </p:cNvPr>
          <p:cNvSpPr>
            <a:spLocks noGrp="1"/>
          </p:cNvSpPr>
          <p:nvPr>
            <p:ph type="ftr" sz="quarter" idx="11"/>
          </p:nvPr>
        </p:nvSpPr>
        <p:spPr>
          <a:xfrm>
            <a:off x="9963509" y="6362182"/>
            <a:ext cx="2099240" cy="365125"/>
          </a:xfrm>
        </p:spPr>
        <p:txBody>
          <a:bodyPr/>
          <a:lstStyle/>
          <a:p>
            <a:r>
              <a:rPr lang="de-DE"/>
              <a:t>Stand: April 2024 © DGPR</a:t>
            </a:r>
            <a:endParaRPr lang="de-DE" dirty="0"/>
          </a:p>
        </p:txBody>
      </p:sp>
      <p:sp>
        <p:nvSpPr>
          <p:cNvPr id="6" name="Foliennummernplatzhalter 5">
            <a:extLst>
              <a:ext uri="{FF2B5EF4-FFF2-40B4-BE49-F238E27FC236}">
                <a16:creationId xmlns:a16="http://schemas.microsoft.com/office/drawing/2014/main" id="{494B8958-28A7-3D33-7166-40CAC76FF11D}"/>
              </a:ext>
            </a:extLst>
          </p:cNvPr>
          <p:cNvSpPr>
            <a:spLocks noGrp="1"/>
          </p:cNvSpPr>
          <p:nvPr>
            <p:ph type="sldNum" sz="quarter" idx="12"/>
          </p:nvPr>
        </p:nvSpPr>
        <p:spPr>
          <a:xfrm>
            <a:off x="11421686" y="-1"/>
            <a:ext cx="762614" cy="266331"/>
          </a:xfrm>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3607155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0F7593-24B7-D9E9-B761-792A0F973E7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2A1F6EB-8438-A72E-F4A0-24EA718EF0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AA15D0-3646-0219-5FF7-D2928664D623}"/>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FACFEA0E-19A8-8CCB-1DCD-01D39E32AA8F}"/>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CBBBBBB0-1133-78BE-8686-41549710A362}"/>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499634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9B918D7-1525-870E-4882-88B2A693DDB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7A0E9C0-FDB0-CFCC-10EB-B90CBB8DD9B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3F6375-3EA0-F62F-D001-CBBB834F1995}"/>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A4FFA69C-557F-CBF0-F7D4-819252C789DC}"/>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9FB94F13-502F-48D3-FB0B-919192B2676B}"/>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1513009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7A472-E489-CF46-F524-3A7FE39A232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F5D12EC-5D01-9DDF-D53A-2C9A3680C13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0BB630-6429-F0AC-9E22-32452DCA5C05}"/>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2B840D4F-5A1C-9272-739E-3926DB77FBBF}"/>
              </a:ext>
            </a:extLst>
          </p:cNvPr>
          <p:cNvSpPr>
            <a:spLocks noGrp="1"/>
          </p:cNvSpPr>
          <p:nvPr>
            <p:ph type="ftr" sz="quarter" idx="11"/>
          </p:nvPr>
        </p:nvSpPr>
        <p:spPr>
          <a:xfrm>
            <a:off x="10058400" y="6356350"/>
            <a:ext cx="1978470" cy="365125"/>
          </a:xfrm>
        </p:spPr>
        <p:txBody>
          <a:bodyPr/>
          <a:lstStyle/>
          <a:p>
            <a:r>
              <a:rPr lang="de-DE"/>
              <a:t>Stand: April 2024 © DGPR</a:t>
            </a:r>
          </a:p>
        </p:txBody>
      </p:sp>
      <p:sp>
        <p:nvSpPr>
          <p:cNvPr id="6" name="Foliennummernplatzhalter 5">
            <a:extLst>
              <a:ext uri="{FF2B5EF4-FFF2-40B4-BE49-F238E27FC236}">
                <a16:creationId xmlns:a16="http://schemas.microsoft.com/office/drawing/2014/main" id="{8AD73017-E145-7A55-0DFA-D81FFECCFFBA}"/>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3809312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7C3A0-070F-DB1F-248E-CEB22116C59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39C4BD4E-D27A-1E3B-18A9-99FC733CB3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CA70CF3-F8D8-3A84-625B-5E10E1A51808}"/>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5" name="Fußzeilenplatzhalter 4">
            <a:extLst>
              <a:ext uri="{FF2B5EF4-FFF2-40B4-BE49-F238E27FC236}">
                <a16:creationId xmlns:a16="http://schemas.microsoft.com/office/drawing/2014/main" id="{50509994-F241-B0ED-9873-DAE69154DA57}"/>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B59DD277-5F07-5B2C-3A33-5A70E8190EDD}"/>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1223081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49973E-7B8C-6CEA-2935-3B2D251E400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3A58E97-0F6D-92EC-6C76-4FA0996B3C0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7E31CFF-6851-BABF-5424-5852166D4C7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B705809-8ED9-A2EA-D1C0-7651705E1E7F}"/>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BCA7F283-3D4C-49C0-ADEC-4B5D3DF9E420}"/>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48A3F6B7-B35C-7BB5-CAA2-8522D2B872F6}"/>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1614809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903A4-F5D5-B1F3-FF21-E1B80028A0A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2F91A9A6-56A8-16E9-3E5D-B9CAD3D0F4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385E600-7C78-0EC3-E862-E901256825B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1D135F1-A4C9-C87B-201E-E6CFE8CF3E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961619F-83C4-A8F1-9075-868D0EA88B3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68B2F6A-84A7-9797-D80E-F0213297841F}"/>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8" name="Fußzeilenplatzhalter 7">
            <a:extLst>
              <a:ext uri="{FF2B5EF4-FFF2-40B4-BE49-F238E27FC236}">
                <a16:creationId xmlns:a16="http://schemas.microsoft.com/office/drawing/2014/main" id="{AABC872B-CE6F-2502-CA86-013B2D873C84}"/>
              </a:ext>
            </a:extLst>
          </p:cNvPr>
          <p:cNvSpPr>
            <a:spLocks noGrp="1"/>
          </p:cNvSpPr>
          <p:nvPr>
            <p:ph type="ftr" sz="quarter" idx="11"/>
          </p:nvPr>
        </p:nvSpPr>
        <p:spPr/>
        <p:txBody>
          <a:bodyPr/>
          <a:lstStyle/>
          <a:p>
            <a:r>
              <a:rPr lang="de-DE"/>
              <a:t>Stand: April 2024 © DGPR</a:t>
            </a:r>
          </a:p>
        </p:txBody>
      </p:sp>
      <p:sp>
        <p:nvSpPr>
          <p:cNvPr id="9" name="Foliennummernplatzhalter 8">
            <a:extLst>
              <a:ext uri="{FF2B5EF4-FFF2-40B4-BE49-F238E27FC236}">
                <a16:creationId xmlns:a16="http://schemas.microsoft.com/office/drawing/2014/main" id="{06FE4D5A-9FA0-D78C-DA9F-97F08CC94CCF}"/>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348621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5299E-36AA-4473-2C1A-C55B01E71BD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CE5EA6B-7320-4423-A517-921D625BC6B0}"/>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4" name="Fußzeilenplatzhalter 3">
            <a:extLst>
              <a:ext uri="{FF2B5EF4-FFF2-40B4-BE49-F238E27FC236}">
                <a16:creationId xmlns:a16="http://schemas.microsoft.com/office/drawing/2014/main" id="{2268BDC6-2536-523D-9883-4FF2A40B05AF}"/>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09B3D91D-7D10-3512-6216-5815701F44E9}"/>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2057837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DFC7CDE-B935-FE42-B974-E1888988BB11}"/>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3" name="Fußzeilenplatzhalter 2">
            <a:extLst>
              <a:ext uri="{FF2B5EF4-FFF2-40B4-BE49-F238E27FC236}">
                <a16:creationId xmlns:a16="http://schemas.microsoft.com/office/drawing/2014/main" id="{E58F78A0-18B2-6D24-E452-28D526EA1DB8}"/>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EE04353A-76E5-AACB-02BD-ED6B9F50C9F7}"/>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4181503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F2AF7C-2D55-5FD7-7D46-DBC416340FD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909DDEC-CB3E-D65F-4E77-33DEAD5949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9885CA0-A397-04BE-415F-A5969CFDD5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2E93920-C011-5DF4-D187-D02B262BCB12}"/>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6B79020C-592D-D7A2-1FBD-C68600CB372F}"/>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BAE365A1-9758-D11E-F15B-B046F0D1EC2B}"/>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1661052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642294-B3D6-3591-0B07-F476DC05B4B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76C54D59-3912-89BD-DB7E-38F9270BEE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20F4CCB7-563F-EFB3-1CF4-B37F63FE9C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E79F469-5431-017B-8D62-1458CECBC979}"/>
              </a:ext>
            </a:extLst>
          </p:cNvPr>
          <p:cNvSpPr>
            <a:spLocks noGrp="1"/>
          </p:cNvSpPr>
          <p:nvPr>
            <p:ph type="dt" sz="half" idx="10"/>
          </p:nvPr>
        </p:nvSpPr>
        <p:spPr>
          <a:xfrm>
            <a:off x="838200" y="6356350"/>
            <a:ext cx="2743200" cy="365125"/>
          </a:xfrm>
          <a:prstGeom prst="rect">
            <a:avLst/>
          </a:prstGeom>
        </p:spPr>
        <p:txBody>
          <a:bodyPr/>
          <a:lstStyle/>
          <a:p>
            <a:endParaRPr lang="de-DE"/>
          </a:p>
        </p:txBody>
      </p:sp>
      <p:sp>
        <p:nvSpPr>
          <p:cNvPr id="6" name="Fußzeilenplatzhalter 5">
            <a:extLst>
              <a:ext uri="{FF2B5EF4-FFF2-40B4-BE49-F238E27FC236}">
                <a16:creationId xmlns:a16="http://schemas.microsoft.com/office/drawing/2014/main" id="{38BE682F-373A-264A-DC1F-80D63C29A0D8}"/>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9F8F3B9E-85F1-F6A6-6FEC-0A384C662665}"/>
              </a:ext>
            </a:extLst>
          </p:cNvPr>
          <p:cNvSpPr>
            <a:spLocks noGrp="1"/>
          </p:cNvSpPr>
          <p:nvPr>
            <p:ph type="sldNum" sz="quarter" idx="12"/>
          </p:nvPr>
        </p:nvSpPr>
        <p:spPr/>
        <p:txBody>
          <a:bodyPr/>
          <a:lstStyle/>
          <a:p>
            <a:fld id="{CD8A1E23-E1C7-454F-B20F-D91B2898E4B2}" type="slidenum">
              <a:rPr lang="de-DE" smtClean="0"/>
              <a:t>‹Nr.›</a:t>
            </a:fld>
            <a:endParaRPr lang="de-DE"/>
          </a:p>
        </p:txBody>
      </p:sp>
    </p:spTree>
    <p:extLst>
      <p:ext uri="{BB962C8B-B14F-4D97-AF65-F5344CB8AC3E}">
        <p14:creationId xmlns:p14="http://schemas.microsoft.com/office/powerpoint/2010/main" val="4022446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E20FCE9-3852-7D75-B2AA-19B1F3851627}"/>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3184737" y="651617"/>
            <a:ext cx="9007877" cy="6206465"/>
          </a:xfrm>
          <a:prstGeom prst="rect">
            <a:avLst/>
          </a:prstGeom>
        </p:spPr>
      </p:pic>
      <p:sp>
        <p:nvSpPr>
          <p:cNvPr id="2" name="Titelplatzhalter 1">
            <a:extLst>
              <a:ext uri="{FF2B5EF4-FFF2-40B4-BE49-F238E27FC236}">
                <a16:creationId xmlns:a16="http://schemas.microsoft.com/office/drawing/2014/main" id="{315DBA43-7BDF-085E-69D5-D3933B4967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B8E779C8-805B-7D4B-246E-6851F4ABB1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a:extLst>
              <a:ext uri="{FF2B5EF4-FFF2-40B4-BE49-F238E27FC236}">
                <a16:creationId xmlns:a16="http://schemas.microsoft.com/office/drawing/2014/main" id="{B22DE41D-7DD2-A8E2-914A-281D2D55E286}"/>
              </a:ext>
            </a:extLst>
          </p:cNvPr>
          <p:cNvSpPr>
            <a:spLocks noGrp="1"/>
          </p:cNvSpPr>
          <p:nvPr>
            <p:ph type="ftr" sz="quarter" idx="3"/>
          </p:nvPr>
        </p:nvSpPr>
        <p:spPr>
          <a:xfrm>
            <a:off x="10110158" y="6370809"/>
            <a:ext cx="20129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t>Stand: April 2024 © DGPR</a:t>
            </a:r>
          </a:p>
        </p:txBody>
      </p:sp>
      <p:sp>
        <p:nvSpPr>
          <p:cNvPr id="8" name="Rechteck 7">
            <a:extLst>
              <a:ext uri="{FF2B5EF4-FFF2-40B4-BE49-F238E27FC236}">
                <a16:creationId xmlns:a16="http://schemas.microsoft.com/office/drawing/2014/main" id="{1F4728C5-632F-C466-DCF9-C98A98EB204B}"/>
              </a:ext>
            </a:extLst>
          </p:cNvPr>
          <p:cNvSpPr/>
          <p:nvPr userDrawn="1"/>
        </p:nvSpPr>
        <p:spPr>
          <a:xfrm>
            <a:off x="4616388" y="0"/>
            <a:ext cx="7575612" cy="2752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uppieren 10">
            <a:extLst>
              <a:ext uri="{FF2B5EF4-FFF2-40B4-BE49-F238E27FC236}">
                <a16:creationId xmlns:a16="http://schemas.microsoft.com/office/drawing/2014/main" id="{CF565A9E-B11E-0F39-4F20-6DF79F1A50D6}"/>
              </a:ext>
            </a:extLst>
          </p:cNvPr>
          <p:cNvGrpSpPr/>
          <p:nvPr userDrawn="1"/>
        </p:nvGrpSpPr>
        <p:grpSpPr>
          <a:xfrm>
            <a:off x="123791" y="9098"/>
            <a:ext cx="1069165" cy="266110"/>
            <a:chOff x="269184" y="136525"/>
            <a:chExt cx="2485591" cy="618651"/>
          </a:xfrm>
        </p:grpSpPr>
        <p:pic>
          <p:nvPicPr>
            <p:cNvPr id="9" name="Grafik 8">
              <a:extLst>
                <a:ext uri="{FF2B5EF4-FFF2-40B4-BE49-F238E27FC236}">
                  <a16:creationId xmlns:a16="http://schemas.microsoft.com/office/drawing/2014/main" id="{A64C600D-9F85-7AB9-4899-49588ADA7A50}"/>
                </a:ext>
              </a:extLst>
            </p:cNvPr>
            <p:cNvPicPr>
              <a:picLocks noChangeAspect="1"/>
            </p:cNvPicPr>
            <p:nvPr userDrawn="1"/>
          </p:nvPicPr>
          <p:blipFill rotWithShape="1">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rcRect l="24809" t="30039" r="26493" b="37871"/>
            <a:stretch/>
          </p:blipFill>
          <p:spPr>
            <a:xfrm>
              <a:off x="269184" y="136525"/>
              <a:ext cx="906534" cy="597354"/>
            </a:xfrm>
            <a:prstGeom prst="rect">
              <a:avLst/>
            </a:prstGeom>
          </p:spPr>
        </p:pic>
        <p:pic>
          <p:nvPicPr>
            <p:cNvPr id="10" name="Grafik 9">
              <a:extLst>
                <a:ext uri="{FF2B5EF4-FFF2-40B4-BE49-F238E27FC236}">
                  <a16:creationId xmlns:a16="http://schemas.microsoft.com/office/drawing/2014/main" id="{969A2123-AE2B-D32D-8D1F-3C67248C6E57}"/>
                </a:ext>
              </a:extLst>
            </p:cNvPr>
            <p:cNvPicPr>
              <a:picLocks noChangeAspect="1"/>
            </p:cNvPicPr>
            <p:nvPr userDrawn="1"/>
          </p:nvPicPr>
          <p:blipFill rotWithShape="1">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rcRect l="34789" t="61577" r="34791" b="30630"/>
            <a:stretch/>
          </p:blipFill>
          <p:spPr>
            <a:xfrm>
              <a:off x="1104478" y="332370"/>
              <a:ext cx="1650297" cy="422806"/>
            </a:xfrm>
            <a:prstGeom prst="rect">
              <a:avLst/>
            </a:prstGeom>
          </p:spPr>
        </p:pic>
      </p:grpSp>
      <p:sp>
        <p:nvSpPr>
          <p:cNvPr id="6" name="Foliennummernplatzhalter 5">
            <a:extLst>
              <a:ext uri="{FF2B5EF4-FFF2-40B4-BE49-F238E27FC236}">
                <a16:creationId xmlns:a16="http://schemas.microsoft.com/office/drawing/2014/main" id="{52AC5062-F1D8-9DE1-63CD-DF8162EDD4D9}"/>
              </a:ext>
            </a:extLst>
          </p:cNvPr>
          <p:cNvSpPr>
            <a:spLocks noGrp="1"/>
          </p:cNvSpPr>
          <p:nvPr>
            <p:ph type="sldNum" sz="quarter" idx="4"/>
          </p:nvPr>
        </p:nvSpPr>
        <p:spPr>
          <a:xfrm>
            <a:off x="11421686" y="-1"/>
            <a:ext cx="762614" cy="266331"/>
          </a:xfrm>
          <a:prstGeom prst="rect">
            <a:avLst/>
          </a:prstGeom>
        </p:spPr>
        <p:txBody>
          <a:bodyPr vert="horz" lIns="91440" tIns="45720" rIns="91440" bIns="45720" rtlCol="0" anchor="ctr"/>
          <a:lstStyle>
            <a:lvl1pPr algn="r">
              <a:defRPr sz="1200">
                <a:solidFill>
                  <a:schemeClr val="bg1"/>
                </a:solidFill>
              </a:defRPr>
            </a:lvl1pPr>
          </a:lstStyle>
          <a:p>
            <a:fld id="{CD8A1E23-E1C7-454F-B20F-D91B2898E4B2}" type="slidenum">
              <a:rPr lang="de-DE" smtClean="0"/>
              <a:pPr/>
              <a:t>‹Nr.›</a:t>
            </a:fld>
            <a:endParaRPr lang="de-DE"/>
          </a:p>
        </p:txBody>
      </p:sp>
    </p:spTree>
    <p:extLst>
      <p:ext uri="{BB962C8B-B14F-4D97-AF65-F5344CB8AC3E}">
        <p14:creationId xmlns:p14="http://schemas.microsoft.com/office/powerpoint/2010/main" val="2405274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rauchfrei-ticket.d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rauchfrei-inf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pneumologie.de/storage/app/media/20220420_PP_Tabakentwoehnung_stat_amb.pdf"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8FC8643D-0D0E-FE87-C091-D33C6C460E01}"/>
              </a:ext>
            </a:extLst>
          </p:cNvPr>
          <p:cNvSpPr txBox="1"/>
          <p:nvPr/>
        </p:nvSpPr>
        <p:spPr>
          <a:xfrm>
            <a:off x="838243" y="4883932"/>
            <a:ext cx="9255667" cy="1569660"/>
          </a:xfrm>
          <a:prstGeom prst="rect">
            <a:avLst/>
          </a:prstGeom>
          <a:noFill/>
        </p:spPr>
        <p:txBody>
          <a:bodyPr wrap="square" rtlCol="0">
            <a:spAutoFit/>
          </a:bodyPr>
          <a:lstStyle/>
          <a:p>
            <a:r>
              <a:rPr lang="de-DE" sz="3200" b="1">
                <a:effectLst/>
                <a:latin typeface="Futura Book" panose="020B0500000000000000" pitchFamily="34" charset="0"/>
                <a:ea typeface="Calibri" panose="020F0502020204030204" pitchFamily="34" charset="0"/>
              </a:rPr>
              <a:t>Deutsche Gesellschaft für</a:t>
            </a:r>
          </a:p>
          <a:p>
            <a:r>
              <a:rPr lang="de-DE" sz="3200" b="1">
                <a:effectLst/>
                <a:latin typeface="Futura Book" panose="020B0500000000000000" pitchFamily="34" charset="0"/>
                <a:ea typeface="Calibri" panose="020F0502020204030204" pitchFamily="34" charset="0"/>
              </a:rPr>
              <a:t>Prävention und Rehabilitation</a:t>
            </a:r>
          </a:p>
          <a:p>
            <a:r>
              <a:rPr lang="de-DE" sz="3200" b="1">
                <a:effectLst/>
                <a:latin typeface="Futura Book" panose="020B0500000000000000" pitchFamily="34" charset="0"/>
                <a:ea typeface="Calibri" panose="020F0502020204030204" pitchFamily="34" charset="0"/>
              </a:rPr>
              <a:t>von Herz-Kreislauferkrankungen (DGPR) e.V.</a:t>
            </a:r>
          </a:p>
        </p:txBody>
      </p:sp>
      <p:pic>
        <p:nvPicPr>
          <p:cNvPr id="5" name="Grafik 4">
            <a:extLst>
              <a:ext uri="{FF2B5EF4-FFF2-40B4-BE49-F238E27FC236}">
                <a16:creationId xmlns:a16="http://schemas.microsoft.com/office/drawing/2014/main" id="{FC8C2951-145F-F0E2-F7F9-24707AFF370D}"/>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l="24809" t="30039" r="26493" b="37871"/>
          <a:stretch/>
        </p:blipFill>
        <p:spPr>
          <a:xfrm>
            <a:off x="275299" y="1583400"/>
            <a:ext cx="4802728" cy="3164725"/>
          </a:xfrm>
          <a:prstGeom prst="rect">
            <a:avLst/>
          </a:prstGeom>
        </p:spPr>
      </p:pic>
    </p:spTree>
    <p:extLst>
      <p:ext uri="{BB962C8B-B14F-4D97-AF65-F5344CB8AC3E}">
        <p14:creationId xmlns:p14="http://schemas.microsoft.com/office/powerpoint/2010/main" val="2151682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D8D9BD-6C5B-5ABC-9C58-22B3CACD8D62}"/>
              </a:ext>
            </a:extLst>
          </p:cNvPr>
          <p:cNvSpPr txBox="1">
            <a:spLocks noChangeArrowheads="1"/>
          </p:cNvSpPr>
          <p:nvPr/>
        </p:nvSpPr>
        <p:spPr bwMode="auto">
          <a:xfrm>
            <a:off x="631769" y="571730"/>
            <a:ext cx="10424160" cy="902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30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02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74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46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eaLnBrk="1">
              <a:lnSpc>
                <a:spcPct val="100000"/>
              </a:lnSpc>
              <a:spcAft>
                <a:spcPct val="0"/>
              </a:spcAft>
              <a:buClrTx/>
              <a:buFontTx/>
              <a:buNone/>
              <a:defRPr/>
            </a:pPr>
            <a:r>
              <a:rPr lang="de-DE" altLang="de-DE" sz="4400" dirty="0">
                <a:solidFill>
                  <a:schemeClr val="tx1"/>
                </a:solidFill>
                <a:latin typeface="Arial" panose="020B0604020202020204" pitchFamily="34" charset="0"/>
                <a:cs typeface="Arial" panose="020B0604020202020204" pitchFamily="34" charset="0"/>
              </a:rPr>
              <a:t>Wirkungen des Rauchens</a:t>
            </a:r>
          </a:p>
        </p:txBody>
      </p:sp>
      <p:sp>
        <p:nvSpPr>
          <p:cNvPr id="3" name="Rectangle 2">
            <a:extLst>
              <a:ext uri="{FF2B5EF4-FFF2-40B4-BE49-F238E27FC236}">
                <a16:creationId xmlns:a16="http://schemas.microsoft.com/office/drawing/2014/main" id="{7C5A7286-CB52-AF07-D8AB-2E160BD7A96C}"/>
              </a:ext>
            </a:extLst>
          </p:cNvPr>
          <p:cNvSpPr txBox="1">
            <a:spLocks noChangeArrowheads="1"/>
          </p:cNvSpPr>
          <p:nvPr/>
        </p:nvSpPr>
        <p:spPr bwMode="auto">
          <a:xfrm>
            <a:off x="290781" y="1633548"/>
            <a:ext cx="11512212" cy="5102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Nikotin greift in Stoffwechselprozesse des Hirns ein und erhöht auch den Blutzuckerspiegel durch Freisetzung vom Stresshormon Cortisol</a:t>
            </a:r>
          </a:p>
          <a:p>
            <a:pPr marL="547322" algn="l" defTabSz="448965">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Kohlenmonoxid verringert den Sauerstoffgehalt im Blut</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Stress- und Glückshormone werden verstärkt ausgeschüttet</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Adrenalin führt kurzfristig zu Leistungssteigerungen,</a:t>
            </a:r>
          </a:p>
          <a:p>
            <a:pPr marL="90122" indent="0" algn="l" defTabSz="448965" eaLnBrk="1">
              <a:lnSpc>
                <a:spcPct val="100000"/>
              </a:lnSpc>
              <a:spcBef>
                <a:spcPts val="599"/>
              </a:spcBef>
              <a:spcAft>
                <a:spcPts val="599"/>
              </a:spcAft>
              <a:buClr>
                <a:srgbClr val="FF0000"/>
              </a:buClr>
              <a:buSzPct val="82000"/>
              <a:defRPr/>
            </a:pPr>
            <a:r>
              <a:rPr lang="de-DE" altLang="de-DE" sz="2000" dirty="0">
                <a:solidFill>
                  <a:schemeClr val="tx1"/>
                </a:solidFill>
              </a:rPr>
              <a:t>	es führt aber auch zu: </a:t>
            </a:r>
          </a:p>
          <a:p>
            <a:pPr marL="788457" lvl="2" indent="-228450"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erhöhtem Blutdruck </a:t>
            </a:r>
          </a:p>
          <a:p>
            <a:pPr marL="788457" lvl="2" indent="-228450"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schnellerem Herzschlag</a:t>
            </a:r>
          </a:p>
          <a:p>
            <a:pPr marL="788457" lvl="2" indent="-228450"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000" dirty="0">
                <a:solidFill>
                  <a:schemeClr val="tx1"/>
                </a:solidFill>
              </a:rPr>
              <a:t>Engstellung der Gefäße</a:t>
            </a:r>
          </a:p>
          <a:p>
            <a:pPr marL="788457" lvl="2" indent="-228450" algn="l" defTabSz="448965" eaLnBrk="1">
              <a:lnSpc>
                <a:spcPct val="100000"/>
              </a:lnSpc>
              <a:spcBef>
                <a:spcPts val="599"/>
              </a:spcBef>
              <a:spcAft>
                <a:spcPts val="599"/>
              </a:spcAft>
              <a:buClr>
                <a:srgbClr val="757575"/>
              </a:buClr>
              <a:buSzPct val="82000"/>
              <a:buFont typeface="Arial" panose="020B0604020202020204" pitchFamily="34" charset="0"/>
              <a:buChar char="•"/>
              <a:defRPr/>
            </a:pPr>
            <a:endParaRPr lang="de-DE" altLang="de-DE" sz="2000" dirty="0">
              <a:solidFill>
                <a:schemeClr val="tx1"/>
              </a:solidFill>
            </a:endParaRPr>
          </a:p>
          <a:p>
            <a:pPr marL="444209" indent="0" algn="l" defTabSz="448965" eaLnBrk="1">
              <a:lnSpc>
                <a:spcPct val="100000"/>
              </a:lnSpc>
              <a:spcAft>
                <a:spcPct val="0"/>
              </a:spcAft>
              <a:buClr>
                <a:srgbClr val="757575"/>
              </a:buClr>
              <a:buSzPct val="82000"/>
              <a:defRPr/>
            </a:pPr>
            <a:endParaRPr lang="de-DE" altLang="de-DE" sz="2600" dirty="0">
              <a:solidFill>
                <a:schemeClr val="tx1"/>
              </a:solidFill>
            </a:endParaRPr>
          </a:p>
        </p:txBody>
      </p:sp>
      <p:pic>
        <p:nvPicPr>
          <p:cNvPr id="8" name="Grafik 7" descr="Ein Bild, das Kunst, Bild, Blume enthält.&#10;&#10;Automatisch generierte Beschreibung">
            <a:extLst>
              <a:ext uri="{FF2B5EF4-FFF2-40B4-BE49-F238E27FC236}">
                <a16:creationId xmlns:a16="http://schemas.microsoft.com/office/drawing/2014/main" id="{6161E64A-51D4-AFA7-EE9C-E9986337CF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42229" y="3422800"/>
            <a:ext cx="3868524" cy="2579016"/>
          </a:xfrm>
          <a:prstGeom prst="rect">
            <a:avLst/>
          </a:prstGeom>
          <a:ln>
            <a:noFill/>
          </a:ln>
          <a:effectLst>
            <a:outerShdw blurRad="292100" dist="139700" dir="2700000" algn="tl" rotWithShape="0">
              <a:srgbClr val="333333">
                <a:alpha val="65000"/>
              </a:srgbClr>
            </a:outerShdw>
          </a:effectLst>
        </p:spPr>
      </p:pic>
      <p:sp>
        <p:nvSpPr>
          <p:cNvPr id="4" name="Fußzeilenplatzhalter 3">
            <a:extLst>
              <a:ext uri="{FF2B5EF4-FFF2-40B4-BE49-F238E27FC236}">
                <a16:creationId xmlns:a16="http://schemas.microsoft.com/office/drawing/2014/main" id="{EAC410FC-0F5B-8C24-AF0F-8A27E1854C82}"/>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A77B8409-CD0F-066B-5B12-7A1D0D6CF1D2}"/>
              </a:ext>
            </a:extLst>
          </p:cNvPr>
          <p:cNvSpPr>
            <a:spLocks noGrp="1"/>
          </p:cNvSpPr>
          <p:nvPr>
            <p:ph type="sldNum" sz="quarter" idx="12"/>
          </p:nvPr>
        </p:nvSpPr>
        <p:spPr/>
        <p:txBody>
          <a:bodyPr/>
          <a:lstStyle/>
          <a:p>
            <a:fld id="{CD8A1E23-E1C7-454F-B20F-D91B2898E4B2}" type="slidenum">
              <a:rPr lang="de-DE" smtClean="0"/>
              <a:t>10</a:t>
            </a:fld>
            <a:endParaRPr lang="de-DE"/>
          </a:p>
        </p:txBody>
      </p:sp>
      <p:sp>
        <p:nvSpPr>
          <p:cNvPr id="6" name="Textfeld 1">
            <a:extLst>
              <a:ext uri="{FF2B5EF4-FFF2-40B4-BE49-F238E27FC236}">
                <a16:creationId xmlns:a16="http://schemas.microsoft.com/office/drawing/2014/main" id="{1D7DD157-822E-781E-D9BB-DEF7583B5AAA}"/>
              </a:ext>
            </a:extLst>
          </p:cNvPr>
          <p:cNvSpPr txBox="1">
            <a:spLocks noChangeArrowheads="1"/>
          </p:cNvSpPr>
          <p:nvPr/>
        </p:nvSpPr>
        <p:spPr bwMode="auto">
          <a:xfrm>
            <a:off x="7675471" y="5989185"/>
            <a:ext cx="2730235"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iStock.com/Mohammed </a:t>
            </a:r>
            <a:r>
              <a:rPr lang="de-DE" altLang="de-DE" sz="845" dirty="0" err="1">
                <a:solidFill>
                  <a:srgbClr val="000000"/>
                </a:solidFill>
              </a:rPr>
              <a:t>Haneefa</a:t>
            </a:r>
            <a:r>
              <a:rPr lang="de-DE" altLang="de-DE" sz="845" dirty="0">
                <a:solidFill>
                  <a:srgbClr val="000000"/>
                </a:solidFill>
              </a:rPr>
              <a:t> </a:t>
            </a:r>
            <a:r>
              <a:rPr lang="de-DE" altLang="de-DE" sz="845" dirty="0" err="1">
                <a:solidFill>
                  <a:srgbClr val="000000"/>
                </a:solidFill>
              </a:rPr>
              <a:t>Nizamudeen</a:t>
            </a:r>
            <a:endParaRPr lang="de-DE" altLang="de-DE" sz="845" dirty="0">
              <a:solidFill>
                <a:srgbClr val="000000"/>
              </a:solidFill>
            </a:endParaRPr>
          </a:p>
        </p:txBody>
      </p:sp>
    </p:spTree>
    <p:extLst>
      <p:ext uri="{BB962C8B-B14F-4D97-AF65-F5344CB8AC3E}">
        <p14:creationId xmlns:p14="http://schemas.microsoft.com/office/powerpoint/2010/main" val="3182284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5B7BD0-7DB1-B5BF-AE7B-8D8DA5D83DC7}"/>
              </a:ext>
            </a:extLst>
          </p:cNvPr>
          <p:cNvSpPr>
            <a:spLocks noGrp="1"/>
          </p:cNvSpPr>
          <p:nvPr>
            <p:ph type="title"/>
          </p:nvPr>
        </p:nvSpPr>
        <p:spPr/>
        <p:txBody>
          <a:bodyPr/>
          <a:lstStyle/>
          <a:p>
            <a:pPr algn="ctr"/>
            <a:r>
              <a:rPr lang="de-DE" dirty="0">
                <a:latin typeface="Arial" panose="020B0604020202020204" pitchFamily="34" charset="0"/>
                <a:cs typeface="Arial" panose="020B0604020202020204" pitchFamily="34" charset="0"/>
              </a:rPr>
              <a:t>Körperliche Abhängigkeit</a:t>
            </a:r>
          </a:p>
        </p:txBody>
      </p:sp>
      <p:sp>
        <p:nvSpPr>
          <p:cNvPr id="3" name="Inhaltsplatzhalter 2">
            <a:extLst>
              <a:ext uri="{FF2B5EF4-FFF2-40B4-BE49-F238E27FC236}">
                <a16:creationId xmlns:a16="http://schemas.microsoft.com/office/drawing/2014/main" id="{3DC99F1F-7883-ABDE-4B67-FB4A61CFB0BB}"/>
              </a:ext>
            </a:extLst>
          </p:cNvPr>
          <p:cNvSpPr>
            <a:spLocks noGrp="1"/>
          </p:cNvSpPr>
          <p:nvPr>
            <p:ph idx="1"/>
          </p:nvPr>
        </p:nvSpPr>
        <p:spPr>
          <a:xfrm>
            <a:off x="838200" y="1690689"/>
            <a:ext cx="11346100" cy="4665662"/>
          </a:xfrm>
        </p:spPr>
        <p:txBody>
          <a:bodyPr>
            <a:normAutofit/>
          </a:bodyPr>
          <a:lstStyle/>
          <a:p>
            <a:pPr marL="318722" indent="0" algn="l" defTabSz="448965" eaLnBrk="1">
              <a:lnSpc>
                <a:spcPct val="100000"/>
              </a:lnSpc>
              <a:spcBef>
                <a:spcPts val="599"/>
              </a:spcBef>
              <a:spcAft>
                <a:spcPts val="599"/>
              </a:spcAft>
              <a:buClr>
                <a:srgbClr val="757575"/>
              </a:buClr>
              <a:buSzPct val="82000"/>
              <a:buNone/>
              <a:defRPr/>
            </a:pPr>
            <a:r>
              <a:rPr lang="de-DE" altLang="de-DE" sz="2400" dirty="0">
                <a:solidFill>
                  <a:schemeClr val="tx1"/>
                </a:solidFill>
                <a:latin typeface="Arial" panose="020B0604020202020204" pitchFamily="34" charset="0"/>
                <a:cs typeface="Arial" panose="020B0604020202020204" pitchFamily="34" charset="0"/>
              </a:rPr>
              <a:t>Körperliche Abhängigkeit durch Dopaminausschüttung: </a:t>
            </a:r>
          </a:p>
          <a:p>
            <a:pPr marL="318722" indent="0" algn="l" defTabSz="448965" eaLnBrk="1">
              <a:lnSpc>
                <a:spcPct val="100000"/>
              </a:lnSpc>
              <a:spcBef>
                <a:spcPts val="599"/>
              </a:spcBef>
              <a:spcAft>
                <a:spcPts val="599"/>
              </a:spcAft>
              <a:buClr>
                <a:srgbClr val="757575"/>
              </a:buClr>
              <a:buSzPct val="82000"/>
              <a:buNone/>
              <a:defRPr/>
            </a:pPr>
            <a:endParaRPr lang="de-DE" altLang="de-DE" sz="2400" dirty="0">
              <a:solidFill>
                <a:schemeClr val="tx1"/>
              </a:solidFill>
              <a:latin typeface="Arial" panose="020B0604020202020204" pitchFamily="34" charset="0"/>
              <a:cs typeface="Arial" panose="020B0604020202020204" pitchFamily="34" charset="0"/>
            </a:endParaRPr>
          </a:p>
          <a:p>
            <a:pPr marL="1016898" lvl="3" indent="0" algn="l" defTabSz="448965" eaLnBrk="1">
              <a:lnSpc>
                <a:spcPct val="100000"/>
              </a:lnSpc>
              <a:spcBef>
                <a:spcPts val="599"/>
              </a:spcBef>
              <a:spcAft>
                <a:spcPts val="599"/>
              </a:spcAft>
              <a:buClr>
                <a:srgbClr val="757575"/>
              </a:buClr>
              <a:buSzPct val="82000"/>
              <a:buNone/>
              <a:defRPr/>
            </a:pPr>
            <a:r>
              <a:rPr lang="de-DE" altLang="de-DE" sz="2400" dirty="0">
                <a:solidFill>
                  <a:schemeClr val="tx1"/>
                </a:solidFill>
                <a:latin typeface="Arial" panose="020B0604020202020204" pitchFamily="34" charset="0"/>
                <a:cs typeface="Arial" panose="020B0604020202020204" pitchFamily="34" charset="0"/>
              </a:rPr>
              <a:t>die Nikotin-Konzentration im Blut, </a:t>
            </a:r>
          </a:p>
          <a:p>
            <a:pPr marL="1016898" lvl="3" indent="0" algn="l" defTabSz="448965" eaLnBrk="1">
              <a:lnSpc>
                <a:spcPct val="100000"/>
              </a:lnSpc>
              <a:spcBef>
                <a:spcPts val="599"/>
              </a:spcBef>
              <a:spcAft>
                <a:spcPts val="599"/>
              </a:spcAft>
              <a:buClr>
                <a:srgbClr val="757575"/>
              </a:buClr>
              <a:buSzPct val="82000"/>
              <a:buNone/>
              <a:defRPr/>
            </a:pPr>
            <a:endParaRPr lang="de-DE" altLang="de-DE" sz="2400" dirty="0">
              <a:solidFill>
                <a:schemeClr val="tx1"/>
              </a:solidFill>
              <a:latin typeface="Arial" panose="020B0604020202020204" pitchFamily="34" charset="0"/>
              <a:cs typeface="Arial" panose="020B0604020202020204" pitchFamily="34" charset="0"/>
            </a:endParaRPr>
          </a:p>
          <a:p>
            <a:pPr marL="1016898" lvl="3" indent="0" algn="l" defTabSz="448965" eaLnBrk="1">
              <a:lnSpc>
                <a:spcPct val="100000"/>
              </a:lnSpc>
              <a:spcBef>
                <a:spcPts val="599"/>
              </a:spcBef>
              <a:spcAft>
                <a:spcPts val="599"/>
              </a:spcAft>
              <a:buClr>
                <a:srgbClr val="757575"/>
              </a:buClr>
              <a:buSzPct val="82000"/>
              <a:buNone/>
              <a:defRPr/>
            </a:pPr>
            <a:r>
              <a:rPr lang="de-DE" altLang="de-DE" sz="2400" dirty="0">
                <a:solidFill>
                  <a:schemeClr val="tx1"/>
                </a:solidFill>
                <a:latin typeface="Arial" panose="020B0604020202020204" pitchFamily="34" charset="0"/>
                <a:cs typeface="Arial" panose="020B0604020202020204" pitchFamily="34" charset="0"/>
              </a:rPr>
              <a:t>dann 	    der Dopamin-Spiegel und damit das Wohlbefinden </a:t>
            </a:r>
          </a:p>
          <a:p>
            <a:pPr marL="1016898" lvl="3" indent="0" algn="l" defTabSz="448965" eaLnBrk="1">
              <a:lnSpc>
                <a:spcPct val="100000"/>
              </a:lnSpc>
              <a:spcBef>
                <a:spcPts val="599"/>
              </a:spcBef>
              <a:spcAft>
                <a:spcPts val="599"/>
              </a:spcAft>
              <a:buClr>
                <a:srgbClr val="757575"/>
              </a:buClr>
              <a:buSzPct val="82000"/>
              <a:buNone/>
              <a:defRPr/>
            </a:pPr>
            <a:endParaRPr lang="de-DE" altLang="de-DE" sz="2400" dirty="0">
              <a:solidFill>
                <a:schemeClr val="tx1"/>
              </a:solidFill>
              <a:latin typeface="Arial" panose="020B0604020202020204" pitchFamily="34" charset="0"/>
              <a:cs typeface="Arial" panose="020B0604020202020204" pitchFamily="34" charset="0"/>
            </a:endParaRPr>
          </a:p>
          <a:p>
            <a:pPr marL="1016898" lvl="3" indent="0" algn="l" defTabSz="448965" eaLnBrk="1">
              <a:lnSpc>
                <a:spcPct val="100000"/>
              </a:lnSpc>
              <a:spcBef>
                <a:spcPts val="599"/>
              </a:spcBef>
              <a:spcAft>
                <a:spcPts val="599"/>
              </a:spcAft>
              <a:buClr>
                <a:srgbClr val="757575"/>
              </a:buClr>
              <a:buSzPct val="82000"/>
              <a:buNone/>
              <a:defRPr/>
            </a:pPr>
            <a:r>
              <a:rPr lang="de-DE" altLang="de-DE" sz="2400" dirty="0">
                <a:solidFill>
                  <a:schemeClr val="tx1"/>
                </a:solidFill>
                <a:latin typeface="Arial" panose="020B0604020202020204" pitchFamily="34" charset="0"/>
                <a:cs typeface="Arial" panose="020B0604020202020204" pitchFamily="34" charset="0"/>
              </a:rPr>
              <a:t>die nächste Zigarette muss her!</a:t>
            </a:r>
          </a:p>
          <a:p>
            <a:pPr marL="0" indent="0">
              <a:buNone/>
            </a:pPr>
            <a:endParaRPr lang="de-DE" dirty="0">
              <a:latin typeface="Arial" panose="020B0604020202020204" pitchFamily="34" charset="0"/>
              <a:cs typeface="Arial" panose="020B0604020202020204" pitchFamily="34" charset="0"/>
            </a:endParaRPr>
          </a:p>
          <a:p>
            <a:pPr marL="0" indent="0">
              <a:buNone/>
            </a:pPr>
            <a:r>
              <a:rPr lang="de-DE" dirty="0">
                <a:latin typeface="Arial" panose="020B0604020202020204" pitchFamily="34" charset="0"/>
                <a:cs typeface="Arial" panose="020B0604020202020204" pitchFamily="34" charset="0"/>
              </a:rPr>
              <a:t>Rauchen manipuliert die natürliche Hormonregulierung</a:t>
            </a:r>
          </a:p>
        </p:txBody>
      </p:sp>
      <p:sp>
        <p:nvSpPr>
          <p:cNvPr id="4" name="Pfeil nach unten 1">
            <a:extLst>
              <a:ext uri="{FF2B5EF4-FFF2-40B4-BE49-F238E27FC236}">
                <a16:creationId xmlns:a16="http://schemas.microsoft.com/office/drawing/2014/main" id="{25E1CE5F-4205-D355-B53E-8DF7408039A1}"/>
              </a:ext>
            </a:extLst>
          </p:cNvPr>
          <p:cNvSpPr/>
          <p:nvPr/>
        </p:nvSpPr>
        <p:spPr bwMode="auto">
          <a:xfrm>
            <a:off x="1535974" y="2795049"/>
            <a:ext cx="245428" cy="319998"/>
          </a:xfrm>
          <a:prstGeom prst="downArrow">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lIns="91383" tIns="45689" rIns="91383" bIns="45689"/>
          <a:lstStyle/>
          <a:p>
            <a:pPr defTabSz="448965" eaLnBrk="1">
              <a:lnSpc>
                <a:spcPct val="93000"/>
              </a:lnSpc>
              <a:buClr>
                <a:srgbClr val="000000"/>
              </a:buClr>
              <a:buSzPct val="100000"/>
              <a:buFont typeface="Times New Roman" panose="02020603050405020304" pitchFamily="18" charset="0"/>
              <a:buNone/>
              <a:defRPr/>
            </a:pPr>
            <a:endParaRPr lang="de-DE">
              <a:solidFill>
                <a:schemeClr val="tx1"/>
              </a:solidFill>
              <a:latin typeface="Arial" panose="020B0604020202020204" pitchFamily="34" charset="0"/>
              <a:cs typeface="Arial" panose="020B0604020202020204" pitchFamily="34" charset="0"/>
            </a:endParaRPr>
          </a:p>
        </p:txBody>
      </p:sp>
      <p:sp>
        <p:nvSpPr>
          <p:cNvPr id="5" name="Pfeil nach unten 8">
            <a:extLst>
              <a:ext uri="{FF2B5EF4-FFF2-40B4-BE49-F238E27FC236}">
                <a16:creationId xmlns:a16="http://schemas.microsoft.com/office/drawing/2014/main" id="{1E7BF8B6-1CAE-133B-391D-C6A76A079D76}"/>
              </a:ext>
            </a:extLst>
          </p:cNvPr>
          <p:cNvSpPr/>
          <p:nvPr/>
        </p:nvSpPr>
        <p:spPr bwMode="auto">
          <a:xfrm>
            <a:off x="2688129" y="3794829"/>
            <a:ext cx="252151" cy="319998"/>
          </a:xfrm>
          <a:prstGeom prst="downArrow">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lIns="91383" tIns="45689" rIns="91383" bIns="45689"/>
          <a:lstStyle/>
          <a:p>
            <a:pPr defTabSz="448965" eaLnBrk="1">
              <a:lnSpc>
                <a:spcPct val="93000"/>
              </a:lnSpc>
              <a:buClr>
                <a:srgbClr val="000000"/>
              </a:buClr>
              <a:buSzPct val="100000"/>
              <a:buFont typeface="Times New Roman" panose="02020603050405020304" pitchFamily="18" charset="0"/>
              <a:buNone/>
              <a:defRPr/>
            </a:pPr>
            <a:endParaRPr lang="de-DE">
              <a:solidFill>
                <a:schemeClr val="tx1"/>
              </a:solidFill>
              <a:latin typeface="Arial" panose="020B0604020202020204" pitchFamily="34" charset="0"/>
              <a:cs typeface="Arial" panose="020B0604020202020204" pitchFamily="34" charset="0"/>
            </a:endParaRPr>
          </a:p>
        </p:txBody>
      </p:sp>
      <p:sp>
        <p:nvSpPr>
          <p:cNvPr id="6" name="Pfeil nach rechts 2">
            <a:extLst>
              <a:ext uri="{FF2B5EF4-FFF2-40B4-BE49-F238E27FC236}">
                <a16:creationId xmlns:a16="http://schemas.microsoft.com/office/drawing/2014/main" id="{1FF3BC2A-3086-3751-B37C-966E7DC99056}"/>
              </a:ext>
            </a:extLst>
          </p:cNvPr>
          <p:cNvSpPr/>
          <p:nvPr/>
        </p:nvSpPr>
        <p:spPr bwMode="auto">
          <a:xfrm>
            <a:off x="1479300" y="4941199"/>
            <a:ext cx="302102" cy="236783"/>
          </a:xfrm>
          <a:prstGeom prst="rightArrow">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lIns="91383" tIns="45689" rIns="91383" bIns="45689"/>
          <a:lstStyle/>
          <a:p>
            <a:pPr defTabSz="448965" eaLnBrk="1">
              <a:lnSpc>
                <a:spcPct val="93000"/>
              </a:lnSpc>
              <a:buClr>
                <a:srgbClr val="000000"/>
              </a:buClr>
              <a:buSzPct val="100000"/>
              <a:buFont typeface="Times New Roman" panose="02020603050405020304" pitchFamily="18" charset="0"/>
              <a:buNone/>
              <a:defRPr/>
            </a:pPr>
            <a:endParaRPr lang="de-DE">
              <a:solidFill>
                <a:schemeClr val="tx1"/>
              </a:solidFill>
              <a:latin typeface="Arial" panose="020B0604020202020204" pitchFamily="34" charset="0"/>
              <a:cs typeface="Arial" panose="020B0604020202020204" pitchFamily="34" charset="0"/>
            </a:endParaRPr>
          </a:p>
        </p:txBody>
      </p:sp>
      <p:sp>
        <p:nvSpPr>
          <p:cNvPr id="7" name="Fußzeilenplatzhalter 6">
            <a:extLst>
              <a:ext uri="{FF2B5EF4-FFF2-40B4-BE49-F238E27FC236}">
                <a16:creationId xmlns:a16="http://schemas.microsoft.com/office/drawing/2014/main" id="{D6A0F54E-4956-AA2C-1C36-7361ACBF4FA2}"/>
              </a:ext>
            </a:extLst>
          </p:cNvPr>
          <p:cNvSpPr>
            <a:spLocks noGrp="1"/>
          </p:cNvSpPr>
          <p:nvPr>
            <p:ph type="ftr" sz="quarter" idx="11"/>
          </p:nvPr>
        </p:nvSpPr>
        <p:spPr/>
        <p:txBody>
          <a:bodyPr/>
          <a:lstStyle/>
          <a:p>
            <a:r>
              <a:rPr lang="de-DE"/>
              <a:t>Stand: April 2024 © DGPR</a:t>
            </a:r>
          </a:p>
        </p:txBody>
      </p:sp>
      <p:sp>
        <p:nvSpPr>
          <p:cNvPr id="8" name="Foliennummernplatzhalter 7">
            <a:extLst>
              <a:ext uri="{FF2B5EF4-FFF2-40B4-BE49-F238E27FC236}">
                <a16:creationId xmlns:a16="http://schemas.microsoft.com/office/drawing/2014/main" id="{812D4211-EA24-084E-BD14-83154AF48E26}"/>
              </a:ext>
            </a:extLst>
          </p:cNvPr>
          <p:cNvSpPr>
            <a:spLocks noGrp="1"/>
          </p:cNvSpPr>
          <p:nvPr>
            <p:ph type="sldNum" sz="quarter" idx="12"/>
          </p:nvPr>
        </p:nvSpPr>
        <p:spPr/>
        <p:txBody>
          <a:bodyPr/>
          <a:lstStyle/>
          <a:p>
            <a:fld id="{CD8A1E23-E1C7-454F-B20F-D91B2898E4B2}" type="slidenum">
              <a:rPr lang="de-DE" smtClean="0"/>
              <a:t>11</a:t>
            </a:fld>
            <a:endParaRPr lang="de-DE"/>
          </a:p>
        </p:txBody>
      </p:sp>
    </p:spTree>
    <p:extLst>
      <p:ext uri="{BB962C8B-B14F-4D97-AF65-F5344CB8AC3E}">
        <p14:creationId xmlns:p14="http://schemas.microsoft.com/office/powerpoint/2010/main" val="3000255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370D9-03A0-B179-6114-06BD7974AEF1}"/>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Psychische Abhängigkeit</a:t>
            </a:r>
          </a:p>
        </p:txBody>
      </p:sp>
      <p:sp>
        <p:nvSpPr>
          <p:cNvPr id="3" name="Inhaltsplatzhalter 2">
            <a:extLst>
              <a:ext uri="{FF2B5EF4-FFF2-40B4-BE49-F238E27FC236}">
                <a16:creationId xmlns:a16="http://schemas.microsoft.com/office/drawing/2014/main" id="{BF5EA7D0-A4E3-FB9C-73B3-04B4B574CDDA}"/>
              </a:ext>
            </a:extLst>
          </p:cNvPr>
          <p:cNvSpPr>
            <a:spLocks noGrp="1"/>
          </p:cNvSpPr>
          <p:nvPr>
            <p:ph idx="1"/>
          </p:nvPr>
        </p:nvSpPr>
        <p:spPr>
          <a:xfrm>
            <a:off x="838200" y="2431801"/>
            <a:ext cx="6243084" cy="2629417"/>
          </a:xfrm>
        </p:spPr>
        <p:txBody>
          <a:bodyPr>
            <a:normAutofit fontScale="92500" lnSpcReduction="20000"/>
          </a:bodyPr>
          <a:lstStyle/>
          <a:p>
            <a:pPr marL="0" indent="0">
              <a:lnSpc>
                <a:spcPct val="120000"/>
              </a:lnSpc>
              <a:buNone/>
            </a:pPr>
            <a:r>
              <a:rPr lang="de-DE" altLang="de-DE" dirty="0">
                <a:latin typeface="Arial" panose="020B0604020202020204" pitchFamily="34" charset="0"/>
                <a:cs typeface="Arial" panose="020B0604020202020204" pitchFamily="34" charset="0"/>
              </a:rPr>
              <a:t>D</a:t>
            </a:r>
            <a:r>
              <a:rPr lang="de-DE" altLang="de-DE" sz="2800" dirty="0">
                <a:solidFill>
                  <a:schemeClr val="tx1"/>
                </a:solidFill>
                <a:latin typeface="Arial" panose="020B0604020202020204" pitchFamily="34" charset="0"/>
                <a:cs typeface="Arial" panose="020B0604020202020204" pitchFamily="34" charset="0"/>
              </a:rPr>
              <a:t>ie Zigarette hat unser Verhalten stark beeinflusst. </a:t>
            </a:r>
          </a:p>
          <a:p>
            <a:pPr marL="0" indent="0">
              <a:buNone/>
            </a:pPr>
            <a:endParaRPr lang="de-DE" altLang="de-DE" sz="2800" dirty="0">
              <a:solidFill>
                <a:schemeClr val="tx1"/>
              </a:solidFill>
              <a:latin typeface="Arial" panose="020B0604020202020204" pitchFamily="34" charset="0"/>
              <a:cs typeface="Arial" panose="020B0604020202020204" pitchFamily="34" charset="0"/>
            </a:endParaRPr>
          </a:p>
          <a:p>
            <a:pPr marL="0" indent="0">
              <a:lnSpc>
                <a:spcPct val="110000"/>
              </a:lnSpc>
              <a:buNone/>
            </a:pPr>
            <a:r>
              <a:rPr lang="de-DE" altLang="de-DE" sz="2800" dirty="0">
                <a:solidFill>
                  <a:schemeClr val="tx1"/>
                </a:solidFill>
                <a:latin typeface="Arial" panose="020B0604020202020204" pitchFamily="34" charset="0"/>
                <a:cs typeface="Arial" panose="020B0604020202020204" pitchFamily="34" charset="0"/>
              </a:rPr>
              <a:t>Folglich müssen wir unser Verhalten wieder ändern, ansonsten kommen wir von ihr nicht los!</a:t>
            </a:r>
          </a:p>
          <a:p>
            <a:pPr marL="0" indent="0">
              <a:buNone/>
            </a:pPr>
            <a:endParaRPr lang="de-DE" dirty="0"/>
          </a:p>
        </p:txBody>
      </p:sp>
      <p:sp>
        <p:nvSpPr>
          <p:cNvPr id="4" name="Fußzeilenplatzhalter 3">
            <a:extLst>
              <a:ext uri="{FF2B5EF4-FFF2-40B4-BE49-F238E27FC236}">
                <a16:creationId xmlns:a16="http://schemas.microsoft.com/office/drawing/2014/main" id="{4CB8A712-B523-CC2F-A42C-291BFFD85460}"/>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9BFAF4C8-E81D-C14A-C052-53CDDC240C62}"/>
              </a:ext>
            </a:extLst>
          </p:cNvPr>
          <p:cNvSpPr>
            <a:spLocks noGrp="1"/>
          </p:cNvSpPr>
          <p:nvPr>
            <p:ph type="sldNum" sz="quarter" idx="12"/>
          </p:nvPr>
        </p:nvSpPr>
        <p:spPr/>
        <p:txBody>
          <a:bodyPr/>
          <a:lstStyle/>
          <a:p>
            <a:fld id="{CD8A1E23-E1C7-454F-B20F-D91B2898E4B2}" type="slidenum">
              <a:rPr lang="de-DE" smtClean="0"/>
              <a:t>12</a:t>
            </a:fld>
            <a:endParaRPr lang="de-DE"/>
          </a:p>
        </p:txBody>
      </p:sp>
      <p:pic>
        <p:nvPicPr>
          <p:cNvPr id="7" name="Grafik 6" descr="Ein Bild, das Person, Im Haus, Finger, Mann enthält.&#10;&#10;Automatisch generierte Beschreibung">
            <a:extLst>
              <a:ext uri="{FF2B5EF4-FFF2-40B4-BE49-F238E27FC236}">
                <a16:creationId xmlns:a16="http://schemas.microsoft.com/office/drawing/2014/main" id="{26AB737B-9E22-757A-0E00-99A7D275E3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73248" y="1126350"/>
            <a:ext cx="2913321" cy="4369981"/>
          </a:xfrm>
          <a:prstGeom prst="rect">
            <a:avLst/>
          </a:prstGeom>
        </p:spPr>
      </p:pic>
      <p:sp>
        <p:nvSpPr>
          <p:cNvPr id="10" name="Textfeld 1">
            <a:extLst>
              <a:ext uri="{FF2B5EF4-FFF2-40B4-BE49-F238E27FC236}">
                <a16:creationId xmlns:a16="http://schemas.microsoft.com/office/drawing/2014/main" id="{B163DB48-2408-100B-B2AB-4E2AB6BAFE8A}"/>
              </a:ext>
            </a:extLst>
          </p:cNvPr>
          <p:cNvSpPr txBox="1">
            <a:spLocks noChangeArrowheads="1"/>
          </p:cNvSpPr>
          <p:nvPr/>
        </p:nvSpPr>
        <p:spPr bwMode="auto">
          <a:xfrm>
            <a:off x="8073248" y="5519305"/>
            <a:ext cx="2170787"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KatarzynaBialasiewicz</a:t>
            </a:r>
            <a:endParaRPr lang="de-DE" altLang="de-DE" sz="845" dirty="0">
              <a:solidFill>
                <a:srgbClr val="000000"/>
              </a:solidFill>
            </a:endParaRPr>
          </a:p>
        </p:txBody>
      </p:sp>
      <p:sp>
        <p:nvSpPr>
          <p:cNvPr id="6" name="Pfeil nach rechts 2">
            <a:extLst>
              <a:ext uri="{FF2B5EF4-FFF2-40B4-BE49-F238E27FC236}">
                <a16:creationId xmlns:a16="http://schemas.microsoft.com/office/drawing/2014/main" id="{23CB3A68-875A-1DBE-E528-550F0EA77F44}"/>
              </a:ext>
            </a:extLst>
          </p:cNvPr>
          <p:cNvSpPr/>
          <p:nvPr/>
        </p:nvSpPr>
        <p:spPr bwMode="auto">
          <a:xfrm>
            <a:off x="315630" y="3746509"/>
            <a:ext cx="476007" cy="413822"/>
          </a:xfrm>
          <a:prstGeom prst="rightArrow">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lIns="91383" tIns="45689" rIns="91383" bIns="45689"/>
          <a:lstStyle/>
          <a:p>
            <a:pPr defTabSz="448965" eaLnBrk="1">
              <a:lnSpc>
                <a:spcPct val="93000"/>
              </a:lnSpc>
              <a:buClr>
                <a:srgbClr val="000000"/>
              </a:buClr>
              <a:buSzPct val="100000"/>
              <a:buFont typeface="Times New Roman" panose="02020603050405020304" pitchFamily="18" charset="0"/>
              <a:buNone/>
              <a:defRPr/>
            </a:pPr>
            <a:endParaRPr lang="de-DE">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0548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a:extLst>
              <a:ext uri="{FF2B5EF4-FFF2-40B4-BE49-F238E27FC236}">
                <a16:creationId xmlns:a16="http://schemas.microsoft.com/office/drawing/2014/main" id="{DFFB8200-0BEA-1F13-FC05-E55A5AF2DF7C}"/>
              </a:ext>
            </a:extLst>
          </p:cNvPr>
          <p:cNvGraphicFramePr>
            <a:graphicFrameLocks noGrp="1"/>
          </p:cNvGraphicFramePr>
          <p:nvPr>
            <p:ph idx="1"/>
            <p:extLst>
              <p:ext uri="{D42A27DB-BD31-4B8C-83A1-F6EECF244321}">
                <p14:modId xmlns:p14="http://schemas.microsoft.com/office/powerpoint/2010/main" val="2381083655"/>
              </p:ext>
            </p:extLst>
          </p:nvPr>
        </p:nvGraphicFramePr>
        <p:xfrm>
          <a:off x="982040" y="2317945"/>
          <a:ext cx="9949663" cy="4038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1">
            <a:extLst>
              <a:ext uri="{FF2B5EF4-FFF2-40B4-BE49-F238E27FC236}">
                <a16:creationId xmlns:a16="http://schemas.microsoft.com/office/drawing/2014/main" id="{54F98E24-4F6E-7BBA-61B1-F47BFC0C7876}"/>
              </a:ext>
            </a:extLst>
          </p:cNvPr>
          <p:cNvSpPr txBox="1">
            <a:spLocks noGrp="1" noChangeArrowheads="1"/>
          </p:cNvSpPr>
          <p:nvPr>
            <p:ph type="title"/>
          </p:nvPr>
        </p:nvSpPr>
        <p:spPr bwMode="auto">
          <a:xfrm>
            <a:off x="838200" y="365125"/>
            <a:ext cx="10515600" cy="132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noAutofit/>
          </a:bodyPr>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30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02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74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46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eaLnBrk="1">
              <a:lnSpc>
                <a:spcPct val="100000"/>
              </a:lnSpc>
              <a:spcAft>
                <a:spcPct val="0"/>
              </a:spcAft>
              <a:buClrTx/>
              <a:buFontTx/>
              <a:buNone/>
              <a:defRPr/>
            </a:pPr>
            <a:r>
              <a:rPr lang="de-DE" altLang="de-DE" sz="4400" dirty="0">
                <a:solidFill>
                  <a:schemeClr val="tx1"/>
                </a:solidFill>
                <a:cs typeface="Times New Roman" pitchFamily="16" charset="0"/>
              </a:rPr>
              <a:t>Rauchen als Risikofaktor</a:t>
            </a:r>
            <a:br>
              <a:rPr lang="de-DE" altLang="de-DE" sz="4400" dirty="0">
                <a:solidFill>
                  <a:schemeClr val="tx1"/>
                </a:solidFill>
                <a:cs typeface="Times New Roman" pitchFamily="16" charset="0"/>
              </a:rPr>
            </a:br>
            <a:r>
              <a:rPr lang="de-DE" altLang="de-DE" sz="4400" dirty="0">
                <a:solidFill>
                  <a:schemeClr val="tx1"/>
                </a:solidFill>
                <a:cs typeface="Times New Roman" pitchFamily="16" charset="0"/>
              </a:rPr>
              <a:t>für Herz-/Kreislauferkrankungen</a:t>
            </a:r>
          </a:p>
        </p:txBody>
      </p:sp>
      <p:sp>
        <p:nvSpPr>
          <p:cNvPr id="8" name="Text Box 34">
            <a:extLst>
              <a:ext uri="{FF2B5EF4-FFF2-40B4-BE49-F238E27FC236}">
                <a16:creationId xmlns:a16="http://schemas.microsoft.com/office/drawing/2014/main" id="{DB0B8581-8B3A-35B6-94D9-284580233046}"/>
              </a:ext>
            </a:extLst>
          </p:cNvPr>
          <p:cNvSpPr txBox="1">
            <a:spLocks noChangeArrowheads="1"/>
          </p:cNvSpPr>
          <p:nvPr/>
        </p:nvSpPr>
        <p:spPr bwMode="auto">
          <a:xfrm>
            <a:off x="3744518" y="1652963"/>
            <a:ext cx="5648153" cy="377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9812" tIns="64900" rIns="129812" bIns="64900">
            <a:spAutoFit/>
          </a:bodyPr>
          <a:lstStyle>
            <a:lvl1pPr defTabSz="1296988">
              <a:defRPr>
                <a:solidFill>
                  <a:schemeClr val="bg1"/>
                </a:solidFill>
                <a:latin typeface="Arial" panose="020B0604020202020204" pitchFamily="34" charset="0"/>
                <a:cs typeface="Arial" panose="020B0604020202020204" pitchFamily="34" charset="0"/>
              </a:defRPr>
            </a:lvl1pPr>
            <a:lvl2pPr marL="742950" indent="-285750" defTabSz="1296988">
              <a:defRPr>
                <a:solidFill>
                  <a:schemeClr val="bg1"/>
                </a:solidFill>
                <a:latin typeface="Arial" panose="020B0604020202020204" pitchFamily="34" charset="0"/>
                <a:cs typeface="Arial" panose="020B0604020202020204" pitchFamily="34" charset="0"/>
              </a:defRPr>
            </a:lvl2pPr>
            <a:lvl3pPr marL="1143000" indent="-228600" defTabSz="1296988">
              <a:defRPr>
                <a:solidFill>
                  <a:schemeClr val="bg1"/>
                </a:solidFill>
                <a:latin typeface="Arial" panose="020B0604020202020204" pitchFamily="34" charset="0"/>
                <a:cs typeface="Arial" panose="020B0604020202020204" pitchFamily="34" charset="0"/>
              </a:defRPr>
            </a:lvl3pPr>
            <a:lvl4pPr marL="1600200" indent="-228600" defTabSz="1296988">
              <a:defRPr>
                <a:solidFill>
                  <a:schemeClr val="bg1"/>
                </a:solidFill>
                <a:latin typeface="Arial" panose="020B0604020202020204" pitchFamily="34" charset="0"/>
                <a:cs typeface="Arial" panose="020B0604020202020204" pitchFamily="34" charset="0"/>
              </a:defRPr>
            </a:lvl4pPr>
            <a:lvl5pPr marL="2057400" indent="-228600" defTabSz="1296988">
              <a:defRPr>
                <a:solidFill>
                  <a:schemeClr val="bg1"/>
                </a:solidFill>
                <a:latin typeface="Arial" panose="020B0604020202020204" pitchFamily="34" charset="0"/>
                <a:cs typeface="Arial" panose="020B0604020202020204" pitchFamily="34" charset="0"/>
              </a:defRPr>
            </a:lvl5pPr>
            <a:lvl6pPr marL="2514600" indent="-228600" defTabSz="1296988"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6pPr>
            <a:lvl7pPr marL="2971800" indent="-228600" defTabSz="1296988"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7pPr>
            <a:lvl8pPr marL="3429000" indent="-228600" defTabSz="1296988"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8pPr>
            <a:lvl9pPr marL="3886200" indent="-228600" defTabSz="1296988" eaLnBrk="0" fontAlgn="base" hangingPunct="0">
              <a:spcBef>
                <a:spcPct val="0"/>
              </a:spcBef>
              <a:spcAft>
                <a:spcPct val="0"/>
              </a:spcAft>
              <a:defRPr>
                <a:solidFill>
                  <a:schemeClr val="bg1"/>
                </a:solidFill>
                <a:latin typeface="Arial" panose="020B0604020202020204" pitchFamily="34" charset="0"/>
                <a:cs typeface="Arial" panose="020B0604020202020204" pitchFamily="34" charset="0"/>
              </a:defRPr>
            </a:lvl9pPr>
          </a:lstStyle>
          <a:p>
            <a:pPr eaLnBrk="1" hangingPunct="1">
              <a:buFont typeface="Wingdings 3" panose="05040102010807070707" pitchFamily="18" charset="2"/>
              <a:buNone/>
            </a:pPr>
            <a:r>
              <a:rPr lang="de-DE" altLang="de-DE" sz="1600" dirty="0">
                <a:solidFill>
                  <a:srgbClr val="FF0000"/>
                </a:solidFill>
                <a:latin typeface="Calibri" panose="020F0502020204030204" pitchFamily="34" charset="0"/>
              </a:rPr>
              <a:t>Über 3.800 chemische Verbindungen wurden nachgewiesen!! </a:t>
            </a:r>
          </a:p>
        </p:txBody>
      </p:sp>
      <p:sp>
        <p:nvSpPr>
          <p:cNvPr id="2" name="Fußzeilenplatzhalter 1">
            <a:extLst>
              <a:ext uri="{FF2B5EF4-FFF2-40B4-BE49-F238E27FC236}">
                <a16:creationId xmlns:a16="http://schemas.microsoft.com/office/drawing/2014/main" id="{77804AE8-1F65-0744-CCB6-CFF881FB9F83}"/>
              </a:ext>
            </a:extLst>
          </p:cNvPr>
          <p:cNvSpPr>
            <a:spLocks noGrp="1"/>
          </p:cNvSpPr>
          <p:nvPr>
            <p:ph type="ftr" sz="quarter" idx="11"/>
          </p:nvPr>
        </p:nvSpPr>
        <p:spPr/>
        <p:txBody>
          <a:bodyPr/>
          <a:lstStyle/>
          <a:p>
            <a:r>
              <a:rPr lang="de-DE"/>
              <a:t>Stand: April 2024 © DGPR</a:t>
            </a:r>
          </a:p>
        </p:txBody>
      </p:sp>
      <p:sp>
        <p:nvSpPr>
          <p:cNvPr id="3" name="Foliennummernplatzhalter 2">
            <a:extLst>
              <a:ext uri="{FF2B5EF4-FFF2-40B4-BE49-F238E27FC236}">
                <a16:creationId xmlns:a16="http://schemas.microsoft.com/office/drawing/2014/main" id="{06379162-199A-9EA4-4621-BEBB44093C5C}"/>
              </a:ext>
            </a:extLst>
          </p:cNvPr>
          <p:cNvSpPr>
            <a:spLocks noGrp="1"/>
          </p:cNvSpPr>
          <p:nvPr>
            <p:ph type="sldNum" sz="quarter" idx="12"/>
          </p:nvPr>
        </p:nvSpPr>
        <p:spPr/>
        <p:txBody>
          <a:bodyPr/>
          <a:lstStyle/>
          <a:p>
            <a:fld id="{CD8A1E23-E1C7-454F-B20F-D91B2898E4B2}" type="slidenum">
              <a:rPr lang="de-DE" smtClean="0"/>
              <a:t>13</a:t>
            </a:fld>
            <a:endParaRPr lang="de-DE"/>
          </a:p>
        </p:txBody>
      </p:sp>
    </p:spTree>
    <p:extLst>
      <p:ext uri="{BB962C8B-B14F-4D97-AF65-F5344CB8AC3E}">
        <p14:creationId xmlns:p14="http://schemas.microsoft.com/office/powerpoint/2010/main" val="371993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6ECC577-7098-F00E-0F99-35EBE9BDA825}"/>
              </a:ext>
            </a:extLst>
          </p:cNvPr>
          <p:cNvSpPr txBox="1">
            <a:spLocks noChangeArrowheads="1"/>
          </p:cNvSpPr>
          <p:nvPr/>
        </p:nvSpPr>
        <p:spPr bwMode="auto">
          <a:xfrm>
            <a:off x="403225" y="1276447"/>
            <a:ext cx="6805649" cy="49144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Bluthochdruck</a:t>
            </a:r>
          </a:p>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Herzinfarkt, Schlaganfall, Gefäßverschlüsse, Minderversorgung von Organen, Minderdurchblutung von Extremitäten</a:t>
            </a:r>
          </a:p>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reduzierte Fähigkeit Sauerstoff aufzunehmen, im Extremfall externes Sauerstoffgerät erforderlich</a:t>
            </a:r>
          </a:p>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Atemnot, Asthma, chronische Bronchitis, COPD, Lungenemphysem</a:t>
            </a:r>
          </a:p>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Lungenkrebs und Krebs im Mund- und Rachenraum, Magen-Darmtrakt, Bauchspeicheldrüse, Brustdrüse, Blase, Niere, Gebärmutter </a:t>
            </a:r>
          </a:p>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Erektionsstörungen, bei fortgeschrittener Erkrankung auch Impotenz</a:t>
            </a:r>
          </a:p>
          <a:p>
            <a:pPr marL="547322" algn="l" defTabSz="448965" eaLnBrk="1">
              <a:lnSpc>
                <a:spcPct val="100000"/>
              </a:lnSpc>
              <a:spcBef>
                <a:spcPts val="1200"/>
              </a:spcBef>
              <a:spcAft>
                <a:spcPts val="600"/>
              </a:spcAft>
              <a:buClr>
                <a:srgbClr val="FF0000"/>
              </a:buClr>
              <a:buSzPct val="82000"/>
              <a:buFont typeface="Arial" panose="020B0604020202020204" pitchFamily="34" charset="0"/>
              <a:buChar char="•"/>
              <a:defRPr/>
            </a:pPr>
            <a:r>
              <a:rPr lang="de-DE" altLang="de-DE" sz="1800" dirty="0">
                <a:solidFill>
                  <a:schemeClr val="tx1"/>
                </a:solidFill>
              </a:rPr>
              <a:t>Amputationen (Raucherbein), Organversagen (z.B. Niereninsuffizienz)</a:t>
            </a:r>
          </a:p>
          <a:p>
            <a:pPr marL="547322" algn="l" defTabSz="448965" eaLnBrk="1">
              <a:lnSpc>
                <a:spcPct val="100000"/>
              </a:lnSpc>
              <a:spcBef>
                <a:spcPts val="1200"/>
              </a:spcBef>
              <a:spcAft>
                <a:spcPts val="600"/>
              </a:spcAft>
              <a:buClr>
                <a:srgbClr val="757575"/>
              </a:buClr>
              <a:buSzPct val="82000"/>
              <a:buFont typeface="Arial" panose="020B0604020202020204" pitchFamily="34" charset="0"/>
              <a:buChar char="•"/>
              <a:defRPr/>
            </a:pPr>
            <a:endParaRPr lang="de-DE" altLang="de-DE" sz="1600" b="1" dirty="0">
              <a:solidFill>
                <a:schemeClr val="tx1"/>
              </a:solidFill>
            </a:endParaRPr>
          </a:p>
          <a:p>
            <a:pPr marL="90430" indent="0" algn="l" defTabSz="448965" eaLnBrk="1">
              <a:lnSpc>
                <a:spcPct val="100000"/>
              </a:lnSpc>
              <a:spcBef>
                <a:spcPts val="599"/>
              </a:spcBef>
              <a:spcAft>
                <a:spcPts val="600"/>
              </a:spcAft>
              <a:buClr>
                <a:srgbClr val="757575"/>
              </a:buClr>
              <a:buSzPct val="82000"/>
              <a:defRPr/>
            </a:pPr>
            <a:br>
              <a:rPr lang="de-DE" altLang="de-DE" sz="2000" b="1" dirty="0">
                <a:solidFill>
                  <a:schemeClr val="tx1"/>
                </a:solidFill>
              </a:rPr>
            </a:br>
            <a:endParaRPr lang="de-DE" altLang="de-DE" sz="800" b="1" dirty="0">
              <a:solidFill>
                <a:schemeClr val="tx1"/>
              </a:solidFill>
            </a:endParaRPr>
          </a:p>
          <a:p>
            <a:pPr marL="90430" indent="0" algn="l" defTabSz="448965" eaLnBrk="1">
              <a:lnSpc>
                <a:spcPct val="100000"/>
              </a:lnSpc>
              <a:spcBef>
                <a:spcPts val="599"/>
              </a:spcBef>
              <a:spcAft>
                <a:spcPts val="600"/>
              </a:spcAft>
              <a:buClr>
                <a:srgbClr val="757575"/>
              </a:buClr>
              <a:buSzPct val="82000"/>
              <a:defRPr/>
            </a:pPr>
            <a:r>
              <a:rPr lang="de-DE" altLang="de-DE" sz="2000" b="1" dirty="0">
                <a:solidFill>
                  <a:schemeClr val="tx1"/>
                </a:solidFill>
              </a:rPr>
              <a:t>						</a:t>
            </a:r>
          </a:p>
        </p:txBody>
      </p:sp>
      <p:sp>
        <p:nvSpPr>
          <p:cNvPr id="3" name="Rectangle 1">
            <a:extLst>
              <a:ext uri="{FF2B5EF4-FFF2-40B4-BE49-F238E27FC236}">
                <a16:creationId xmlns:a16="http://schemas.microsoft.com/office/drawing/2014/main" id="{3C59CC9F-B5D5-7DA4-DF92-0EA96BC5E95F}"/>
              </a:ext>
            </a:extLst>
          </p:cNvPr>
          <p:cNvSpPr txBox="1">
            <a:spLocks noChangeArrowheads="1"/>
          </p:cNvSpPr>
          <p:nvPr/>
        </p:nvSpPr>
        <p:spPr bwMode="auto">
          <a:xfrm>
            <a:off x="0" y="299142"/>
            <a:ext cx="12290425" cy="1319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cs typeface="Times New Roman" pitchFamily="16" charset="0"/>
              </a:rPr>
              <a:t>Mögliche Krankheitsfolgen des Rauchens</a:t>
            </a:r>
          </a:p>
        </p:txBody>
      </p:sp>
      <p:pic>
        <p:nvPicPr>
          <p:cNvPr id="5" name="Grafik 4" descr="Ein Bild, das Person, Im Haus, Menschliches Gesicht, Kleidung enthält.&#10;&#10;Automatisch generierte Beschreibung">
            <a:extLst>
              <a:ext uri="{FF2B5EF4-FFF2-40B4-BE49-F238E27FC236}">
                <a16:creationId xmlns:a16="http://schemas.microsoft.com/office/drawing/2014/main" id="{98070504-60B2-306A-1D60-D9007F6207E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385364" y="2615609"/>
            <a:ext cx="4641949" cy="3222818"/>
          </a:xfrm>
          <a:prstGeom prst="rect">
            <a:avLst/>
          </a:prstGeom>
          <a:ln>
            <a:noFill/>
          </a:ln>
          <a:effectLst>
            <a:outerShdw blurRad="292100" dist="139700" dir="2700000" algn="tl" rotWithShape="0">
              <a:srgbClr val="333333">
                <a:alpha val="65000"/>
              </a:srgbClr>
            </a:outerShdw>
          </a:effectLst>
        </p:spPr>
      </p:pic>
      <p:sp>
        <p:nvSpPr>
          <p:cNvPr id="4" name="Fußzeilenplatzhalter 3">
            <a:extLst>
              <a:ext uri="{FF2B5EF4-FFF2-40B4-BE49-F238E27FC236}">
                <a16:creationId xmlns:a16="http://schemas.microsoft.com/office/drawing/2014/main" id="{A8C1DC1A-F068-6523-9A66-6FA8D7C94423}"/>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5962C124-58D6-6A8C-1AFF-6E538A4E0898}"/>
              </a:ext>
            </a:extLst>
          </p:cNvPr>
          <p:cNvSpPr>
            <a:spLocks noGrp="1"/>
          </p:cNvSpPr>
          <p:nvPr>
            <p:ph type="sldNum" sz="quarter" idx="12"/>
          </p:nvPr>
        </p:nvSpPr>
        <p:spPr/>
        <p:txBody>
          <a:bodyPr/>
          <a:lstStyle/>
          <a:p>
            <a:fld id="{CD8A1E23-E1C7-454F-B20F-D91B2898E4B2}" type="slidenum">
              <a:rPr lang="de-DE" smtClean="0"/>
              <a:t>14</a:t>
            </a:fld>
            <a:endParaRPr lang="de-DE"/>
          </a:p>
        </p:txBody>
      </p:sp>
      <p:sp>
        <p:nvSpPr>
          <p:cNvPr id="8" name="Textfeld 7">
            <a:extLst>
              <a:ext uri="{FF2B5EF4-FFF2-40B4-BE49-F238E27FC236}">
                <a16:creationId xmlns:a16="http://schemas.microsoft.com/office/drawing/2014/main" id="{5FDE6977-70C6-A5BE-9A45-08EB45A12145}"/>
              </a:ext>
            </a:extLst>
          </p:cNvPr>
          <p:cNvSpPr txBox="1"/>
          <p:nvPr/>
        </p:nvSpPr>
        <p:spPr>
          <a:xfrm>
            <a:off x="7373335" y="5838427"/>
            <a:ext cx="4901718" cy="307777"/>
          </a:xfrm>
          <a:prstGeom prst="rect">
            <a:avLst/>
          </a:prstGeom>
          <a:noFill/>
        </p:spPr>
        <p:txBody>
          <a:bodyPr wrap="square">
            <a:spAutoFit/>
          </a:bodyPr>
          <a:lstStyle/>
          <a:p>
            <a:r>
              <a:rPr lang="de-DE" altLang="de-DE" sz="1400" dirty="0">
                <a:solidFill>
                  <a:srgbClr val="000000"/>
                </a:solidFill>
              </a:rPr>
              <a:t>Bildquelle: iStock.com/</a:t>
            </a:r>
            <a:r>
              <a:rPr lang="de-DE" altLang="de-DE" sz="1400" dirty="0" err="1">
                <a:solidFill>
                  <a:srgbClr val="000000"/>
                </a:solidFill>
              </a:rPr>
              <a:t>Motortion</a:t>
            </a:r>
            <a:endParaRPr lang="de-DE" altLang="de-DE" sz="1400" dirty="0">
              <a:solidFill>
                <a:srgbClr val="000000"/>
              </a:solidFill>
            </a:endParaRPr>
          </a:p>
        </p:txBody>
      </p:sp>
    </p:spTree>
    <p:extLst>
      <p:ext uri="{BB962C8B-B14F-4D97-AF65-F5344CB8AC3E}">
        <p14:creationId xmlns:p14="http://schemas.microsoft.com/office/powerpoint/2010/main" val="4291476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C8206B-D339-62A9-C3F5-8DC9791D2CEF}"/>
              </a:ext>
            </a:extLst>
          </p:cNvPr>
          <p:cNvSpPr txBox="1">
            <a:spLocks noChangeArrowheads="1"/>
          </p:cNvSpPr>
          <p:nvPr/>
        </p:nvSpPr>
        <p:spPr bwMode="auto">
          <a:xfrm>
            <a:off x="205971" y="483192"/>
            <a:ext cx="12290425" cy="1319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a:solidFill>
                  <a:schemeClr val="tx1"/>
                </a:solidFill>
                <a:cs typeface="Times New Roman" pitchFamily="16" charset="0"/>
              </a:rPr>
              <a:t>Mögliche Krankheitsfolgen des Rauchens</a:t>
            </a:r>
          </a:p>
        </p:txBody>
      </p:sp>
      <p:sp>
        <p:nvSpPr>
          <p:cNvPr id="3" name="Rectangle 2">
            <a:extLst>
              <a:ext uri="{FF2B5EF4-FFF2-40B4-BE49-F238E27FC236}">
                <a16:creationId xmlns:a16="http://schemas.microsoft.com/office/drawing/2014/main" id="{909D9833-5F55-5465-B0C7-4A33C0DE01A5}"/>
              </a:ext>
            </a:extLst>
          </p:cNvPr>
          <p:cNvSpPr txBox="1">
            <a:spLocks noChangeArrowheads="1"/>
          </p:cNvSpPr>
          <p:nvPr/>
        </p:nvSpPr>
        <p:spPr bwMode="auto">
          <a:xfrm>
            <a:off x="2062667" y="1020732"/>
            <a:ext cx="8844820" cy="57152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90430" indent="0" algn="l" defTabSz="448965" eaLnBrk="1">
              <a:lnSpc>
                <a:spcPct val="100000"/>
              </a:lnSpc>
              <a:spcBef>
                <a:spcPts val="599"/>
              </a:spcBef>
              <a:spcAft>
                <a:spcPts val="599"/>
              </a:spcAft>
              <a:buClr>
                <a:srgbClr val="757575"/>
              </a:buClr>
              <a:buSzPct val="82000"/>
              <a:defRPr/>
            </a:pPr>
            <a:endParaRPr lang="de-DE" altLang="de-DE" sz="1600" b="1" dirty="0">
              <a:solidFill>
                <a:schemeClr val="tx1"/>
              </a:solidFill>
            </a:endParaRP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rPr>
              <a:t>Ca. 127.000* Todesfälle pro Jahr durch raucherbedingte Erkrankungen:</a:t>
            </a:r>
          </a:p>
          <a:p>
            <a:pPr marL="788457" lvl="2" indent="-228450"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1800" dirty="0">
                <a:solidFill>
                  <a:schemeClr val="tx1"/>
                </a:solidFill>
              </a:rPr>
              <a:t>Krebserkrankungen</a:t>
            </a:r>
          </a:p>
          <a:p>
            <a:pPr marL="788457" lvl="2" indent="-228450"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1800" dirty="0">
                <a:solidFill>
                  <a:schemeClr val="tx1"/>
                </a:solidFill>
              </a:rPr>
              <a:t>Atemwegserkrankungen</a:t>
            </a:r>
          </a:p>
          <a:p>
            <a:pPr marL="788457" lvl="2" indent="-228450"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Herz-Kreislauf-Erkrankungen</a:t>
            </a:r>
          </a:p>
          <a:p>
            <a:pPr marL="540976" lvl="1" indent="-450548" algn="l" defTabSz="448965" eaLnBrk="1">
              <a:lnSpc>
                <a:spcPct val="100000"/>
              </a:lnSpc>
              <a:spcBef>
                <a:spcPts val="599"/>
              </a:spcBef>
              <a:spcAft>
                <a:spcPts val="599"/>
              </a:spcAft>
              <a:buClr>
                <a:srgbClr val="FF0000"/>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2000" dirty="0">
                <a:solidFill>
                  <a:schemeClr val="tx1"/>
                </a:solidFill>
              </a:rPr>
              <a:t>Ca. 3.300** sterben jährlich an den Folgen des Passivrauchens</a:t>
            </a:r>
            <a:endParaRPr lang="de-DE" altLang="de-DE" sz="1200" b="1" dirty="0">
              <a:solidFill>
                <a:schemeClr val="tx1"/>
              </a:solidFill>
            </a:endParaRPr>
          </a:p>
          <a:p>
            <a:pPr marL="9043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b="1" dirty="0">
              <a:solidFill>
                <a:schemeClr val="tx1"/>
              </a:solidFill>
            </a:endParaRPr>
          </a:p>
          <a:p>
            <a:pPr marL="9043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2000" b="1" dirty="0">
                <a:solidFill>
                  <a:schemeClr val="tx1"/>
                </a:solidFill>
              </a:rPr>
              <a:t>Deshalb: Verzicht auf Tabak / Nikotin</a:t>
            </a:r>
          </a:p>
          <a:p>
            <a:pPr marL="376180" lvl="1" indent="-285750" algn="l" defTabSz="448965" eaLnBrk="1">
              <a:lnSpc>
                <a:spcPct val="100000"/>
              </a:lnSpc>
              <a:spcBef>
                <a:spcPts val="599"/>
              </a:spcBef>
              <a:spcAft>
                <a:spcPts val="599"/>
              </a:spcAft>
              <a:buClr>
                <a:srgbClr val="48BB4F"/>
              </a:buClr>
              <a:buSzPct val="82000"/>
              <a:buFont typeface="Wingdings" panose="05000000000000000000" pitchFamily="2" charset="2"/>
              <a:buChar char="ü"/>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1800" b="1" dirty="0">
                <a:solidFill>
                  <a:schemeClr val="tx1"/>
                </a:solidFill>
              </a:rPr>
              <a:t>lebensverlängernd</a:t>
            </a:r>
          </a:p>
          <a:p>
            <a:pPr marL="376180" lvl="1" indent="-285750" algn="l" defTabSz="448965" eaLnBrk="1">
              <a:lnSpc>
                <a:spcPct val="100000"/>
              </a:lnSpc>
              <a:spcBef>
                <a:spcPts val="599"/>
              </a:spcBef>
              <a:spcAft>
                <a:spcPts val="599"/>
              </a:spcAft>
              <a:buClr>
                <a:srgbClr val="48BB4F"/>
              </a:buClr>
              <a:buSzPct val="82000"/>
              <a:buFont typeface="Wingdings" panose="05000000000000000000" pitchFamily="2" charset="2"/>
              <a:buChar char="ü"/>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1800" b="1" dirty="0">
                <a:solidFill>
                  <a:schemeClr val="tx1"/>
                </a:solidFill>
              </a:rPr>
              <a:t>ohne nikotinbedingte Gesundheitsschäden/Krebserkrankungen</a:t>
            </a:r>
          </a:p>
          <a:p>
            <a:pPr marL="376180" lvl="1" indent="-285750" algn="l" defTabSz="448965" eaLnBrk="1">
              <a:lnSpc>
                <a:spcPct val="100000"/>
              </a:lnSpc>
              <a:spcBef>
                <a:spcPts val="599"/>
              </a:spcBef>
              <a:spcAft>
                <a:spcPts val="599"/>
              </a:spcAft>
              <a:buClr>
                <a:srgbClr val="48BB4F"/>
              </a:buClr>
              <a:buSzPct val="82000"/>
              <a:buFont typeface="Wingdings" panose="05000000000000000000" pitchFamily="2" charset="2"/>
              <a:buChar char="ü"/>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1800" b="1" dirty="0">
                <a:solidFill>
                  <a:schemeClr val="tx1"/>
                </a:solidFill>
              </a:rPr>
              <a:t>entspannteres / ausgeglicheneres Leben</a:t>
            </a:r>
          </a:p>
          <a:p>
            <a:pPr marL="90430" lvl="1" algn="l" defTabSz="448965">
              <a:lnSpc>
                <a:spcPct val="100000"/>
              </a:lnSpc>
              <a:spcBef>
                <a:spcPts val="599"/>
              </a:spcBef>
              <a:spcAft>
                <a:spcPts val="599"/>
              </a:spcAft>
              <a:buClr>
                <a:srgbClr val="48BB4F"/>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1000" b="1" dirty="0">
              <a:solidFill>
                <a:schemeClr val="tx1"/>
              </a:solidFill>
            </a:endParaRPr>
          </a:p>
          <a:p>
            <a:pPr marL="90430" lvl="1" algn="l" defTabSz="448965">
              <a:lnSpc>
                <a:spcPct val="100000"/>
              </a:lnSpc>
              <a:spcBef>
                <a:spcPts val="599"/>
              </a:spcBef>
              <a:spcAft>
                <a:spcPts val="599"/>
              </a:spcAft>
              <a:buClr>
                <a:srgbClr val="48BB4F"/>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1000" b="1" dirty="0">
                <a:solidFill>
                  <a:schemeClr val="tx1"/>
                </a:solidFill>
              </a:rPr>
              <a:t>*</a:t>
            </a:r>
            <a:r>
              <a:rPr lang="de-DE" altLang="de-DE" sz="1000" dirty="0">
                <a:solidFill>
                  <a:schemeClr val="tx1"/>
                </a:solidFill>
              </a:rPr>
              <a:t>Quelle: Positionspapier der Task Force Tabakentwöhnung der Deutschen Gesellschaft </a:t>
            </a:r>
            <a:r>
              <a:rPr lang="de-DE" altLang="de-DE" sz="1000" dirty="0" err="1">
                <a:solidFill>
                  <a:schemeClr val="tx1"/>
                </a:solidFill>
              </a:rPr>
              <a:t>für</a:t>
            </a:r>
            <a:r>
              <a:rPr lang="de-DE" altLang="de-DE" sz="1000" dirty="0">
                <a:solidFill>
                  <a:schemeClr val="tx1"/>
                </a:solidFill>
              </a:rPr>
              <a:t> Pneumologie und Beatmungsmedizin 4/23</a:t>
            </a:r>
            <a:endParaRPr lang="de-DE" altLang="de-DE" sz="1800" b="1" dirty="0">
              <a:solidFill>
                <a:schemeClr val="tx1"/>
              </a:solidFill>
            </a:endParaRPr>
          </a:p>
          <a:p>
            <a:pPr marL="90430" lvl="1" algn="l" defTabSz="448965">
              <a:lnSpc>
                <a:spcPct val="100000"/>
              </a:lnSpc>
              <a:spcBef>
                <a:spcPts val="599"/>
              </a:spcBef>
              <a:spcAft>
                <a:spcPts val="599"/>
              </a:spcAft>
              <a:buClr>
                <a:srgbClr val="48BB4F"/>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r>
              <a:rPr lang="de-DE" altLang="de-DE" sz="1000" dirty="0">
                <a:solidFill>
                  <a:schemeClr val="tx1"/>
                </a:solidFill>
              </a:rPr>
              <a:t>**Quelle: Drogenbeauftragte der Bundesregierung 2009</a:t>
            </a:r>
          </a:p>
          <a:p>
            <a:pPr marL="90430" lvl="1" algn="l" defTabSz="448965" eaLnBrk="1">
              <a:lnSpc>
                <a:spcPct val="100000"/>
              </a:lnSpc>
              <a:spcBef>
                <a:spcPts val="599"/>
              </a:spcBef>
              <a:spcAft>
                <a:spcPts val="599"/>
              </a:spcAft>
              <a:buClr>
                <a:srgbClr val="48BB4F"/>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1800" b="1" dirty="0">
              <a:solidFill>
                <a:schemeClr val="tx1"/>
              </a:solidFill>
            </a:endParaRPr>
          </a:p>
        </p:txBody>
      </p:sp>
      <p:sp>
        <p:nvSpPr>
          <p:cNvPr id="4" name="Fußzeilenplatzhalter 3">
            <a:extLst>
              <a:ext uri="{FF2B5EF4-FFF2-40B4-BE49-F238E27FC236}">
                <a16:creationId xmlns:a16="http://schemas.microsoft.com/office/drawing/2014/main" id="{ABC3D2D7-E1E5-C1FC-F1AF-C03F15042F74}"/>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A459AEED-682C-DFE6-B1B0-07C2FED2F084}"/>
              </a:ext>
            </a:extLst>
          </p:cNvPr>
          <p:cNvSpPr>
            <a:spLocks noGrp="1"/>
          </p:cNvSpPr>
          <p:nvPr>
            <p:ph type="sldNum" sz="quarter" idx="12"/>
          </p:nvPr>
        </p:nvSpPr>
        <p:spPr/>
        <p:txBody>
          <a:bodyPr/>
          <a:lstStyle/>
          <a:p>
            <a:fld id="{CD8A1E23-E1C7-454F-B20F-D91B2898E4B2}" type="slidenum">
              <a:rPr lang="de-DE" smtClean="0"/>
              <a:t>15</a:t>
            </a:fld>
            <a:endParaRPr lang="de-DE"/>
          </a:p>
        </p:txBody>
      </p:sp>
    </p:spTree>
    <p:extLst>
      <p:ext uri="{BB962C8B-B14F-4D97-AF65-F5344CB8AC3E}">
        <p14:creationId xmlns:p14="http://schemas.microsoft.com/office/powerpoint/2010/main" val="501649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CD2A1F-09C0-870C-77ED-C0CFD708145D}"/>
              </a:ext>
            </a:extLst>
          </p:cNvPr>
          <p:cNvSpPr txBox="1">
            <a:spLocks noChangeArrowheads="1"/>
          </p:cNvSpPr>
          <p:nvPr/>
        </p:nvSpPr>
        <p:spPr bwMode="auto">
          <a:xfrm>
            <a:off x="122844" y="317645"/>
            <a:ext cx="12290425" cy="1319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cs typeface="Times New Roman" pitchFamily="16" charset="0"/>
              </a:rPr>
              <a:t>Rauchen als Risikofaktor</a:t>
            </a:r>
            <a:br>
              <a:rPr lang="de-DE" altLang="de-DE" sz="4400" dirty="0">
                <a:solidFill>
                  <a:schemeClr val="tx1"/>
                </a:solidFill>
                <a:cs typeface="Times New Roman" pitchFamily="16" charset="0"/>
              </a:rPr>
            </a:br>
            <a:r>
              <a:rPr lang="de-DE" altLang="de-DE" sz="4400" dirty="0">
                <a:solidFill>
                  <a:schemeClr val="tx1"/>
                </a:solidFill>
                <a:cs typeface="Times New Roman" pitchFamily="16" charset="0"/>
              </a:rPr>
              <a:t>für Herz-Kreislauf-Erkrankungen</a:t>
            </a:r>
          </a:p>
        </p:txBody>
      </p:sp>
      <p:pic>
        <p:nvPicPr>
          <p:cNvPr id="3" name="Picture 2">
            <a:extLst>
              <a:ext uri="{FF2B5EF4-FFF2-40B4-BE49-F238E27FC236}">
                <a16:creationId xmlns:a16="http://schemas.microsoft.com/office/drawing/2014/main" id="{FC4A68C7-0035-9E3B-E8EE-71359063105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50362" y="1694735"/>
            <a:ext cx="7891275" cy="4845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ußzeilenplatzhalter 3">
            <a:extLst>
              <a:ext uri="{FF2B5EF4-FFF2-40B4-BE49-F238E27FC236}">
                <a16:creationId xmlns:a16="http://schemas.microsoft.com/office/drawing/2014/main" id="{2FFBCBDE-2E9A-B001-498A-A776F7A94594}"/>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4CC0B466-D48A-3536-D416-80B211EB384E}"/>
              </a:ext>
            </a:extLst>
          </p:cNvPr>
          <p:cNvSpPr>
            <a:spLocks noGrp="1"/>
          </p:cNvSpPr>
          <p:nvPr>
            <p:ph type="sldNum" sz="quarter" idx="12"/>
          </p:nvPr>
        </p:nvSpPr>
        <p:spPr/>
        <p:txBody>
          <a:bodyPr/>
          <a:lstStyle/>
          <a:p>
            <a:fld id="{CD8A1E23-E1C7-454F-B20F-D91B2898E4B2}" type="slidenum">
              <a:rPr lang="de-DE" smtClean="0"/>
              <a:t>16</a:t>
            </a:fld>
            <a:endParaRPr lang="de-DE"/>
          </a:p>
        </p:txBody>
      </p:sp>
    </p:spTree>
    <p:extLst>
      <p:ext uri="{BB962C8B-B14F-4D97-AF65-F5344CB8AC3E}">
        <p14:creationId xmlns:p14="http://schemas.microsoft.com/office/powerpoint/2010/main" val="3346483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0799A-19F0-49BF-8A4C-9B512D6C8AB7}"/>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Mit dem Rauchen aufhören – ein Prozess</a:t>
            </a:r>
          </a:p>
        </p:txBody>
      </p:sp>
      <p:graphicFrame>
        <p:nvGraphicFramePr>
          <p:cNvPr id="4" name="Diagramm 3">
            <a:extLst>
              <a:ext uri="{FF2B5EF4-FFF2-40B4-BE49-F238E27FC236}">
                <a16:creationId xmlns:a16="http://schemas.microsoft.com/office/drawing/2014/main" id="{EA5BAF36-E92F-D7C8-978E-56A20638F6D7}"/>
              </a:ext>
            </a:extLst>
          </p:cNvPr>
          <p:cNvGraphicFramePr/>
          <p:nvPr>
            <p:extLst>
              <p:ext uri="{D42A27DB-BD31-4B8C-83A1-F6EECF244321}">
                <p14:modId xmlns:p14="http://schemas.microsoft.com/office/powerpoint/2010/main" val="3218452401"/>
              </p:ext>
            </p:extLst>
          </p:nvPr>
        </p:nvGraphicFramePr>
        <p:xfrm>
          <a:off x="1163320" y="1371600"/>
          <a:ext cx="10049510" cy="5372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ußzeilenplatzhalter 2">
            <a:extLst>
              <a:ext uri="{FF2B5EF4-FFF2-40B4-BE49-F238E27FC236}">
                <a16:creationId xmlns:a16="http://schemas.microsoft.com/office/drawing/2014/main" id="{CEBF40E5-2E2D-EF04-6DBF-E081988044E1}"/>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B1719CC0-FC85-E022-4C3B-C0250BEB38F5}"/>
              </a:ext>
            </a:extLst>
          </p:cNvPr>
          <p:cNvSpPr>
            <a:spLocks noGrp="1"/>
          </p:cNvSpPr>
          <p:nvPr>
            <p:ph type="sldNum" sz="quarter" idx="12"/>
          </p:nvPr>
        </p:nvSpPr>
        <p:spPr/>
        <p:txBody>
          <a:bodyPr/>
          <a:lstStyle/>
          <a:p>
            <a:fld id="{CD8A1E23-E1C7-454F-B20F-D91B2898E4B2}" type="slidenum">
              <a:rPr lang="de-DE" smtClean="0"/>
              <a:t>17</a:t>
            </a:fld>
            <a:endParaRPr lang="de-DE"/>
          </a:p>
        </p:txBody>
      </p:sp>
    </p:spTree>
    <p:extLst>
      <p:ext uri="{BB962C8B-B14F-4D97-AF65-F5344CB8AC3E}">
        <p14:creationId xmlns:p14="http://schemas.microsoft.com/office/powerpoint/2010/main" val="604467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0799A-19F0-49BF-8A4C-9B512D6C8AB7}"/>
              </a:ext>
            </a:extLst>
          </p:cNvPr>
          <p:cNvSpPr>
            <a:spLocks noGrp="1"/>
          </p:cNvSpPr>
          <p:nvPr>
            <p:ph type="title"/>
          </p:nvPr>
        </p:nvSpPr>
        <p:spPr/>
        <p:txBody>
          <a:bodyPr/>
          <a:lstStyle/>
          <a:p>
            <a:r>
              <a:rPr lang="de-DE">
                <a:latin typeface="Arial" panose="020B0604020202020204" pitchFamily="34" charset="0"/>
                <a:cs typeface="Arial" panose="020B0604020202020204" pitchFamily="34" charset="0"/>
              </a:rPr>
              <a:t>Mit dem Rauchen aufhören – ein Prozess</a:t>
            </a:r>
          </a:p>
        </p:txBody>
      </p:sp>
      <p:sp>
        <p:nvSpPr>
          <p:cNvPr id="3" name="Inhaltsplatzhalter 2">
            <a:extLst>
              <a:ext uri="{FF2B5EF4-FFF2-40B4-BE49-F238E27FC236}">
                <a16:creationId xmlns:a16="http://schemas.microsoft.com/office/drawing/2014/main" id="{67789709-605D-4CE8-A03D-00FF5D8D0E28}"/>
              </a:ext>
            </a:extLst>
          </p:cNvPr>
          <p:cNvSpPr>
            <a:spLocks noGrp="1"/>
          </p:cNvSpPr>
          <p:nvPr>
            <p:ph idx="1"/>
          </p:nvPr>
        </p:nvSpPr>
        <p:spPr>
          <a:xfrm>
            <a:off x="838200" y="3063967"/>
            <a:ext cx="10226040" cy="3261585"/>
          </a:xfrm>
        </p:spPr>
        <p:txBody>
          <a:bodyPr/>
          <a:lstStyle/>
          <a:p>
            <a:pPr marL="457200" lvl="1" indent="0">
              <a:buNone/>
            </a:pPr>
            <a:r>
              <a:rPr lang="de-DE" sz="2800" dirty="0">
                <a:latin typeface="Arial" panose="020B0604020202020204" pitchFamily="34" charset="0"/>
                <a:cs typeface="Arial" panose="020B0604020202020204" pitchFamily="34" charset="0"/>
              </a:rPr>
              <a:t>Mögliche Gründe: </a:t>
            </a:r>
          </a:p>
          <a:p>
            <a:pPr marL="457200" lvl="1" indent="0" algn="ctr">
              <a:buNone/>
            </a:pPr>
            <a:endParaRPr lang="de-DE" sz="3200" dirty="0">
              <a:latin typeface="Arial" panose="020B0604020202020204" pitchFamily="34" charset="0"/>
              <a:cs typeface="Arial" panose="020B0604020202020204" pitchFamily="34" charset="0"/>
            </a:endParaRPr>
          </a:p>
          <a:p>
            <a:pPr lvl="2">
              <a:buClr>
                <a:srgbClr val="FF0000"/>
              </a:buClr>
            </a:pPr>
            <a:r>
              <a:rPr lang="de-DE" sz="2400" dirty="0">
                <a:latin typeface="Arial" panose="020B0604020202020204" pitchFamily="34" charset="0"/>
                <a:cs typeface="Arial" panose="020B0604020202020204" pitchFamily="34" charset="0"/>
              </a:rPr>
              <a:t>eigene Gesundheit</a:t>
            </a:r>
          </a:p>
          <a:p>
            <a:pPr lvl="2">
              <a:buClr>
                <a:srgbClr val="FF0000"/>
              </a:buClr>
            </a:pPr>
            <a:r>
              <a:rPr lang="de-DE" sz="2400" dirty="0">
                <a:latin typeface="Arial" panose="020B0604020202020204" pitchFamily="34" charset="0"/>
                <a:cs typeface="Arial" panose="020B0604020202020204" pitchFamily="34" charset="0"/>
              </a:rPr>
              <a:t>Gesundheit z. B. der Kinder oder Enkel</a:t>
            </a:r>
          </a:p>
          <a:p>
            <a:pPr lvl="2">
              <a:buClr>
                <a:srgbClr val="FF0000"/>
              </a:buClr>
            </a:pPr>
            <a:r>
              <a:rPr lang="de-DE" sz="2400" dirty="0">
                <a:latin typeface="Arial" panose="020B0604020202020204" pitchFamily="34" charset="0"/>
                <a:cs typeface="Arial" panose="020B0604020202020204" pitchFamily="34" charset="0"/>
              </a:rPr>
              <a:t>finanzielle Vorteile</a:t>
            </a:r>
          </a:p>
          <a:p>
            <a:pPr lvl="2">
              <a:buClr>
                <a:srgbClr val="FF0000"/>
              </a:buClr>
            </a:pPr>
            <a:r>
              <a:rPr lang="de-DE" sz="2400" dirty="0">
                <a:latin typeface="Arial" panose="020B0604020202020204" pitchFamily="34" charset="0"/>
                <a:cs typeface="Arial" panose="020B0604020202020204" pitchFamily="34" charset="0"/>
              </a:rPr>
              <a:t>körperliche und psychische Abhängigkeit bekämpfen</a:t>
            </a:r>
          </a:p>
          <a:p>
            <a:pPr lvl="1"/>
            <a:endParaRPr lang="de-DE" dirty="0">
              <a:latin typeface="Arial" panose="020B0604020202020204" pitchFamily="34" charset="0"/>
              <a:cs typeface="Arial" panose="020B0604020202020204" pitchFamily="34" charset="0"/>
            </a:endParaRPr>
          </a:p>
        </p:txBody>
      </p:sp>
      <p:sp>
        <p:nvSpPr>
          <p:cNvPr id="7" name="Fußzeilenplatzhalter 6">
            <a:extLst>
              <a:ext uri="{FF2B5EF4-FFF2-40B4-BE49-F238E27FC236}">
                <a16:creationId xmlns:a16="http://schemas.microsoft.com/office/drawing/2014/main" id="{C53B8FF9-4346-F412-23BE-7C9F76100AE6}"/>
              </a:ext>
            </a:extLst>
          </p:cNvPr>
          <p:cNvSpPr>
            <a:spLocks noGrp="1"/>
          </p:cNvSpPr>
          <p:nvPr>
            <p:ph type="ftr" sz="quarter" idx="11"/>
          </p:nvPr>
        </p:nvSpPr>
        <p:spPr/>
        <p:txBody>
          <a:bodyPr/>
          <a:lstStyle/>
          <a:p>
            <a:r>
              <a:rPr lang="de-DE"/>
              <a:t>Stand: April 2024 © DGPR</a:t>
            </a:r>
          </a:p>
        </p:txBody>
      </p:sp>
      <p:sp>
        <p:nvSpPr>
          <p:cNvPr id="8" name="Foliennummernplatzhalter 7">
            <a:extLst>
              <a:ext uri="{FF2B5EF4-FFF2-40B4-BE49-F238E27FC236}">
                <a16:creationId xmlns:a16="http://schemas.microsoft.com/office/drawing/2014/main" id="{1D882606-818E-BF28-B9A5-431B2FA91DB4}"/>
              </a:ext>
            </a:extLst>
          </p:cNvPr>
          <p:cNvSpPr>
            <a:spLocks noGrp="1"/>
          </p:cNvSpPr>
          <p:nvPr>
            <p:ph type="sldNum" sz="quarter" idx="12"/>
          </p:nvPr>
        </p:nvSpPr>
        <p:spPr/>
        <p:txBody>
          <a:bodyPr/>
          <a:lstStyle/>
          <a:p>
            <a:fld id="{CD8A1E23-E1C7-454F-B20F-D91B2898E4B2}" type="slidenum">
              <a:rPr lang="de-DE" smtClean="0"/>
              <a:t>18</a:t>
            </a:fld>
            <a:endParaRPr lang="de-DE"/>
          </a:p>
        </p:txBody>
      </p:sp>
      <p:sp>
        <p:nvSpPr>
          <p:cNvPr id="9" name="Textfeld 8">
            <a:extLst>
              <a:ext uri="{FF2B5EF4-FFF2-40B4-BE49-F238E27FC236}">
                <a16:creationId xmlns:a16="http://schemas.microsoft.com/office/drawing/2014/main" id="{DA4C0532-B948-7D6C-7501-549C293C01F6}"/>
              </a:ext>
            </a:extLst>
          </p:cNvPr>
          <p:cNvSpPr txBox="1"/>
          <p:nvPr/>
        </p:nvSpPr>
        <p:spPr>
          <a:xfrm>
            <a:off x="838200" y="1854106"/>
            <a:ext cx="6970160" cy="584775"/>
          </a:xfrm>
          <a:prstGeom prst="rect">
            <a:avLst/>
          </a:prstGeom>
          <a:noFill/>
        </p:spPr>
        <p:txBody>
          <a:bodyPr wrap="square" rtlCol="0">
            <a:spAutoFit/>
          </a:bodyPr>
          <a:lstStyle/>
          <a:p>
            <a:r>
              <a:rPr lang="de-DE" sz="3200" dirty="0">
                <a:latin typeface="Arial" panose="020B0604020202020204" pitchFamily="34" charset="0"/>
                <a:cs typeface="Arial" panose="020B0604020202020204" pitchFamily="34" charset="0"/>
              </a:rPr>
              <a:t>1. Wunsch eines Rauchstopps</a:t>
            </a:r>
          </a:p>
        </p:txBody>
      </p:sp>
    </p:spTree>
    <p:extLst>
      <p:ext uri="{BB962C8B-B14F-4D97-AF65-F5344CB8AC3E}">
        <p14:creationId xmlns:p14="http://schemas.microsoft.com/office/powerpoint/2010/main" val="3017107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0799A-19F0-49BF-8A4C-9B512D6C8AB7}"/>
              </a:ext>
            </a:extLst>
          </p:cNvPr>
          <p:cNvSpPr>
            <a:spLocks noGrp="1"/>
          </p:cNvSpPr>
          <p:nvPr>
            <p:ph type="title"/>
          </p:nvPr>
        </p:nvSpPr>
        <p:spPr/>
        <p:txBody>
          <a:bodyPr/>
          <a:lstStyle/>
          <a:p>
            <a:r>
              <a:rPr lang="de-DE">
                <a:latin typeface="Arial" panose="020B0604020202020204" pitchFamily="34" charset="0"/>
                <a:cs typeface="Arial" panose="020B0604020202020204" pitchFamily="34" charset="0"/>
              </a:rPr>
              <a:t>Mit dem Rauchen aufhören – ein Prozess</a:t>
            </a:r>
          </a:p>
        </p:txBody>
      </p:sp>
      <p:sp>
        <p:nvSpPr>
          <p:cNvPr id="3" name="Inhaltsplatzhalter 2">
            <a:extLst>
              <a:ext uri="{FF2B5EF4-FFF2-40B4-BE49-F238E27FC236}">
                <a16:creationId xmlns:a16="http://schemas.microsoft.com/office/drawing/2014/main" id="{67789709-605D-4CE8-A03D-00FF5D8D0E28}"/>
              </a:ext>
            </a:extLst>
          </p:cNvPr>
          <p:cNvSpPr>
            <a:spLocks noGrp="1"/>
          </p:cNvSpPr>
          <p:nvPr>
            <p:ph idx="1"/>
          </p:nvPr>
        </p:nvSpPr>
        <p:spPr>
          <a:xfrm>
            <a:off x="906086" y="2254877"/>
            <a:ext cx="10515600" cy="1477645"/>
          </a:xfrm>
        </p:spPr>
        <p:txBody>
          <a:bodyPr/>
          <a:lstStyle/>
          <a:p>
            <a:pPr marL="0" indent="0">
              <a:buNone/>
            </a:pPr>
            <a:endParaRPr lang="de-DE" dirty="0"/>
          </a:p>
          <a:p>
            <a:pPr lvl="1">
              <a:buClr>
                <a:srgbClr val="FF0000"/>
              </a:buClr>
            </a:pPr>
            <a:r>
              <a:rPr lang="de-DE" dirty="0">
                <a:latin typeface="Arial" panose="020B0604020202020204" pitchFamily="34" charset="0"/>
                <a:cs typeface="Arial" panose="020B0604020202020204" pitchFamily="34" charset="0"/>
              </a:rPr>
              <a:t>Selbstreflektion der eigenen Motivation</a:t>
            </a:r>
          </a:p>
        </p:txBody>
      </p:sp>
      <p:sp>
        <p:nvSpPr>
          <p:cNvPr id="7" name="Fußzeilenplatzhalter 6">
            <a:extLst>
              <a:ext uri="{FF2B5EF4-FFF2-40B4-BE49-F238E27FC236}">
                <a16:creationId xmlns:a16="http://schemas.microsoft.com/office/drawing/2014/main" id="{679CD29A-F00A-F30A-282B-85BBF8E3D718}"/>
              </a:ext>
            </a:extLst>
          </p:cNvPr>
          <p:cNvSpPr>
            <a:spLocks noGrp="1"/>
          </p:cNvSpPr>
          <p:nvPr>
            <p:ph type="ftr" sz="quarter" idx="11"/>
          </p:nvPr>
        </p:nvSpPr>
        <p:spPr/>
        <p:txBody>
          <a:bodyPr/>
          <a:lstStyle/>
          <a:p>
            <a:r>
              <a:rPr lang="de-DE"/>
              <a:t>Stand: April 2024 © DGPR</a:t>
            </a:r>
          </a:p>
        </p:txBody>
      </p:sp>
      <p:sp>
        <p:nvSpPr>
          <p:cNvPr id="8" name="Foliennummernplatzhalter 7">
            <a:extLst>
              <a:ext uri="{FF2B5EF4-FFF2-40B4-BE49-F238E27FC236}">
                <a16:creationId xmlns:a16="http://schemas.microsoft.com/office/drawing/2014/main" id="{B0F22A2C-FECC-22FD-25DF-0C416CCBBA43}"/>
              </a:ext>
            </a:extLst>
          </p:cNvPr>
          <p:cNvSpPr>
            <a:spLocks noGrp="1"/>
          </p:cNvSpPr>
          <p:nvPr>
            <p:ph type="sldNum" sz="quarter" idx="12"/>
          </p:nvPr>
        </p:nvSpPr>
        <p:spPr/>
        <p:txBody>
          <a:bodyPr/>
          <a:lstStyle/>
          <a:p>
            <a:fld id="{CD8A1E23-E1C7-454F-B20F-D91B2898E4B2}" type="slidenum">
              <a:rPr lang="de-DE" smtClean="0"/>
              <a:t>19</a:t>
            </a:fld>
            <a:endParaRPr lang="de-DE"/>
          </a:p>
        </p:txBody>
      </p:sp>
      <p:sp>
        <p:nvSpPr>
          <p:cNvPr id="10" name="Textfeld 9">
            <a:extLst>
              <a:ext uri="{FF2B5EF4-FFF2-40B4-BE49-F238E27FC236}">
                <a16:creationId xmlns:a16="http://schemas.microsoft.com/office/drawing/2014/main" id="{2CB646C1-60E5-CDB0-71B8-010FC1C7E6A3}"/>
              </a:ext>
            </a:extLst>
          </p:cNvPr>
          <p:cNvSpPr txBox="1"/>
          <p:nvPr/>
        </p:nvSpPr>
        <p:spPr>
          <a:xfrm>
            <a:off x="838200" y="1854106"/>
            <a:ext cx="6970160" cy="584775"/>
          </a:xfrm>
          <a:prstGeom prst="rect">
            <a:avLst/>
          </a:prstGeom>
          <a:noFill/>
        </p:spPr>
        <p:txBody>
          <a:bodyPr wrap="square" rtlCol="0">
            <a:spAutoFit/>
          </a:bodyPr>
          <a:lstStyle/>
          <a:p>
            <a:r>
              <a:rPr lang="de-DE" sz="3200" dirty="0">
                <a:latin typeface="Arial" panose="020B0604020202020204" pitchFamily="34" charset="0"/>
                <a:cs typeface="Arial" panose="020B0604020202020204" pitchFamily="34" charset="0"/>
              </a:rPr>
              <a:t>2. Wille zur Veränderung</a:t>
            </a:r>
          </a:p>
        </p:txBody>
      </p:sp>
      <p:pic>
        <p:nvPicPr>
          <p:cNvPr id="5" name="Grafik 4" descr="Ein Bild, das Text, Tafel, Handschrift, Kreide enthält.&#10;&#10;Automatisch generierte Beschreibung">
            <a:extLst>
              <a:ext uri="{FF2B5EF4-FFF2-40B4-BE49-F238E27FC236}">
                <a16:creationId xmlns:a16="http://schemas.microsoft.com/office/drawing/2014/main" id="{C4CB15DA-96F8-406E-2FCB-E87D4D432B7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7800" y="3429000"/>
            <a:ext cx="6096000" cy="2886075"/>
          </a:xfrm>
          <a:prstGeom prst="rect">
            <a:avLst/>
          </a:prstGeom>
          <a:ln>
            <a:noFill/>
          </a:ln>
          <a:effectLst>
            <a:outerShdw blurRad="292100" dist="139700" dir="2700000" algn="tl" rotWithShape="0">
              <a:srgbClr val="333333">
                <a:alpha val="65000"/>
              </a:srgbClr>
            </a:outerShdw>
          </a:effectLst>
        </p:spPr>
      </p:pic>
      <p:sp>
        <p:nvSpPr>
          <p:cNvPr id="6" name="Textfeld 5">
            <a:extLst>
              <a:ext uri="{FF2B5EF4-FFF2-40B4-BE49-F238E27FC236}">
                <a16:creationId xmlns:a16="http://schemas.microsoft.com/office/drawing/2014/main" id="{0C6BC9EC-72F6-636E-7758-51BA54FAA2BD}"/>
              </a:ext>
            </a:extLst>
          </p:cNvPr>
          <p:cNvSpPr txBox="1"/>
          <p:nvPr/>
        </p:nvSpPr>
        <p:spPr>
          <a:xfrm>
            <a:off x="5257800" y="6315075"/>
            <a:ext cx="4901718" cy="307777"/>
          </a:xfrm>
          <a:prstGeom prst="rect">
            <a:avLst/>
          </a:prstGeom>
          <a:noFill/>
        </p:spPr>
        <p:txBody>
          <a:bodyPr wrap="square">
            <a:spAutoFit/>
          </a:bodyPr>
          <a:lstStyle/>
          <a:p>
            <a:r>
              <a:rPr lang="de-DE" altLang="de-DE" sz="1400" dirty="0">
                <a:solidFill>
                  <a:srgbClr val="000000"/>
                </a:solidFill>
              </a:rPr>
              <a:t>Bildquelle: Gerd Altmann auf </a:t>
            </a:r>
            <a:r>
              <a:rPr lang="de-DE" altLang="de-DE" sz="1400" dirty="0" err="1">
                <a:solidFill>
                  <a:srgbClr val="000000"/>
                </a:solidFill>
              </a:rPr>
              <a:t>Pixabay</a:t>
            </a:r>
            <a:endParaRPr lang="de-DE" altLang="de-DE" sz="1400" dirty="0">
              <a:solidFill>
                <a:srgbClr val="000000"/>
              </a:solidFill>
            </a:endParaRPr>
          </a:p>
        </p:txBody>
      </p:sp>
    </p:spTree>
    <p:extLst>
      <p:ext uri="{BB962C8B-B14F-4D97-AF65-F5344CB8AC3E}">
        <p14:creationId xmlns:p14="http://schemas.microsoft.com/office/powerpoint/2010/main" val="1291159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24492-B71D-8D2E-6F23-CC5CCAA38AF8}"/>
              </a:ext>
            </a:extLst>
          </p:cNvPr>
          <p:cNvSpPr>
            <a:spLocks noGrp="1"/>
          </p:cNvSpPr>
          <p:nvPr>
            <p:ph type="title"/>
          </p:nvPr>
        </p:nvSpPr>
        <p:spPr/>
        <p:txBody>
          <a:bodyPr>
            <a:normAutofit/>
          </a:bodyPr>
          <a:lstStyle/>
          <a:p>
            <a:pPr algn="ctr"/>
            <a:r>
              <a:rPr lang="de-DE" altLang="de-DE" sz="4400" dirty="0">
                <a:solidFill>
                  <a:schemeClr val="tx1"/>
                </a:solidFill>
                <a:latin typeface="Arial"/>
                <a:cs typeface="Arial"/>
              </a:rPr>
              <a:t>Risikofaktor Rauchen</a:t>
            </a:r>
            <a:endParaRPr lang="de-DE" dirty="0"/>
          </a:p>
        </p:txBody>
      </p:sp>
      <p:sp>
        <p:nvSpPr>
          <p:cNvPr id="3" name="Inhaltsplatzhalter 2">
            <a:extLst>
              <a:ext uri="{FF2B5EF4-FFF2-40B4-BE49-F238E27FC236}">
                <a16:creationId xmlns:a16="http://schemas.microsoft.com/office/drawing/2014/main" id="{7B280A28-06C9-DF1D-8171-B86B9FDDB054}"/>
              </a:ext>
            </a:extLst>
          </p:cNvPr>
          <p:cNvSpPr>
            <a:spLocks noGrp="1"/>
          </p:cNvSpPr>
          <p:nvPr>
            <p:ph idx="1"/>
          </p:nvPr>
        </p:nvSpPr>
        <p:spPr/>
        <p:txBody>
          <a:bodyPr>
            <a:normAutofit/>
          </a:bodyPr>
          <a:lstStyle/>
          <a:p>
            <a:pPr marL="0" indent="0" algn="ctr" eaLnBrk="1">
              <a:buNone/>
            </a:pPr>
            <a:r>
              <a:rPr lang="de-DE" altLang="de-DE" sz="2800" dirty="0">
                <a:solidFill>
                  <a:schemeClr val="tx1"/>
                </a:solidFill>
                <a:latin typeface="Arial"/>
                <a:cs typeface="Arial"/>
              </a:rPr>
              <a:t>Vortrag im Rahmen der Gesundheitsbildung</a:t>
            </a:r>
          </a:p>
          <a:p>
            <a:pPr marL="0" indent="0" algn="ctr">
              <a:buNone/>
            </a:pPr>
            <a:r>
              <a:rPr lang="de-DE" altLang="de-DE" sz="2800" dirty="0">
                <a:solidFill>
                  <a:schemeClr val="tx1"/>
                </a:solidFill>
                <a:latin typeface="Arial"/>
                <a:cs typeface="Arial"/>
              </a:rPr>
              <a:t>(Leistungsbeschreibung H Vereinbarung Rehasport 2011 </a:t>
            </a:r>
            <a:endParaRPr lang="de-DE" altLang="de-DE" sz="2800" dirty="0">
              <a:solidFill>
                <a:schemeClr val="tx1"/>
              </a:solidFill>
            </a:endParaRPr>
          </a:p>
          <a:p>
            <a:pPr marL="0" indent="0" algn="ctr" eaLnBrk="1">
              <a:buNone/>
            </a:pPr>
            <a:r>
              <a:rPr lang="de-DE" altLang="de-DE" sz="2800" dirty="0">
                <a:solidFill>
                  <a:schemeClr val="tx1"/>
                </a:solidFill>
                <a:latin typeface="Arial"/>
                <a:cs typeface="Arial"/>
              </a:rPr>
              <a:t>zwischen der DGPR und dem vdek)</a:t>
            </a:r>
          </a:p>
          <a:p>
            <a:pPr marL="0" indent="0" algn="ctr" eaLnBrk="1">
              <a:buNone/>
            </a:pPr>
            <a:endParaRPr lang="de-DE" altLang="de-DE" sz="2800" dirty="0">
              <a:solidFill>
                <a:schemeClr val="tx1"/>
              </a:solidFill>
            </a:endParaRPr>
          </a:p>
          <a:p>
            <a:pPr marL="0" indent="0" algn="ctr" eaLnBrk="1">
              <a:buNone/>
            </a:pPr>
            <a:r>
              <a:rPr lang="de-DE" altLang="de-DE" sz="2200" dirty="0">
                <a:solidFill>
                  <a:schemeClr val="tx1"/>
                </a:solidFill>
                <a:latin typeface="Arial"/>
                <a:cs typeface="Arial"/>
              </a:rPr>
              <a:t>Herausgegeben 2017, überarbeitet 2024 von der:</a:t>
            </a:r>
          </a:p>
          <a:p>
            <a:pPr marL="0" indent="0" algn="ctr">
              <a:lnSpc>
                <a:spcPct val="100000"/>
              </a:lnSpc>
              <a:buNone/>
            </a:pPr>
            <a:r>
              <a:rPr lang="de-DE" altLang="de-DE" sz="2200" dirty="0">
                <a:solidFill>
                  <a:schemeClr val="tx1"/>
                </a:solidFill>
                <a:latin typeface="Arial"/>
                <a:cs typeface="Arial"/>
              </a:rPr>
              <a:t>Deutschen Gesellschaft für Prävention und Rehabilitation von Herz-Kreislauferkrankungen (DGPR) e.V. </a:t>
            </a:r>
            <a:endParaRPr lang="de-DE" altLang="de-DE" sz="2200" dirty="0">
              <a:solidFill>
                <a:schemeClr val="tx1"/>
              </a:solidFill>
            </a:endParaRPr>
          </a:p>
          <a:p>
            <a:pPr marL="0" indent="0">
              <a:buNone/>
            </a:pPr>
            <a:endParaRPr lang="de-DE" dirty="0"/>
          </a:p>
        </p:txBody>
      </p:sp>
      <p:sp>
        <p:nvSpPr>
          <p:cNvPr id="4" name="Fußzeilenplatzhalter 3">
            <a:extLst>
              <a:ext uri="{FF2B5EF4-FFF2-40B4-BE49-F238E27FC236}">
                <a16:creationId xmlns:a16="http://schemas.microsoft.com/office/drawing/2014/main" id="{3A3ECD11-3166-826D-6776-FF60B06F3D76}"/>
              </a:ext>
            </a:extLst>
          </p:cNvPr>
          <p:cNvSpPr>
            <a:spLocks noGrp="1"/>
          </p:cNvSpPr>
          <p:nvPr>
            <p:ph type="ftr" sz="quarter" idx="11"/>
          </p:nvPr>
        </p:nvSpPr>
        <p:spPr/>
        <p:txBody>
          <a:bodyPr/>
          <a:lstStyle/>
          <a:p>
            <a:r>
              <a:rPr lang="de-DE"/>
              <a:t>Stand: April 2024 © DGPR</a:t>
            </a:r>
            <a:endParaRPr lang="de-DE" sz="800" dirty="0"/>
          </a:p>
        </p:txBody>
      </p:sp>
      <p:sp>
        <p:nvSpPr>
          <p:cNvPr id="5" name="Foliennummernplatzhalter 4">
            <a:extLst>
              <a:ext uri="{FF2B5EF4-FFF2-40B4-BE49-F238E27FC236}">
                <a16:creationId xmlns:a16="http://schemas.microsoft.com/office/drawing/2014/main" id="{08798154-90CB-A321-39D0-050B9D3FADB7}"/>
              </a:ext>
            </a:extLst>
          </p:cNvPr>
          <p:cNvSpPr>
            <a:spLocks noGrp="1"/>
          </p:cNvSpPr>
          <p:nvPr>
            <p:ph type="sldNum" sz="quarter" idx="12"/>
          </p:nvPr>
        </p:nvSpPr>
        <p:spPr/>
        <p:txBody>
          <a:bodyPr/>
          <a:lstStyle/>
          <a:p>
            <a:fld id="{547313A6-FB1D-4F2B-8C55-BCB9DAED4D1B}" type="slidenum">
              <a:rPr lang="de-DE" smtClean="0"/>
              <a:t>2</a:t>
            </a:fld>
            <a:endParaRPr lang="de-DE"/>
          </a:p>
        </p:txBody>
      </p:sp>
      <p:sp>
        <p:nvSpPr>
          <p:cNvPr id="6" name="Textfeld 5">
            <a:extLst>
              <a:ext uri="{FF2B5EF4-FFF2-40B4-BE49-F238E27FC236}">
                <a16:creationId xmlns:a16="http://schemas.microsoft.com/office/drawing/2014/main" id="{7B2EF82F-4D72-3B1B-E3A1-3E415D7C3BD3}"/>
              </a:ext>
            </a:extLst>
          </p:cNvPr>
          <p:cNvSpPr txBox="1"/>
          <p:nvPr/>
        </p:nvSpPr>
        <p:spPr>
          <a:xfrm>
            <a:off x="1701438" y="5389494"/>
            <a:ext cx="9720248" cy="58477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600" dirty="0"/>
              <a:t>Zur besseren Lesbarkeit wird in dieser Präsentation das generische Maskulinum verwendet. Die verwendeten Personenbezeichnungen beziehen sich – sofern nicht anders kenntlich gemacht – auf alle Geschlechter.</a:t>
            </a:r>
          </a:p>
        </p:txBody>
      </p:sp>
    </p:spTree>
    <p:extLst>
      <p:ext uri="{BB962C8B-B14F-4D97-AF65-F5344CB8AC3E}">
        <p14:creationId xmlns:p14="http://schemas.microsoft.com/office/powerpoint/2010/main" val="2280353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0799A-19F0-49BF-8A4C-9B512D6C8AB7}"/>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Mit dem Rauchen aufhören – ein Prozess</a:t>
            </a:r>
          </a:p>
        </p:txBody>
      </p:sp>
      <p:sp>
        <p:nvSpPr>
          <p:cNvPr id="3" name="Inhaltsplatzhalter 2">
            <a:extLst>
              <a:ext uri="{FF2B5EF4-FFF2-40B4-BE49-F238E27FC236}">
                <a16:creationId xmlns:a16="http://schemas.microsoft.com/office/drawing/2014/main" id="{67789709-605D-4CE8-A03D-00FF5D8D0E28}"/>
              </a:ext>
            </a:extLst>
          </p:cNvPr>
          <p:cNvSpPr>
            <a:spLocks noGrp="1"/>
          </p:cNvSpPr>
          <p:nvPr>
            <p:ph idx="1"/>
          </p:nvPr>
        </p:nvSpPr>
        <p:spPr>
          <a:xfrm>
            <a:off x="838200" y="2602299"/>
            <a:ext cx="10515600" cy="3383915"/>
          </a:xfrm>
        </p:spPr>
        <p:txBody>
          <a:bodyPr>
            <a:normAutofit/>
          </a:bodyPr>
          <a:lstStyle/>
          <a:p>
            <a:pPr lvl="1">
              <a:buClr>
                <a:srgbClr val="FF0000"/>
              </a:buClr>
            </a:pPr>
            <a:r>
              <a:rPr lang="de-DE" dirty="0">
                <a:latin typeface="Arial" panose="020B0604020202020204" pitchFamily="34" charset="0"/>
                <a:cs typeface="Arial" panose="020B0604020202020204" pitchFamily="34" charset="0"/>
              </a:rPr>
              <a:t>Information einholen</a:t>
            </a:r>
            <a:endParaRPr lang="de-DE" i="1" dirty="0">
              <a:latin typeface="Arial" panose="020B0604020202020204" pitchFamily="34" charset="0"/>
              <a:cs typeface="Arial" panose="020B0604020202020204" pitchFamily="34" charset="0"/>
            </a:endParaRPr>
          </a:p>
          <a:p>
            <a:pPr lvl="1">
              <a:buClr>
                <a:srgbClr val="FF0000"/>
              </a:buClr>
            </a:pPr>
            <a:r>
              <a:rPr lang="de-DE" altLang="de-DE" dirty="0">
                <a:latin typeface="Arial" panose="020B0604020202020204" pitchFamily="34" charset="0"/>
                <a:cs typeface="Arial" panose="020B0604020202020204" pitchFamily="34" charset="0"/>
              </a:rPr>
              <a:t>l</a:t>
            </a:r>
            <a:r>
              <a:rPr lang="de-DE" altLang="de-DE" sz="2400" dirty="0">
                <a:latin typeface="Arial" panose="020B0604020202020204" pitchFamily="34" charset="0"/>
                <a:cs typeface="Arial" panose="020B0604020202020204" pitchFamily="34" charset="0"/>
              </a:rPr>
              <a:t>iegt eine Nikotin-Abhängigkeit vor? </a:t>
            </a:r>
            <a:endParaRPr lang="de-DE" i="1" dirty="0">
              <a:latin typeface="Arial" panose="020B0604020202020204" pitchFamily="34" charset="0"/>
              <a:cs typeface="Arial" panose="020B0604020202020204" pitchFamily="34" charset="0"/>
            </a:endParaRPr>
          </a:p>
          <a:p>
            <a:pPr lvl="1">
              <a:buClr>
                <a:srgbClr val="FF0000"/>
              </a:buClr>
            </a:pPr>
            <a:r>
              <a:rPr lang="de-DE" dirty="0">
                <a:latin typeface="Arial" panose="020B0604020202020204" pitchFamily="34" charset="0"/>
                <a:cs typeface="Arial" panose="020B0604020202020204" pitchFamily="34" charset="0"/>
              </a:rPr>
              <a:t>welcher Typ bin ich?</a:t>
            </a:r>
            <a:endParaRPr lang="de-DE" i="1" dirty="0">
              <a:latin typeface="Arial" panose="020B0604020202020204" pitchFamily="34" charset="0"/>
              <a:cs typeface="Arial" panose="020B0604020202020204" pitchFamily="34" charset="0"/>
            </a:endParaRPr>
          </a:p>
          <a:p>
            <a:pPr lvl="1">
              <a:buClr>
                <a:srgbClr val="FF0000"/>
              </a:buClr>
            </a:pPr>
            <a:r>
              <a:rPr lang="de-DE" dirty="0">
                <a:latin typeface="Arial" panose="020B0604020202020204" pitchFamily="34" charset="0"/>
                <a:cs typeface="Arial" panose="020B0604020202020204" pitchFamily="34" charset="0"/>
              </a:rPr>
              <a:t>Unterstützung: aus der Umgebung</a:t>
            </a:r>
          </a:p>
          <a:p>
            <a:pPr lvl="1">
              <a:buClr>
                <a:srgbClr val="FF0000"/>
              </a:buClr>
            </a:pPr>
            <a:r>
              <a:rPr lang="de-DE" dirty="0">
                <a:latin typeface="Arial" panose="020B0604020202020204" pitchFamily="34" charset="0"/>
                <a:cs typeface="Arial" panose="020B0604020202020204" pitchFamily="34" charset="0"/>
              </a:rPr>
              <a:t>weitere Hilfen</a:t>
            </a:r>
          </a:p>
          <a:p>
            <a:pPr lvl="1">
              <a:buClr>
                <a:srgbClr val="FF0000"/>
              </a:buClr>
            </a:pPr>
            <a:r>
              <a:rPr lang="de-DE" dirty="0">
                <a:latin typeface="Arial" panose="020B0604020202020204" pitchFamily="34" charset="0"/>
                <a:cs typeface="Arial" panose="020B0604020202020204" pitchFamily="34" charset="0"/>
              </a:rPr>
              <a:t>Strategie für den Rückfall erarbeiten</a:t>
            </a:r>
          </a:p>
        </p:txBody>
      </p:sp>
      <p:sp>
        <p:nvSpPr>
          <p:cNvPr id="4" name="Fußzeilenplatzhalter 3">
            <a:extLst>
              <a:ext uri="{FF2B5EF4-FFF2-40B4-BE49-F238E27FC236}">
                <a16:creationId xmlns:a16="http://schemas.microsoft.com/office/drawing/2014/main" id="{DF660A93-C432-3A23-5C84-DA931CA18BEA}"/>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F3BF2569-52D9-F125-C986-B2C0FC1600E3}"/>
              </a:ext>
            </a:extLst>
          </p:cNvPr>
          <p:cNvSpPr>
            <a:spLocks noGrp="1"/>
          </p:cNvSpPr>
          <p:nvPr>
            <p:ph type="sldNum" sz="quarter" idx="12"/>
          </p:nvPr>
        </p:nvSpPr>
        <p:spPr/>
        <p:txBody>
          <a:bodyPr/>
          <a:lstStyle/>
          <a:p>
            <a:fld id="{CD8A1E23-E1C7-454F-B20F-D91B2898E4B2}" type="slidenum">
              <a:rPr lang="de-DE" smtClean="0"/>
              <a:t>20</a:t>
            </a:fld>
            <a:endParaRPr lang="de-DE"/>
          </a:p>
        </p:txBody>
      </p:sp>
      <p:sp>
        <p:nvSpPr>
          <p:cNvPr id="6" name="Textfeld 5">
            <a:extLst>
              <a:ext uri="{FF2B5EF4-FFF2-40B4-BE49-F238E27FC236}">
                <a16:creationId xmlns:a16="http://schemas.microsoft.com/office/drawing/2014/main" id="{27723B1B-CB51-CCD2-169D-E62EC7BE2C91}"/>
              </a:ext>
            </a:extLst>
          </p:cNvPr>
          <p:cNvSpPr txBox="1"/>
          <p:nvPr/>
        </p:nvSpPr>
        <p:spPr>
          <a:xfrm>
            <a:off x="838200" y="1854106"/>
            <a:ext cx="6970160" cy="584775"/>
          </a:xfrm>
          <a:prstGeom prst="rect">
            <a:avLst/>
          </a:prstGeom>
          <a:noFill/>
        </p:spPr>
        <p:txBody>
          <a:bodyPr wrap="square" rtlCol="0">
            <a:spAutoFit/>
          </a:bodyPr>
          <a:lstStyle/>
          <a:p>
            <a:r>
              <a:rPr lang="de-DE" sz="3200" dirty="0">
                <a:latin typeface="Arial" panose="020B0604020202020204" pitchFamily="34" charset="0"/>
                <a:cs typeface="Arial" panose="020B0604020202020204" pitchFamily="34" charset="0"/>
              </a:rPr>
              <a:t>3. Planung</a:t>
            </a:r>
          </a:p>
        </p:txBody>
      </p:sp>
      <p:pic>
        <p:nvPicPr>
          <p:cNvPr id="8" name="Grafik 7" descr="Ein Bild, das Person, Büroausstattung, Bürobedarf, Handschrift enthält.&#10;&#10;Automatisch generierte Beschreibung">
            <a:extLst>
              <a:ext uri="{FF2B5EF4-FFF2-40B4-BE49-F238E27FC236}">
                <a16:creationId xmlns:a16="http://schemas.microsoft.com/office/drawing/2014/main" id="{D9C65F61-9D4E-620E-E3CF-0B6B7469D4D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79641" y="2438881"/>
            <a:ext cx="5123352" cy="2723388"/>
          </a:xfrm>
          <a:prstGeom prst="rect">
            <a:avLst/>
          </a:prstGeom>
          <a:ln>
            <a:noFill/>
          </a:ln>
          <a:effectLst>
            <a:outerShdw blurRad="292100" dist="139700" dir="2700000" algn="tl" rotWithShape="0">
              <a:srgbClr val="333333">
                <a:alpha val="65000"/>
              </a:srgbClr>
            </a:outerShdw>
          </a:effectLst>
        </p:spPr>
      </p:pic>
      <p:sp>
        <p:nvSpPr>
          <p:cNvPr id="9" name="Textfeld 8">
            <a:extLst>
              <a:ext uri="{FF2B5EF4-FFF2-40B4-BE49-F238E27FC236}">
                <a16:creationId xmlns:a16="http://schemas.microsoft.com/office/drawing/2014/main" id="{B6BE02D7-ACD7-27A0-04EB-709C566DC714}"/>
              </a:ext>
            </a:extLst>
          </p:cNvPr>
          <p:cNvSpPr txBox="1"/>
          <p:nvPr/>
        </p:nvSpPr>
        <p:spPr>
          <a:xfrm>
            <a:off x="6600733" y="5224628"/>
            <a:ext cx="4901718" cy="261610"/>
          </a:xfrm>
          <a:prstGeom prst="rect">
            <a:avLst/>
          </a:prstGeom>
          <a:noFill/>
        </p:spPr>
        <p:txBody>
          <a:bodyPr wrap="square">
            <a:spAutoFit/>
          </a:bodyPr>
          <a:lstStyle/>
          <a:p>
            <a:r>
              <a:rPr lang="de-DE" altLang="de-DE" sz="1100" dirty="0">
                <a:solidFill>
                  <a:srgbClr val="000000"/>
                </a:solidFill>
              </a:rPr>
              <a:t>Bildquelle: iStock.com/</a:t>
            </a:r>
            <a:r>
              <a:rPr lang="de-DE" altLang="de-DE" sz="1100" dirty="0" err="1">
                <a:solidFill>
                  <a:srgbClr val="000000"/>
                </a:solidFill>
              </a:rPr>
              <a:t>Jivko</a:t>
            </a:r>
            <a:endParaRPr lang="de-DE" altLang="de-DE" sz="1100" dirty="0">
              <a:solidFill>
                <a:srgbClr val="000000"/>
              </a:solidFill>
            </a:endParaRPr>
          </a:p>
        </p:txBody>
      </p:sp>
    </p:spTree>
    <p:extLst>
      <p:ext uri="{BB962C8B-B14F-4D97-AF65-F5344CB8AC3E}">
        <p14:creationId xmlns:p14="http://schemas.microsoft.com/office/powerpoint/2010/main" val="1837601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D9DC542-A3A0-3FEE-0657-93C466078223}"/>
              </a:ext>
            </a:extLst>
          </p:cNvPr>
          <p:cNvSpPr txBox="1">
            <a:spLocks noChangeArrowheads="1"/>
          </p:cNvSpPr>
          <p:nvPr/>
        </p:nvSpPr>
        <p:spPr bwMode="auto">
          <a:xfrm>
            <a:off x="2018147" y="488604"/>
            <a:ext cx="8422640" cy="1319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3600" dirty="0">
                <a:solidFill>
                  <a:schemeClr val="tx1"/>
                </a:solidFill>
                <a:cs typeface="Times New Roman" pitchFamily="16" charset="0"/>
              </a:rPr>
              <a:t>Begleitende Maßnahmen</a:t>
            </a:r>
          </a:p>
        </p:txBody>
      </p:sp>
      <p:sp>
        <p:nvSpPr>
          <p:cNvPr id="3" name="Rectangle 2">
            <a:extLst>
              <a:ext uri="{FF2B5EF4-FFF2-40B4-BE49-F238E27FC236}">
                <a16:creationId xmlns:a16="http://schemas.microsoft.com/office/drawing/2014/main" id="{5D812755-DE70-B7EC-CFCD-AE6254EF65C2}"/>
              </a:ext>
            </a:extLst>
          </p:cNvPr>
          <p:cNvSpPr txBox="1">
            <a:spLocks noChangeArrowheads="1"/>
          </p:cNvSpPr>
          <p:nvPr/>
        </p:nvSpPr>
        <p:spPr bwMode="auto">
          <a:xfrm>
            <a:off x="614608" y="1319962"/>
            <a:ext cx="10962784" cy="52470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7322" algn="l" defTabSz="448965">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b="1" dirty="0">
                <a:solidFill>
                  <a:schemeClr val="tx1"/>
                </a:solidFill>
              </a:rPr>
              <a:t>Psychotherapie</a:t>
            </a:r>
            <a:br>
              <a:rPr lang="de-DE" altLang="de-DE" sz="1800" b="1" dirty="0">
                <a:solidFill>
                  <a:schemeClr val="tx1"/>
                </a:solidFill>
              </a:rPr>
            </a:br>
            <a:r>
              <a:rPr lang="de-DE" altLang="de-DE" sz="1800" dirty="0">
                <a:solidFill>
                  <a:schemeClr val="tx1"/>
                </a:solidFill>
              </a:rPr>
              <a:t>ggf. ist eine Psychotherapie hilfreich, die Verhaltensänderungen umzusetzen. Insbesondere dann, wenn die Verbindungen „Kaffee und Zigarette“ oder „Zigarette am Morgen“, „Zigarette bei Stress“ sich nicht ohne Hilfe lösen und ersetzen lassen.</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b="1" dirty="0">
                <a:solidFill>
                  <a:schemeClr val="tx1"/>
                </a:solidFill>
              </a:rPr>
              <a:t>Nikotinersatztherapie</a:t>
            </a:r>
            <a:br>
              <a:rPr lang="de-DE" altLang="de-DE" sz="1800" b="1" dirty="0">
                <a:solidFill>
                  <a:schemeClr val="tx1"/>
                </a:solidFill>
              </a:rPr>
            </a:br>
            <a:r>
              <a:rPr lang="de-DE" altLang="de-DE" sz="1800" dirty="0">
                <a:solidFill>
                  <a:schemeClr val="tx1"/>
                </a:solidFill>
              </a:rPr>
              <a:t>bei starker körperlicher Abhängigkeit ist sie sinnvoll. Verschiedene Präparate (Kaugummis, Pflaster, Nasenspray, Tabletten). Auf Nebenwirkungen achten.</a:t>
            </a:r>
          </a:p>
          <a:p>
            <a:pPr marL="547322" algn="l" defTabSz="448965">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b="1" dirty="0">
                <a:solidFill>
                  <a:schemeClr val="tx1"/>
                </a:solidFill>
              </a:rPr>
              <a:t>Hypnose</a:t>
            </a:r>
            <a:br>
              <a:rPr lang="de-DE" altLang="de-DE" sz="1800" b="1" dirty="0">
                <a:solidFill>
                  <a:schemeClr val="tx1"/>
                </a:solidFill>
              </a:rPr>
            </a:br>
            <a:r>
              <a:rPr lang="de-DE" altLang="de-DE" sz="1800" dirty="0">
                <a:solidFill>
                  <a:schemeClr val="tx1"/>
                </a:solidFill>
              </a:rPr>
              <a:t>zwar nicht wissenschaftlich belegt, kann aber hilfreich sein, um die Motivation zur Tabakentwöhnung zu erhöhen. Grundsätzlich muss der Rauchstopp bewusst erfolgen, durch Verhaltensänderungen.</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b="1" dirty="0">
                <a:solidFill>
                  <a:schemeClr val="tx1"/>
                </a:solidFill>
              </a:rPr>
              <a:t>Medikamentöse Unterstützung</a:t>
            </a:r>
            <a:br>
              <a:rPr lang="de-DE" altLang="de-DE" sz="1800" b="1" dirty="0">
                <a:solidFill>
                  <a:schemeClr val="tx1"/>
                </a:solidFill>
              </a:rPr>
            </a:br>
            <a:r>
              <a:rPr lang="de-DE" altLang="de-DE" sz="1800" dirty="0">
                <a:solidFill>
                  <a:schemeClr val="tx1"/>
                </a:solidFill>
              </a:rPr>
              <a:t>die eingesetzten Präparate (</a:t>
            </a:r>
            <a:r>
              <a:rPr lang="de-DE" altLang="de-DE" sz="1800" dirty="0" err="1">
                <a:solidFill>
                  <a:schemeClr val="tx1"/>
                </a:solidFill>
              </a:rPr>
              <a:t>Buproprion</a:t>
            </a:r>
            <a:r>
              <a:rPr lang="de-DE" altLang="de-DE" sz="1800" dirty="0">
                <a:solidFill>
                  <a:schemeClr val="tx1"/>
                </a:solidFill>
              </a:rPr>
              <a:t>, </a:t>
            </a:r>
            <a:r>
              <a:rPr lang="de-DE" altLang="de-DE" sz="1800" dirty="0" err="1">
                <a:solidFill>
                  <a:schemeClr val="tx1"/>
                </a:solidFill>
              </a:rPr>
              <a:t>Vareniclin</a:t>
            </a:r>
            <a:r>
              <a:rPr lang="de-DE" altLang="de-DE" sz="1800" dirty="0">
                <a:solidFill>
                  <a:schemeClr val="tx1"/>
                </a:solidFill>
              </a:rPr>
              <a:t>) weisen zum Teil starke Nebenwirkungen auf und sollten nur im Rahmen einer ärztlichen Behandlung verordnet werden.</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b="1" dirty="0">
                <a:solidFill>
                  <a:schemeClr val="tx1"/>
                </a:solidFill>
              </a:rPr>
              <a:t>Digitale Tools und Printmedien</a:t>
            </a:r>
            <a:br>
              <a:rPr lang="de-DE" altLang="de-DE" sz="1800" b="1" dirty="0">
                <a:solidFill>
                  <a:schemeClr val="tx1"/>
                </a:solidFill>
              </a:rPr>
            </a:br>
            <a:r>
              <a:rPr lang="de-DE" altLang="de-DE" sz="1800" dirty="0">
                <a:solidFill>
                  <a:schemeClr val="tx1"/>
                </a:solidFill>
              </a:rPr>
              <a:t>zur Raucherentwöhnung können ebenfalls eine </a:t>
            </a:r>
            <a:r>
              <a:rPr lang="de-DE" altLang="de-DE" sz="1800">
                <a:solidFill>
                  <a:schemeClr val="tx1"/>
                </a:solidFill>
              </a:rPr>
              <a:t>gute Unterstützung </a:t>
            </a:r>
            <a:r>
              <a:rPr lang="de-DE" altLang="de-DE" sz="1800" dirty="0">
                <a:solidFill>
                  <a:schemeClr val="tx1"/>
                </a:solidFill>
              </a:rPr>
              <a:t>sein.</a:t>
            </a:r>
          </a:p>
          <a:p>
            <a:pPr marL="90430" indent="0" algn="l" defTabSz="448965" eaLnBrk="1">
              <a:lnSpc>
                <a:spcPct val="100000"/>
              </a:lnSpc>
              <a:spcBef>
                <a:spcPts val="599"/>
              </a:spcBef>
              <a:spcAft>
                <a:spcPts val="1200"/>
              </a:spcAft>
              <a:buClr>
                <a:srgbClr val="757575"/>
              </a:buClr>
              <a:buSzPct val="82000"/>
              <a:defRPr/>
            </a:pPr>
            <a:r>
              <a:rPr lang="de-DE" altLang="de-DE" sz="1800" dirty="0">
                <a:solidFill>
                  <a:schemeClr val="tx1"/>
                </a:solidFill>
              </a:rPr>
              <a:t>	</a:t>
            </a:r>
            <a:br>
              <a:rPr lang="de-DE" altLang="de-DE" sz="1800" dirty="0">
                <a:solidFill>
                  <a:schemeClr val="tx1"/>
                </a:solidFill>
              </a:rPr>
            </a:br>
            <a:endParaRPr lang="de-DE" altLang="de-DE" sz="18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9043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br>
              <a:rPr lang="de-DE" altLang="de-DE" sz="1200" dirty="0">
                <a:solidFill>
                  <a:schemeClr val="tx1"/>
                </a:solidFill>
              </a:rPr>
            </a:br>
            <a:r>
              <a:rPr lang="de-DE" altLang="de-DE" sz="2000" dirty="0">
                <a:solidFill>
                  <a:schemeClr val="tx1"/>
                </a:solidFill>
              </a:rPr>
              <a:t>						</a:t>
            </a:r>
          </a:p>
        </p:txBody>
      </p:sp>
      <p:sp>
        <p:nvSpPr>
          <p:cNvPr id="5" name="Fußzeilenplatzhalter 4">
            <a:extLst>
              <a:ext uri="{FF2B5EF4-FFF2-40B4-BE49-F238E27FC236}">
                <a16:creationId xmlns:a16="http://schemas.microsoft.com/office/drawing/2014/main" id="{32CB6271-31C5-5194-8F30-8F498D794F67}"/>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32ACE092-C8CB-8D42-209F-19BC9503A57B}"/>
              </a:ext>
            </a:extLst>
          </p:cNvPr>
          <p:cNvSpPr>
            <a:spLocks noGrp="1"/>
          </p:cNvSpPr>
          <p:nvPr>
            <p:ph type="sldNum" sz="quarter" idx="12"/>
          </p:nvPr>
        </p:nvSpPr>
        <p:spPr/>
        <p:txBody>
          <a:bodyPr/>
          <a:lstStyle/>
          <a:p>
            <a:fld id="{CD8A1E23-E1C7-454F-B20F-D91B2898E4B2}" type="slidenum">
              <a:rPr lang="de-DE" smtClean="0"/>
              <a:t>21</a:t>
            </a:fld>
            <a:endParaRPr lang="de-DE"/>
          </a:p>
        </p:txBody>
      </p:sp>
    </p:spTree>
    <p:extLst>
      <p:ext uri="{BB962C8B-B14F-4D97-AF65-F5344CB8AC3E}">
        <p14:creationId xmlns:p14="http://schemas.microsoft.com/office/powerpoint/2010/main" val="1015894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0799A-19F0-49BF-8A4C-9B512D6C8AB7}"/>
              </a:ext>
            </a:extLst>
          </p:cNvPr>
          <p:cNvSpPr>
            <a:spLocks noGrp="1"/>
          </p:cNvSpPr>
          <p:nvPr>
            <p:ph type="title"/>
          </p:nvPr>
        </p:nvSpPr>
        <p:spPr/>
        <p:txBody>
          <a:bodyPr/>
          <a:lstStyle/>
          <a:p>
            <a:r>
              <a:rPr lang="de-DE">
                <a:latin typeface="Arial" panose="020B0604020202020204" pitchFamily="34" charset="0"/>
                <a:cs typeface="Arial" panose="020B0604020202020204" pitchFamily="34" charset="0"/>
              </a:rPr>
              <a:t>Mit dem Rauchen aufhören – ein Prozess</a:t>
            </a:r>
          </a:p>
        </p:txBody>
      </p:sp>
      <p:sp>
        <p:nvSpPr>
          <p:cNvPr id="6" name="Rectangle 2">
            <a:extLst>
              <a:ext uri="{FF2B5EF4-FFF2-40B4-BE49-F238E27FC236}">
                <a16:creationId xmlns:a16="http://schemas.microsoft.com/office/drawing/2014/main" id="{C6680A5E-0178-3857-B9E2-4BF9F71C9BA1}"/>
              </a:ext>
            </a:extLst>
          </p:cNvPr>
          <p:cNvSpPr txBox="1">
            <a:spLocks noChangeArrowheads="1"/>
          </p:cNvSpPr>
          <p:nvPr/>
        </p:nvSpPr>
        <p:spPr bwMode="auto">
          <a:xfrm>
            <a:off x="395754" y="2678344"/>
            <a:ext cx="11788546" cy="3481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90122" indent="0" algn="l" defTabSz="448965" eaLnBrk="1">
              <a:lnSpc>
                <a:spcPct val="100000"/>
              </a:lnSpc>
              <a:spcBef>
                <a:spcPts val="599"/>
              </a:spcBef>
              <a:spcAft>
                <a:spcPts val="1200"/>
              </a:spcAft>
              <a:buClr>
                <a:srgbClr val="757575"/>
              </a:buClr>
              <a:buSzPct val="82000"/>
              <a:defRPr/>
            </a:pPr>
            <a:r>
              <a:rPr lang="de-DE" altLang="de-DE" sz="1800" dirty="0">
                <a:solidFill>
                  <a:schemeClr val="tx1"/>
                </a:solidFill>
              </a:rPr>
              <a:t>Maßnahmen zur Tabakentwöhnung – Änderung von Gewohnheiten</a:t>
            </a:r>
          </a:p>
          <a:p>
            <a:pPr marL="90122" indent="0" algn="l" defTabSz="448965" eaLnBrk="1">
              <a:lnSpc>
                <a:spcPct val="100000"/>
              </a:lnSpc>
              <a:spcBef>
                <a:spcPts val="599"/>
              </a:spcBef>
              <a:spcAft>
                <a:spcPts val="1200"/>
              </a:spcAft>
              <a:buClr>
                <a:srgbClr val="FF0000"/>
              </a:buClr>
              <a:buSzPct val="82000"/>
              <a:defRPr/>
            </a:pPr>
            <a:r>
              <a:rPr lang="de-DE" altLang="de-DE" sz="1800" dirty="0">
                <a:solidFill>
                  <a:schemeClr val="tx1"/>
                </a:solidFill>
              </a:rPr>
              <a:t>Wann rauchen Sie? </a:t>
            </a:r>
            <a:br>
              <a:rPr lang="de-DE" altLang="de-DE" sz="1800" dirty="0">
                <a:solidFill>
                  <a:schemeClr val="tx1"/>
                </a:solidFill>
              </a:rPr>
            </a:br>
            <a:endParaRPr lang="de-DE" altLang="de-DE" sz="1800" dirty="0">
              <a:solidFill>
                <a:schemeClr val="tx1"/>
              </a:solidFill>
            </a:endParaRPr>
          </a:p>
          <a:p>
            <a:pPr marL="90122" indent="0" algn="l" defTabSz="448965" eaLnBrk="1">
              <a:lnSpc>
                <a:spcPct val="100000"/>
              </a:lnSpc>
              <a:spcBef>
                <a:spcPts val="599"/>
              </a:spcBef>
              <a:spcAft>
                <a:spcPts val="1200"/>
              </a:spcAft>
              <a:buClr>
                <a:srgbClr val="FF0000"/>
              </a:buClr>
              <a:buSzPct val="82000"/>
              <a:defRPr/>
            </a:pPr>
            <a:r>
              <a:rPr lang="de-DE" altLang="de-DE" sz="2400" b="1" dirty="0">
                <a:solidFill>
                  <a:schemeClr val="tx1"/>
                </a:solidFill>
              </a:rPr>
              <a:t>	Beispiel: 												Alternative:</a:t>
            </a:r>
          </a:p>
          <a:p>
            <a:pPr marL="914400" lvl="3" indent="-354378" algn="l" defTabSz="448965">
              <a:lnSpc>
                <a:spcPct val="100000"/>
              </a:lnSpc>
              <a:spcBef>
                <a:spcPts val="599"/>
              </a:spcBef>
              <a:spcAft>
                <a:spcPts val="1200"/>
              </a:spcAft>
              <a:buClr>
                <a:srgbClr val="757575"/>
              </a:buClr>
              <a:buSzPct val="82000"/>
              <a:defRPr/>
            </a:pPr>
            <a:r>
              <a:rPr lang="de-DE" altLang="de-DE" sz="1800" b="1" dirty="0">
                <a:solidFill>
                  <a:schemeClr val="tx1"/>
                </a:solidFill>
              </a:rPr>
              <a:t>Zigarette und Kaffee					 					Tee trinken oder Kaffee und Skizze malen</a:t>
            </a:r>
          </a:p>
          <a:p>
            <a:pPr marL="536213" indent="0" algn="l" defTabSz="448965" eaLnBrk="1">
              <a:lnSpc>
                <a:spcPct val="100000"/>
              </a:lnSpc>
              <a:spcBef>
                <a:spcPts val="599"/>
              </a:spcBef>
              <a:spcAft>
                <a:spcPts val="1200"/>
              </a:spcAft>
              <a:buClr>
                <a:srgbClr val="757575"/>
              </a:buClr>
              <a:buSzPct val="82000"/>
              <a:defRPr/>
            </a:pPr>
            <a:r>
              <a:rPr lang="de-DE" altLang="de-DE" sz="1800" b="1" dirty="0">
                <a:solidFill>
                  <a:schemeClr val="tx1"/>
                </a:solidFill>
              </a:rPr>
              <a:t>Zigarette mit Freunden									Treffen und spazieren gehen</a:t>
            </a:r>
          </a:p>
          <a:p>
            <a:pPr marL="536213" indent="0" algn="l" defTabSz="448965" eaLnBrk="1">
              <a:lnSpc>
                <a:spcPct val="100000"/>
              </a:lnSpc>
              <a:spcBef>
                <a:spcPts val="599"/>
              </a:spcBef>
              <a:spcAft>
                <a:spcPts val="1200"/>
              </a:spcAft>
              <a:buClr>
                <a:srgbClr val="757575"/>
              </a:buClr>
              <a:buSzPct val="82000"/>
              <a:defRPr/>
            </a:pPr>
            <a:r>
              <a:rPr lang="de-DE" altLang="de-DE" sz="1800" b="1" dirty="0">
                <a:solidFill>
                  <a:schemeClr val="tx1"/>
                </a:solidFill>
              </a:rPr>
              <a:t>Zigarettenpause bei der Arbeit							Pause zum Treffen / Reden, Telefonieren</a:t>
            </a:r>
          </a:p>
          <a:p>
            <a:pPr marL="536213" indent="0" algn="l" defTabSz="448965" eaLnBrk="1">
              <a:lnSpc>
                <a:spcPct val="100000"/>
              </a:lnSpc>
              <a:spcBef>
                <a:spcPts val="599"/>
              </a:spcBef>
              <a:spcAft>
                <a:spcPts val="1200"/>
              </a:spcAft>
              <a:buClr>
                <a:srgbClr val="757575"/>
              </a:buClr>
              <a:buSzPct val="82000"/>
              <a:defRPr/>
            </a:pPr>
            <a:endParaRPr lang="de-DE" altLang="de-DE" sz="1800" b="1" dirty="0">
              <a:solidFill>
                <a:schemeClr val="tx1"/>
              </a:solidFill>
            </a:endParaRPr>
          </a:p>
          <a:p>
            <a:pPr marL="90430" indent="0" algn="l" defTabSz="448965" eaLnBrk="1">
              <a:lnSpc>
                <a:spcPct val="100000"/>
              </a:lnSpc>
              <a:spcBef>
                <a:spcPts val="599"/>
              </a:spcBef>
              <a:spcAft>
                <a:spcPts val="1200"/>
              </a:spcAft>
              <a:buClr>
                <a:srgbClr val="757575"/>
              </a:buClr>
              <a:buSzPct val="82000"/>
              <a:defRPr/>
            </a:pPr>
            <a:r>
              <a:rPr lang="de-DE" altLang="de-DE" sz="1800" dirty="0">
                <a:solidFill>
                  <a:schemeClr val="tx1"/>
                </a:solidFill>
              </a:rPr>
              <a:t>	</a:t>
            </a:r>
            <a:br>
              <a:rPr lang="de-DE" altLang="de-DE" sz="1800" dirty="0">
                <a:solidFill>
                  <a:schemeClr val="tx1"/>
                </a:solidFill>
              </a:rPr>
            </a:br>
            <a:endParaRPr lang="de-DE" altLang="de-DE" sz="18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9043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br>
              <a:rPr lang="de-DE" altLang="de-DE" sz="1200" dirty="0">
                <a:solidFill>
                  <a:schemeClr val="tx1"/>
                </a:solidFill>
              </a:rPr>
            </a:br>
            <a:r>
              <a:rPr lang="de-DE" altLang="de-DE" sz="2000" dirty="0">
                <a:solidFill>
                  <a:schemeClr val="tx1"/>
                </a:solidFill>
              </a:rPr>
              <a:t>						</a:t>
            </a:r>
          </a:p>
        </p:txBody>
      </p:sp>
      <p:sp>
        <p:nvSpPr>
          <p:cNvPr id="10" name="Pfeil: nach rechts 9">
            <a:extLst>
              <a:ext uri="{FF2B5EF4-FFF2-40B4-BE49-F238E27FC236}">
                <a16:creationId xmlns:a16="http://schemas.microsoft.com/office/drawing/2014/main" id="{E2E12504-1C9A-9B4F-88FD-BBBF579CA777}"/>
              </a:ext>
            </a:extLst>
          </p:cNvPr>
          <p:cNvSpPr/>
          <p:nvPr/>
        </p:nvSpPr>
        <p:spPr>
          <a:xfrm>
            <a:off x="4888501" y="4020360"/>
            <a:ext cx="1853407" cy="166107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a:extLst>
              <a:ext uri="{FF2B5EF4-FFF2-40B4-BE49-F238E27FC236}">
                <a16:creationId xmlns:a16="http://schemas.microsoft.com/office/drawing/2014/main" id="{EC71C11C-6465-BE94-E49B-6C1ECED69321}"/>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182192FF-F598-F795-0EC5-6872CA12CFAB}"/>
              </a:ext>
            </a:extLst>
          </p:cNvPr>
          <p:cNvSpPr>
            <a:spLocks noGrp="1"/>
          </p:cNvSpPr>
          <p:nvPr>
            <p:ph type="sldNum" sz="quarter" idx="12"/>
          </p:nvPr>
        </p:nvSpPr>
        <p:spPr/>
        <p:txBody>
          <a:bodyPr/>
          <a:lstStyle/>
          <a:p>
            <a:fld id="{CD8A1E23-E1C7-454F-B20F-D91B2898E4B2}" type="slidenum">
              <a:rPr lang="de-DE" smtClean="0"/>
              <a:t>22</a:t>
            </a:fld>
            <a:endParaRPr lang="de-DE"/>
          </a:p>
        </p:txBody>
      </p:sp>
      <p:sp>
        <p:nvSpPr>
          <p:cNvPr id="5" name="Textfeld 4">
            <a:extLst>
              <a:ext uri="{FF2B5EF4-FFF2-40B4-BE49-F238E27FC236}">
                <a16:creationId xmlns:a16="http://schemas.microsoft.com/office/drawing/2014/main" id="{42799345-544E-60EE-A24A-E041318887D1}"/>
              </a:ext>
            </a:extLst>
          </p:cNvPr>
          <p:cNvSpPr txBox="1"/>
          <p:nvPr/>
        </p:nvSpPr>
        <p:spPr>
          <a:xfrm>
            <a:off x="395754" y="1892128"/>
            <a:ext cx="6970160" cy="584775"/>
          </a:xfrm>
          <a:prstGeom prst="rect">
            <a:avLst/>
          </a:prstGeom>
          <a:noFill/>
        </p:spPr>
        <p:txBody>
          <a:bodyPr wrap="square" rtlCol="0">
            <a:spAutoFit/>
          </a:bodyPr>
          <a:lstStyle/>
          <a:p>
            <a:r>
              <a:rPr lang="de-DE" sz="3200" dirty="0">
                <a:latin typeface="Arial" panose="020B0604020202020204" pitchFamily="34" charset="0"/>
                <a:cs typeface="Arial" panose="020B0604020202020204" pitchFamily="34" charset="0"/>
              </a:rPr>
              <a:t>4. Umsetzung</a:t>
            </a:r>
          </a:p>
        </p:txBody>
      </p:sp>
    </p:spTree>
    <p:extLst>
      <p:ext uri="{BB962C8B-B14F-4D97-AF65-F5344CB8AC3E}">
        <p14:creationId xmlns:p14="http://schemas.microsoft.com/office/powerpoint/2010/main" val="4133670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7C0D7257-CCEA-D3C0-7345-DD8558A3669D}"/>
              </a:ext>
            </a:extLst>
          </p:cNvPr>
          <p:cNvSpPr txBox="1">
            <a:spLocks noChangeArrowheads="1"/>
          </p:cNvSpPr>
          <p:nvPr/>
        </p:nvSpPr>
        <p:spPr bwMode="auto">
          <a:xfrm>
            <a:off x="934128" y="438727"/>
            <a:ext cx="10323744" cy="891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dirty="0">
                <a:solidFill>
                  <a:schemeClr val="tx1"/>
                </a:solidFill>
                <a:cs typeface="Times New Roman" pitchFamily="16" charset="0"/>
              </a:rPr>
              <a:t>Wirkungen des Rauchstopps</a:t>
            </a:r>
          </a:p>
        </p:txBody>
      </p:sp>
      <p:sp>
        <p:nvSpPr>
          <p:cNvPr id="4" name="Rectangle 2">
            <a:extLst>
              <a:ext uri="{FF2B5EF4-FFF2-40B4-BE49-F238E27FC236}">
                <a16:creationId xmlns:a16="http://schemas.microsoft.com/office/drawing/2014/main" id="{C8A5EBFE-7EC5-F853-63A5-85B0173F6287}"/>
              </a:ext>
            </a:extLst>
          </p:cNvPr>
          <p:cNvSpPr txBox="1">
            <a:spLocks noChangeArrowheads="1"/>
          </p:cNvSpPr>
          <p:nvPr/>
        </p:nvSpPr>
        <p:spPr bwMode="auto">
          <a:xfrm>
            <a:off x="1809072" y="1465665"/>
            <a:ext cx="8573856" cy="5270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90430" indent="0" algn="l" defTabSz="448965" eaLnBrk="1">
              <a:lnSpc>
                <a:spcPct val="100000"/>
              </a:lnSpc>
              <a:spcBef>
                <a:spcPts val="599"/>
              </a:spcBef>
              <a:spcAft>
                <a:spcPts val="1200"/>
              </a:spcAft>
              <a:buClr>
                <a:srgbClr val="757575"/>
              </a:buClr>
              <a:buSzPct val="82000"/>
              <a:defRPr/>
            </a:pPr>
            <a:r>
              <a:rPr lang="de-DE" altLang="de-DE" sz="1800" b="1" dirty="0">
                <a:solidFill>
                  <a:schemeClr val="tx1"/>
                </a:solidFill>
              </a:rPr>
              <a:t>Verbesserung von Körperfunktionen / der psychischen Verfassung</a:t>
            </a:r>
            <a:r>
              <a:rPr lang="de-DE" altLang="de-DE" sz="1800" dirty="0">
                <a:solidFill>
                  <a:schemeClr val="tx1"/>
                </a:solidFill>
              </a:rPr>
              <a:t>:</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bessere Durchblutung</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bessere Atmung, besseres Riechen und Schmecken</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Reduzierung der Arterienverkalkung </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Reduzierung von Bluthochdruck und Herzfrequenz</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Reduzierung des Risikos an Krebs zu erkranken</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Reduzierung des Schlaganfall-/Herzinfarktrisikos</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Verbesserung des Erscheinungsbildes </a:t>
            </a:r>
            <a:br>
              <a:rPr lang="de-DE" altLang="de-DE" sz="1800" dirty="0">
                <a:solidFill>
                  <a:schemeClr val="tx1"/>
                </a:solidFill>
              </a:rPr>
            </a:br>
            <a:r>
              <a:rPr lang="de-DE" altLang="de-DE" sz="1800" dirty="0">
                <a:solidFill>
                  <a:schemeClr val="tx1"/>
                </a:solidFill>
              </a:rPr>
              <a:t>(gesündere Haut, Rückgang gelbfleckiger Finger)</a:t>
            </a: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1800" dirty="0">
                <a:solidFill>
                  <a:schemeClr val="tx1"/>
                </a:solidFill>
              </a:rPr>
              <a:t>Verbesserung der Stimmungslage durch Verhaltensänderungen </a:t>
            </a:r>
            <a:br>
              <a:rPr lang="de-DE" altLang="de-DE" sz="1800" dirty="0">
                <a:solidFill>
                  <a:schemeClr val="tx1"/>
                </a:solidFill>
              </a:rPr>
            </a:br>
            <a:r>
              <a:rPr lang="de-DE" altLang="de-DE" sz="1800" dirty="0">
                <a:solidFill>
                  <a:schemeClr val="tx1"/>
                </a:solidFill>
              </a:rPr>
              <a:t>(mehr Sport, gesündere Ernährung, Entspannungsübungen, Hobbys)</a:t>
            </a:r>
          </a:p>
          <a:p>
            <a:pPr marL="547322" algn="l" defTabSz="448965" eaLnBrk="1">
              <a:lnSpc>
                <a:spcPct val="100000"/>
              </a:lnSpc>
              <a:spcBef>
                <a:spcPts val="599"/>
              </a:spcBef>
              <a:spcAft>
                <a:spcPts val="1200"/>
              </a:spcAft>
              <a:buClr>
                <a:srgbClr val="757575"/>
              </a:buClr>
              <a:buSzPct val="82000"/>
              <a:buFont typeface="Arial" panose="020B0604020202020204" pitchFamily="34" charset="0"/>
              <a:buChar char="•"/>
              <a:defRPr/>
            </a:pPr>
            <a:endParaRPr lang="de-DE" altLang="de-DE" sz="1800" dirty="0">
              <a:solidFill>
                <a:schemeClr val="tx1"/>
              </a:solidFill>
            </a:endParaRPr>
          </a:p>
          <a:p>
            <a:pPr marL="90430" indent="0" algn="l" defTabSz="448965" eaLnBrk="1">
              <a:lnSpc>
                <a:spcPct val="100000"/>
              </a:lnSpc>
              <a:spcBef>
                <a:spcPts val="599"/>
              </a:spcBef>
              <a:spcAft>
                <a:spcPts val="1200"/>
              </a:spcAft>
              <a:buClr>
                <a:srgbClr val="757575"/>
              </a:buClr>
              <a:buSzPct val="82000"/>
              <a:defRPr/>
            </a:pPr>
            <a:r>
              <a:rPr lang="de-DE" altLang="de-DE" sz="1800" dirty="0">
                <a:solidFill>
                  <a:schemeClr val="tx1"/>
                </a:solidFill>
              </a:rPr>
              <a:t>	</a:t>
            </a:r>
            <a:br>
              <a:rPr lang="de-DE" altLang="de-DE" sz="1800" dirty="0">
                <a:solidFill>
                  <a:schemeClr val="tx1"/>
                </a:solidFill>
              </a:rPr>
            </a:br>
            <a:endParaRPr lang="de-DE" altLang="de-DE" sz="18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9043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br>
              <a:rPr lang="de-DE" altLang="de-DE" sz="1200" dirty="0">
                <a:solidFill>
                  <a:schemeClr val="tx1"/>
                </a:solidFill>
              </a:rPr>
            </a:br>
            <a:r>
              <a:rPr lang="de-DE" altLang="de-DE" sz="2000" dirty="0">
                <a:solidFill>
                  <a:schemeClr val="tx1"/>
                </a:solidFill>
              </a:rPr>
              <a:t>						</a:t>
            </a:r>
          </a:p>
        </p:txBody>
      </p:sp>
      <p:sp>
        <p:nvSpPr>
          <p:cNvPr id="2" name="Fußzeilenplatzhalter 1">
            <a:extLst>
              <a:ext uri="{FF2B5EF4-FFF2-40B4-BE49-F238E27FC236}">
                <a16:creationId xmlns:a16="http://schemas.microsoft.com/office/drawing/2014/main" id="{4530DB21-EA14-4E1D-BFB0-EAC1FD0C7D6F}"/>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5357D175-0AC6-B7C7-BF70-326D14BA36E4}"/>
              </a:ext>
            </a:extLst>
          </p:cNvPr>
          <p:cNvSpPr>
            <a:spLocks noGrp="1"/>
          </p:cNvSpPr>
          <p:nvPr>
            <p:ph type="sldNum" sz="quarter" idx="12"/>
          </p:nvPr>
        </p:nvSpPr>
        <p:spPr/>
        <p:txBody>
          <a:bodyPr/>
          <a:lstStyle/>
          <a:p>
            <a:fld id="{CD8A1E23-E1C7-454F-B20F-D91B2898E4B2}" type="slidenum">
              <a:rPr lang="de-DE" smtClean="0"/>
              <a:t>23</a:t>
            </a:fld>
            <a:endParaRPr lang="de-DE"/>
          </a:p>
        </p:txBody>
      </p:sp>
    </p:spTree>
    <p:extLst>
      <p:ext uri="{BB962C8B-B14F-4D97-AF65-F5344CB8AC3E}">
        <p14:creationId xmlns:p14="http://schemas.microsoft.com/office/powerpoint/2010/main" val="780684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80799A-19F0-49BF-8A4C-9B512D6C8AB7}"/>
              </a:ext>
            </a:extLst>
          </p:cNvPr>
          <p:cNvSpPr>
            <a:spLocks noGrp="1"/>
          </p:cNvSpPr>
          <p:nvPr>
            <p:ph type="title"/>
          </p:nvPr>
        </p:nvSpPr>
        <p:spPr/>
        <p:txBody>
          <a:bodyPr/>
          <a:lstStyle/>
          <a:p>
            <a:r>
              <a:rPr lang="de-DE">
                <a:latin typeface="Arial" panose="020B0604020202020204" pitchFamily="34" charset="0"/>
                <a:cs typeface="Arial" panose="020B0604020202020204" pitchFamily="34" charset="0"/>
              </a:rPr>
              <a:t>Mit dem Rauchen aufhören – ein Prozess</a:t>
            </a:r>
          </a:p>
        </p:txBody>
      </p:sp>
      <p:sp>
        <p:nvSpPr>
          <p:cNvPr id="7" name="Fußzeilenplatzhalter 6">
            <a:extLst>
              <a:ext uri="{FF2B5EF4-FFF2-40B4-BE49-F238E27FC236}">
                <a16:creationId xmlns:a16="http://schemas.microsoft.com/office/drawing/2014/main" id="{30FA141B-3C04-A181-DA3D-ECE6F1B5067A}"/>
              </a:ext>
            </a:extLst>
          </p:cNvPr>
          <p:cNvSpPr>
            <a:spLocks noGrp="1"/>
          </p:cNvSpPr>
          <p:nvPr>
            <p:ph type="ftr" sz="quarter" idx="11"/>
          </p:nvPr>
        </p:nvSpPr>
        <p:spPr/>
        <p:txBody>
          <a:bodyPr/>
          <a:lstStyle/>
          <a:p>
            <a:r>
              <a:rPr lang="de-DE"/>
              <a:t>Stand: April 2024 © DGPR</a:t>
            </a:r>
          </a:p>
        </p:txBody>
      </p:sp>
      <p:sp>
        <p:nvSpPr>
          <p:cNvPr id="8" name="Foliennummernplatzhalter 7">
            <a:extLst>
              <a:ext uri="{FF2B5EF4-FFF2-40B4-BE49-F238E27FC236}">
                <a16:creationId xmlns:a16="http://schemas.microsoft.com/office/drawing/2014/main" id="{13C1B0CB-7B26-8B7F-89E6-D58F431DE92E}"/>
              </a:ext>
            </a:extLst>
          </p:cNvPr>
          <p:cNvSpPr>
            <a:spLocks noGrp="1"/>
          </p:cNvSpPr>
          <p:nvPr>
            <p:ph type="sldNum" sz="quarter" idx="12"/>
          </p:nvPr>
        </p:nvSpPr>
        <p:spPr/>
        <p:txBody>
          <a:bodyPr/>
          <a:lstStyle/>
          <a:p>
            <a:fld id="{CD8A1E23-E1C7-454F-B20F-D91B2898E4B2}" type="slidenum">
              <a:rPr lang="de-DE" smtClean="0"/>
              <a:t>24</a:t>
            </a:fld>
            <a:endParaRPr lang="de-DE"/>
          </a:p>
        </p:txBody>
      </p:sp>
      <p:sp>
        <p:nvSpPr>
          <p:cNvPr id="9" name="Textfeld 8">
            <a:extLst>
              <a:ext uri="{FF2B5EF4-FFF2-40B4-BE49-F238E27FC236}">
                <a16:creationId xmlns:a16="http://schemas.microsoft.com/office/drawing/2014/main" id="{B01B608B-B443-7C60-0878-65DE326C4539}"/>
              </a:ext>
            </a:extLst>
          </p:cNvPr>
          <p:cNvSpPr txBox="1"/>
          <p:nvPr/>
        </p:nvSpPr>
        <p:spPr>
          <a:xfrm>
            <a:off x="838200" y="1854106"/>
            <a:ext cx="6970160" cy="584775"/>
          </a:xfrm>
          <a:prstGeom prst="rect">
            <a:avLst/>
          </a:prstGeom>
          <a:noFill/>
        </p:spPr>
        <p:txBody>
          <a:bodyPr wrap="square" rtlCol="0">
            <a:spAutoFit/>
          </a:bodyPr>
          <a:lstStyle/>
          <a:p>
            <a:r>
              <a:rPr lang="de-DE" sz="3200" dirty="0">
                <a:latin typeface="Arial" panose="020B0604020202020204" pitchFamily="34" charset="0"/>
                <a:cs typeface="Arial" panose="020B0604020202020204" pitchFamily="34" charset="0"/>
              </a:rPr>
              <a:t>5. Erhaltungsphase</a:t>
            </a:r>
          </a:p>
        </p:txBody>
      </p:sp>
      <p:pic>
        <p:nvPicPr>
          <p:cNvPr id="5" name="Grafik 4" descr="Ein Bild, das Text, Schlüssel enthält.&#10;&#10;Automatisch generierte Beschreibung">
            <a:extLst>
              <a:ext uri="{FF2B5EF4-FFF2-40B4-BE49-F238E27FC236}">
                <a16:creationId xmlns:a16="http://schemas.microsoft.com/office/drawing/2014/main" id="{1A7E872F-46AB-E0EE-1B57-2467D6CBF9C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49251" y="2228069"/>
            <a:ext cx="5998384" cy="3374091"/>
          </a:xfrm>
          <a:prstGeom prst="rect">
            <a:avLst/>
          </a:prstGeom>
          <a:ln>
            <a:noFill/>
          </a:ln>
          <a:effectLst>
            <a:outerShdw blurRad="292100" dist="139700" dir="2700000" algn="tl" rotWithShape="0">
              <a:srgbClr val="333333">
                <a:alpha val="65000"/>
              </a:srgbClr>
            </a:outerShdw>
          </a:effectLst>
        </p:spPr>
      </p:pic>
      <p:sp>
        <p:nvSpPr>
          <p:cNvPr id="6" name="Textfeld 5">
            <a:extLst>
              <a:ext uri="{FF2B5EF4-FFF2-40B4-BE49-F238E27FC236}">
                <a16:creationId xmlns:a16="http://schemas.microsoft.com/office/drawing/2014/main" id="{514EDAA8-1FB4-D962-4910-1015C3399987}"/>
              </a:ext>
            </a:extLst>
          </p:cNvPr>
          <p:cNvSpPr txBox="1"/>
          <p:nvPr/>
        </p:nvSpPr>
        <p:spPr>
          <a:xfrm>
            <a:off x="5049251" y="5705539"/>
            <a:ext cx="4901718" cy="276999"/>
          </a:xfrm>
          <a:prstGeom prst="rect">
            <a:avLst/>
          </a:prstGeom>
          <a:noFill/>
        </p:spPr>
        <p:txBody>
          <a:bodyPr wrap="square">
            <a:spAutoFit/>
          </a:bodyPr>
          <a:lstStyle/>
          <a:p>
            <a:r>
              <a:rPr lang="de-DE" altLang="de-DE" sz="1200" dirty="0">
                <a:solidFill>
                  <a:srgbClr val="000000"/>
                </a:solidFill>
              </a:rPr>
              <a:t>Bildquelle: </a:t>
            </a:r>
            <a:r>
              <a:rPr lang="de-DE" altLang="de-DE" sz="1200" dirty="0" err="1">
                <a:solidFill>
                  <a:srgbClr val="000000"/>
                </a:solidFill>
              </a:rPr>
              <a:t>Bluehouse</a:t>
            </a:r>
            <a:r>
              <a:rPr lang="de-DE" altLang="de-DE" sz="1200" dirty="0">
                <a:solidFill>
                  <a:srgbClr val="000000"/>
                </a:solidFill>
              </a:rPr>
              <a:t> Skis auf </a:t>
            </a:r>
            <a:r>
              <a:rPr lang="de-DE" altLang="de-DE" sz="1200" dirty="0" err="1">
                <a:solidFill>
                  <a:srgbClr val="000000"/>
                </a:solidFill>
              </a:rPr>
              <a:t>Pixabay</a:t>
            </a:r>
            <a:endParaRPr lang="de-DE" altLang="de-DE" sz="1200" dirty="0">
              <a:solidFill>
                <a:srgbClr val="000000"/>
              </a:solidFill>
            </a:endParaRPr>
          </a:p>
        </p:txBody>
      </p:sp>
    </p:spTree>
    <p:extLst>
      <p:ext uri="{BB962C8B-B14F-4D97-AF65-F5344CB8AC3E}">
        <p14:creationId xmlns:p14="http://schemas.microsoft.com/office/powerpoint/2010/main" val="2507980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7C0D7257-CCEA-D3C0-7345-DD8558A3669D}"/>
              </a:ext>
            </a:extLst>
          </p:cNvPr>
          <p:cNvSpPr txBox="1">
            <a:spLocks noChangeArrowheads="1"/>
          </p:cNvSpPr>
          <p:nvPr/>
        </p:nvSpPr>
        <p:spPr bwMode="auto">
          <a:xfrm>
            <a:off x="934128" y="438727"/>
            <a:ext cx="10323744" cy="891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nchor="t"/>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latin typeface="Arial"/>
                <a:cs typeface="Times New Roman"/>
              </a:rPr>
              <a:t>Rauchstopp – worauf einstellen?</a:t>
            </a:r>
          </a:p>
        </p:txBody>
      </p:sp>
      <p:sp>
        <p:nvSpPr>
          <p:cNvPr id="4" name="Rectangle 2">
            <a:extLst>
              <a:ext uri="{FF2B5EF4-FFF2-40B4-BE49-F238E27FC236}">
                <a16:creationId xmlns:a16="http://schemas.microsoft.com/office/drawing/2014/main" id="{C8A5EBFE-7EC5-F853-63A5-85B0173F6287}"/>
              </a:ext>
            </a:extLst>
          </p:cNvPr>
          <p:cNvSpPr txBox="1">
            <a:spLocks noChangeArrowheads="1"/>
          </p:cNvSpPr>
          <p:nvPr/>
        </p:nvSpPr>
        <p:spPr bwMode="auto">
          <a:xfrm>
            <a:off x="322117" y="1670278"/>
            <a:ext cx="8573856" cy="4560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800" dirty="0">
                <a:solidFill>
                  <a:schemeClr val="tx1"/>
                </a:solidFill>
              </a:rPr>
              <a:t>Akut</a:t>
            </a:r>
            <a:r>
              <a:rPr lang="de-DE" altLang="de-DE" sz="3200" dirty="0">
                <a:solidFill>
                  <a:schemeClr val="tx1"/>
                </a:solidFill>
              </a:rPr>
              <a:t>: </a:t>
            </a:r>
          </a:p>
          <a:p>
            <a:pPr marL="560022" lvl="3" algn="l" defTabSz="448965">
              <a:lnSpc>
                <a:spcPct val="100000"/>
              </a:lnSpc>
              <a:spcBef>
                <a:spcPts val="599"/>
              </a:spcBef>
              <a:spcAft>
                <a:spcPts val="1200"/>
              </a:spcAft>
              <a:buClr>
                <a:srgbClr val="FF0000"/>
              </a:buClr>
              <a:buSzPct val="82000"/>
              <a:defRPr/>
            </a:pPr>
            <a:r>
              <a:rPr lang="de-DE" altLang="de-DE" sz="2400" dirty="0">
                <a:solidFill>
                  <a:schemeClr val="tx1"/>
                </a:solidFill>
              </a:rPr>
              <a:t>Evtl. Entzugserscheinungen für 2 - 3 Wochen: Schwitzen, Unruhe, Herzklopfen, Magen-Darm-Beschwerden…</a:t>
            </a:r>
          </a:p>
          <a:p>
            <a:pPr marL="547322" algn="l" defTabSz="448965" eaLnBrk="1">
              <a:lnSpc>
                <a:spcPct val="100000"/>
              </a:lnSpc>
              <a:spcBef>
                <a:spcPts val="599"/>
              </a:spcBef>
              <a:spcAft>
                <a:spcPts val="1200"/>
              </a:spcAft>
              <a:buClr>
                <a:srgbClr val="757575"/>
              </a:buClr>
              <a:buSzPct val="82000"/>
              <a:buFont typeface="Arial" panose="020B0604020202020204" pitchFamily="34" charset="0"/>
              <a:buChar char="•"/>
              <a:defRPr/>
            </a:pPr>
            <a:endParaRPr lang="de-DE" altLang="de-DE" sz="2400" i="1" dirty="0">
              <a:solidFill>
                <a:schemeClr val="accent1">
                  <a:lumMod val="75000"/>
                </a:schemeClr>
              </a:solidFill>
            </a:endParaRPr>
          </a:p>
          <a:p>
            <a:pPr marL="547322"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800" dirty="0">
                <a:solidFill>
                  <a:schemeClr val="tx1"/>
                </a:solidFill>
              </a:rPr>
              <a:t>Wochen / Monate:</a:t>
            </a:r>
          </a:p>
          <a:p>
            <a:pPr marL="560022" lvl="3" algn="l" defTabSz="448965">
              <a:lnSpc>
                <a:spcPct val="100000"/>
              </a:lnSpc>
              <a:spcBef>
                <a:spcPts val="599"/>
              </a:spcBef>
              <a:spcAft>
                <a:spcPts val="1200"/>
              </a:spcAft>
              <a:buClr>
                <a:srgbClr val="757575"/>
              </a:buClr>
              <a:buSzPct val="82000"/>
              <a:defRPr/>
            </a:pPr>
            <a:r>
              <a:rPr lang="de-DE" altLang="de-DE" sz="2400" dirty="0">
                <a:solidFill>
                  <a:schemeClr val="tx1"/>
                </a:solidFill>
              </a:rPr>
              <a:t>Herausforderung: Gewohnheiten, Stressphasen, Gewichtszunahme möglich </a:t>
            </a:r>
            <a:br>
              <a:rPr lang="de-DE" altLang="de-DE" sz="2400" dirty="0">
                <a:solidFill>
                  <a:schemeClr val="tx1"/>
                </a:solidFill>
              </a:rPr>
            </a:br>
            <a:r>
              <a:rPr lang="de-DE" altLang="de-DE" sz="1600" dirty="0">
                <a:solidFill>
                  <a:schemeClr val="tx1"/>
                </a:solidFill>
              </a:rPr>
              <a:t>(Risikoreduktion durch den Rauchstopp überwiegt jedoch!)</a:t>
            </a:r>
          </a:p>
          <a:p>
            <a:pPr marL="90430" indent="0" algn="l" defTabSz="448965" eaLnBrk="1">
              <a:lnSpc>
                <a:spcPct val="100000"/>
              </a:lnSpc>
              <a:spcBef>
                <a:spcPts val="599"/>
              </a:spcBef>
              <a:spcAft>
                <a:spcPts val="1200"/>
              </a:spcAft>
              <a:buClr>
                <a:srgbClr val="757575"/>
              </a:buClr>
              <a:buSzPct val="82000"/>
              <a:defRPr/>
            </a:pPr>
            <a:r>
              <a:rPr lang="de-DE" altLang="de-DE" sz="1800" dirty="0">
                <a:solidFill>
                  <a:schemeClr val="tx1"/>
                </a:solidFill>
              </a:rPr>
              <a:t>	</a:t>
            </a:r>
            <a:br>
              <a:rPr lang="de-DE" altLang="de-DE" sz="1800" dirty="0">
                <a:solidFill>
                  <a:schemeClr val="tx1"/>
                </a:solidFill>
              </a:rPr>
            </a:br>
            <a:endParaRPr lang="de-DE" altLang="de-DE" sz="18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540976" lvl="1" indent="-450548"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000" dirty="0">
              <a:solidFill>
                <a:schemeClr val="tx1"/>
              </a:solidFill>
            </a:endParaRPr>
          </a:p>
          <a:p>
            <a:pPr marL="9043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br>
              <a:rPr lang="de-DE" altLang="de-DE" sz="1200" dirty="0">
                <a:solidFill>
                  <a:schemeClr val="tx1"/>
                </a:solidFill>
              </a:rPr>
            </a:br>
            <a:r>
              <a:rPr lang="de-DE" altLang="de-DE" sz="2000" dirty="0">
                <a:solidFill>
                  <a:schemeClr val="tx1"/>
                </a:solidFill>
              </a:rPr>
              <a:t>						</a:t>
            </a:r>
          </a:p>
        </p:txBody>
      </p:sp>
      <p:sp>
        <p:nvSpPr>
          <p:cNvPr id="2" name="Fußzeilenplatzhalter 1">
            <a:extLst>
              <a:ext uri="{FF2B5EF4-FFF2-40B4-BE49-F238E27FC236}">
                <a16:creationId xmlns:a16="http://schemas.microsoft.com/office/drawing/2014/main" id="{66C42A7E-B48E-370B-6EA9-981462735807}"/>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FB45E5DF-5060-F176-9B15-F642C452BBE0}"/>
              </a:ext>
            </a:extLst>
          </p:cNvPr>
          <p:cNvSpPr>
            <a:spLocks noGrp="1"/>
          </p:cNvSpPr>
          <p:nvPr>
            <p:ph type="sldNum" sz="quarter" idx="12"/>
          </p:nvPr>
        </p:nvSpPr>
        <p:spPr/>
        <p:txBody>
          <a:bodyPr/>
          <a:lstStyle/>
          <a:p>
            <a:fld id="{CD8A1E23-E1C7-454F-B20F-D91B2898E4B2}" type="slidenum">
              <a:rPr lang="de-DE" smtClean="0"/>
              <a:t>25</a:t>
            </a:fld>
            <a:endParaRPr lang="de-DE"/>
          </a:p>
        </p:txBody>
      </p:sp>
    </p:spTree>
    <p:extLst>
      <p:ext uri="{BB962C8B-B14F-4D97-AF65-F5344CB8AC3E}">
        <p14:creationId xmlns:p14="http://schemas.microsoft.com/office/powerpoint/2010/main" val="37153900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B22B5E-4E41-865F-38FC-7C605C30E92D}"/>
              </a:ext>
            </a:extLst>
          </p:cNvPr>
          <p:cNvSpPr txBox="1">
            <a:spLocks noChangeArrowheads="1"/>
          </p:cNvSpPr>
          <p:nvPr/>
        </p:nvSpPr>
        <p:spPr bwMode="auto">
          <a:xfrm>
            <a:off x="374650" y="443706"/>
            <a:ext cx="12290425" cy="1319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cs typeface="Times New Roman" pitchFamily="16" charset="0"/>
              </a:rPr>
              <a:t>Maßnahmen bei Rückfällen</a:t>
            </a:r>
          </a:p>
        </p:txBody>
      </p:sp>
      <p:sp>
        <p:nvSpPr>
          <p:cNvPr id="3" name="Rectangle 2">
            <a:extLst>
              <a:ext uri="{FF2B5EF4-FFF2-40B4-BE49-F238E27FC236}">
                <a16:creationId xmlns:a16="http://schemas.microsoft.com/office/drawing/2014/main" id="{3376E2E9-52B0-CA04-0553-2CA07C371CF5}"/>
              </a:ext>
            </a:extLst>
          </p:cNvPr>
          <p:cNvSpPr txBox="1">
            <a:spLocks noChangeArrowheads="1"/>
          </p:cNvSpPr>
          <p:nvPr/>
        </p:nvSpPr>
        <p:spPr bwMode="auto">
          <a:xfrm>
            <a:off x="279529" y="1626971"/>
            <a:ext cx="11632941" cy="5310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nchor="t"/>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rPr>
              <a:t>Rückfälle können vorkommen! </a:t>
            </a:r>
            <a:endParaRPr lang="de-DE" sz="2000" dirty="0"/>
          </a:p>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latin typeface="Arial"/>
                <a:cs typeface="Arial"/>
              </a:rPr>
              <a:t>Rückfälle nicht verteufeln! Sie haben schon einen Rauchstopp geschafft, sie schaffen das wieder!</a:t>
            </a:r>
          </a:p>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rPr>
              <a:t>Notieren Sie sich, warum es zu dem Rückfall gekommen ist. Was war der Auslöser?</a:t>
            </a:r>
          </a:p>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rPr>
              <a:t>Überlegen Sie sich eine konkrete Alternative zur Zigarette, um einen erneuten Rückfall zu vermeiden.</a:t>
            </a:r>
          </a:p>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latin typeface="Arial"/>
                <a:cs typeface="Arial"/>
              </a:rPr>
              <a:t>Achten Sie bei der Fortsetzung des Rauchstopps auf den Auslöser und wenden Sie die alternativen Verhaltensweisen an.</a:t>
            </a:r>
          </a:p>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rPr>
              <a:t>Führen Sie Buch, wie oft sie diesem Auslöser widerstehen konnten und loben Sie sich dafür, gönnen Sie sich eine Kleinigkeit!</a:t>
            </a:r>
          </a:p>
          <a:p>
            <a:pPr marL="546735" algn="l" defTabSz="448965" eaLnBrk="1">
              <a:lnSpc>
                <a:spcPct val="100000"/>
              </a:lnSpc>
              <a:spcBef>
                <a:spcPts val="599"/>
              </a:spcBef>
              <a:spcAft>
                <a:spcPts val="1200"/>
              </a:spcAft>
              <a:buClr>
                <a:srgbClr val="FF0000"/>
              </a:buClr>
              <a:buSzPct val="82000"/>
              <a:buFont typeface="Arial" panose="020B0604020202020204" pitchFamily="34" charset="0"/>
              <a:buChar char="•"/>
              <a:defRPr/>
            </a:pPr>
            <a:r>
              <a:rPr lang="de-DE" altLang="de-DE" sz="2000" dirty="0">
                <a:solidFill>
                  <a:schemeClr val="tx1"/>
                </a:solidFill>
              </a:rPr>
              <a:t>Sprechen Sie mit anderen gleichermaßen Betroffenen und tauschen Sie sich aus! </a:t>
            </a:r>
            <a:br>
              <a:rPr lang="de-DE" altLang="de-DE" sz="2000" dirty="0">
                <a:solidFill>
                  <a:schemeClr val="tx1"/>
                </a:solidFill>
              </a:rPr>
            </a:br>
            <a:r>
              <a:rPr lang="de-DE" altLang="de-DE" sz="2000" dirty="0">
                <a:solidFill>
                  <a:schemeClr val="tx1"/>
                </a:solidFill>
              </a:rPr>
              <a:t>Gemeinsam lösen Sie die Situation besser!</a:t>
            </a:r>
          </a:p>
          <a:p>
            <a:pPr marL="90170" indent="0" algn="l" defTabSz="448965" eaLnBrk="1">
              <a:lnSpc>
                <a:spcPct val="100000"/>
              </a:lnSpc>
              <a:spcBef>
                <a:spcPts val="599"/>
              </a:spcBef>
              <a:spcAft>
                <a:spcPts val="1200"/>
              </a:spcAft>
              <a:buClr>
                <a:srgbClr val="757575"/>
              </a:buClr>
              <a:buSzPct val="82000"/>
              <a:defRPr/>
            </a:pPr>
            <a:r>
              <a:rPr lang="de-DE" altLang="de-DE" sz="2000" b="1" dirty="0">
                <a:solidFill>
                  <a:schemeClr val="tx1"/>
                </a:solidFill>
              </a:rPr>
              <a:t>	</a:t>
            </a:r>
            <a:br>
              <a:rPr lang="de-DE" altLang="de-DE" sz="2000" b="1" dirty="0">
                <a:solidFill>
                  <a:schemeClr val="tx1"/>
                </a:solidFill>
              </a:rPr>
            </a:br>
            <a:endParaRPr lang="de-DE" altLang="de-DE" sz="2000" b="1" dirty="0">
              <a:solidFill>
                <a:schemeClr val="tx1"/>
              </a:solidFill>
            </a:endParaRPr>
          </a:p>
          <a:p>
            <a:pPr marL="540385" lvl="1" indent="-450215"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400" b="1" dirty="0">
              <a:solidFill>
                <a:schemeClr val="tx1"/>
              </a:solidFill>
            </a:endParaRPr>
          </a:p>
          <a:p>
            <a:pPr marL="540385" lvl="1" indent="-450215"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400" b="1" dirty="0">
              <a:solidFill>
                <a:schemeClr val="tx1"/>
              </a:solidFill>
            </a:endParaRPr>
          </a:p>
          <a:p>
            <a:pPr marL="540385" lvl="1" indent="-450215"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400" b="1" dirty="0">
              <a:solidFill>
                <a:schemeClr val="tx1"/>
              </a:solidFill>
            </a:endParaRPr>
          </a:p>
          <a:p>
            <a:pPr marL="540385" lvl="1" indent="-450215" algn="l" defTabSz="448965" eaLnBrk="1">
              <a:lnSpc>
                <a:spcPct val="100000"/>
              </a:lnSpc>
              <a:spcBef>
                <a:spcPts val="599"/>
              </a:spcBef>
              <a:spcAft>
                <a:spcPts val="599"/>
              </a:spcAft>
              <a:buClr>
                <a:srgbClr val="757575"/>
              </a:buClr>
              <a:buSzPct val="82000"/>
              <a:buFont typeface="Arial" panose="020B0604020202020204" pitchFamily="34" charset="0"/>
              <a:buChar char="•"/>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endParaRPr lang="de-DE" altLang="de-DE" sz="2400" b="1" dirty="0">
              <a:solidFill>
                <a:schemeClr val="tx1"/>
              </a:solidFill>
            </a:endParaRPr>
          </a:p>
          <a:p>
            <a:pPr marL="90170" lvl="1" indent="0" algn="l" defTabSz="448965" eaLnBrk="1">
              <a:lnSpc>
                <a:spcPct val="100000"/>
              </a:lnSpc>
              <a:spcBef>
                <a:spcPts val="599"/>
              </a:spcBef>
              <a:spcAft>
                <a:spcPts val="599"/>
              </a:spcAft>
              <a:buClr>
                <a:srgbClr val="757575"/>
              </a:buClr>
              <a:buSzPct val="82000"/>
              <a:tabLst>
                <a:tab pos="540976" algn="l"/>
                <a:tab pos="607602" algn="l"/>
                <a:tab pos="1056566" algn="l"/>
                <a:tab pos="1505523" algn="l"/>
                <a:tab pos="1954480" algn="l"/>
                <a:tab pos="2403445" algn="l"/>
                <a:tab pos="2852406" algn="l"/>
                <a:tab pos="3301364" algn="l"/>
                <a:tab pos="3750323" algn="l"/>
                <a:tab pos="4199279" algn="l"/>
                <a:tab pos="4648237" algn="l"/>
                <a:tab pos="5097199" algn="l"/>
                <a:tab pos="5546157" algn="l"/>
                <a:tab pos="5995120" algn="l"/>
                <a:tab pos="6444077" algn="l"/>
                <a:tab pos="6893038" algn="l"/>
                <a:tab pos="7341999" algn="l"/>
                <a:tab pos="7790960" algn="l"/>
                <a:tab pos="8239920" algn="l"/>
                <a:tab pos="8688880" algn="l"/>
                <a:tab pos="9137839" algn="l"/>
                <a:tab pos="9404363" algn="l"/>
                <a:tab pos="10127766" algn="l"/>
                <a:tab pos="10851182" algn="l"/>
                <a:tab pos="11574591" algn="l"/>
              </a:tabLst>
              <a:defRPr/>
            </a:pPr>
            <a:br>
              <a:rPr lang="de-DE" altLang="de-DE" sz="1400" b="1" dirty="0">
                <a:solidFill>
                  <a:schemeClr val="tx1"/>
                </a:solidFill>
              </a:rPr>
            </a:br>
            <a:r>
              <a:rPr lang="de-DE" altLang="de-DE" sz="2400" b="1" dirty="0">
                <a:solidFill>
                  <a:schemeClr val="tx1"/>
                </a:solidFill>
              </a:rPr>
              <a:t>						</a:t>
            </a:r>
          </a:p>
        </p:txBody>
      </p:sp>
      <p:sp>
        <p:nvSpPr>
          <p:cNvPr id="5" name="Fußzeilenplatzhalter 4">
            <a:extLst>
              <a:ext uri="{FF2B5EF4-FFF2-40B4-BE49-F238E27FC236}">
                <a16:creationId xmlns:a16="http://schemas.microsoft.com/office/drawing/2014/main" id="{B31C3EB5-62FA-3CA5-B484-C8DA8CA56BE7}"/>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E52E2F66-2D80-885D-62FE-CC26F2B57BC3}"/>
              </a:ext>
            </a:extLst>
          </p:cNvPr>
          <p:cNvSpPr>
            <a:spLocks noGrp="1"/>
          </p:cNvSpPr>
          <p:nvPr>
            <p:ph type="sldNum" sz="quarter" idx="12"/>
          </p:nvPr>
        </p:nvSpPr>
        <p:spPr/>
        <p:txBody>
          <a:bodyPr/>
          <a:lstStyle/>
          <a:p>
            <a:fld id="{CD8A1E23-E1C7-454F-B20F-D91B2898E4B2}" type="slidenum">
              <a:rPr lang="de-DE" smtClean="0"/>
              <a:t>26</a:t>
            </a:fld>
            <a:endParaRPr lang="de-DE"/>
          </a:p>
        </p:txBody>
      </p:sp>
    </p:spTree>
    <p:extLst>
      <p:ext uri="{BB962C8B-B14F-4D97-AF65-F5344CB8AC3E}">
        <p14:creationId xmlns:p14="http://schemas.microsoft.com/office/powerpoint/2010/main" val="731091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9AFB62-973E-417A-833E-5EFCDBE6B000}"/>
              </a:ext>
            </a:extLst>
          </p:cNvPr>
          <p:cNvSpPr>
            <a:spLocks noGrp="1"/>
          </p:cNvSpPr>
          <p:nvPr>
            <p:ph type="title"/>
          </p:nvPr>
        </p:nvSpPr>
        <p:spPr>
          <a:xfrm>
            <a:off x="786809" y="559908"/>
            <a:ext cx="10972800" cy="1404158"/>
          </a:xfrm>
        </p:spPr>
        <p:txBody>
          <a:bodyPr>
            <a:normAutofit/>
          </a:bodyPr>
          <a:lstStyle/>
          <a:p>
            <a:pPr algn="ctr"/>
            <a:r>
              <a:rPr lang="de-DE" dirty="0">
                <a:latin typeface="Arial" panose="020B0604020202020204" pitchFamily="34" charset="0"/>
                <a:cs typeface="Arial" panose="020B0604020202020204" pitchFamily="34" charset="0"/>
              </a:rPr>
              <a:t>Raucherstopp - </a:t>
            </a:r>
            <a:r>
              <a:rPr lang="de-DE" i="1" dirty="0">
                <a:latin typeface="Arial" panose="020B0604020202020204" pitchFamily="34" charset="0"/>
                <a:cs typeface="Arial" panose="020B0604020202020204" pitchFamily="34" charset="0"/>
              </a:rPr>
              <a:t>das </a:t>
            </a:r>
            <a:r>
              <a:rPr lang="de-DE" dirty="0">
                <a:latin typeface="Arial" panose="020B0604020202020204" pitchFamily="34" charset="0"/>
                <a:cs typeface="Arial" panose="020B0604020202020204" pitchFamily="34" charset="0"/>
              </a:rPr>
              <a:t>Steuerspar-Model!</a:t>
            </a:r>
          </a:p>
        </p:txBody>
      </p:sp>
      <p:graphicFrame>
        <p:nvGraphicFramePr>
          <p:cNvPr id="6" name="Inhaltsplatzhalter 5">
            <a:extLst>
              <a:ext uri="{FF2B5EF4-FFF2-40B4-BE49-F238E27FC236}">
                <a16:creationId xmlns:a16="http://schemas.microsoft.com/office/drawing/2014/main" id="{1EFB00FB-4AF2-7E02-0A90-95B80FF0B2C7}"/>
              </a:ext>
            </a:extLst>
          </p:cNvPr>
          <p:cNvGraphicFramePr>
            <a:graphicFrameLocks noGrp="1"/>
          </p:cNvGraphicFramePr>
          <p:nvPr>
            <p:ph idx="1"/>
            <p:extLst>
              <p:ext uri="{D42A27DB-BD31-4B8C-83A1-F6EECF244321}">
                <p14:modId xmlns:p14="http://schemas.microsoft.com/office/powerpoint/2010/main" val="871506204"/>
              </p:ext>
            </p:extLst>
          </p:nvPr>
        </p:nvGraphicFramePr>
        <p:xfrm>
          <a:off x="2115113" y="2287164"/>
          <a:ext cx="7478337" cy="3028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ußzeilenplatzhalter 3">
            <a:extLst>
              <a:ext uri="{FF2B5EF4-FFF2-40B4-BE49-F238E27FC236}">
                <a16:creationId xmlns:a16="http://schemas.microsoft.com/office/drawing/2014/main" id="{2C64CA97-D6D3-1F77-F507-9251BE32FD2C}"/>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A149D278-BBBE-F6C8-FA84-8E600EECCEFF}"/>
              </a:ext>
            </a:extLst>
          </p:cNvPr>
          <p:cNvSpPr>
            <a:spLocks noGrp="1"/>
          </p:cNvSpPr>
          <p:nvPr>
            <p:ph type="sldNum" sz="quarter" idx="12"/>
          </p:nvPr>
        </p:nvSpPr>
        <p:spPr/>
        <p:txBody>
          <a:bodyPr/>
          <a:lstStyle/>
          <a:p>
            <a:fld id="{CD8A1E23-E1C7-454F-B20F-D91B2898E4B2}" type="slidenum">
              <a:rPr lang="de-DE" smtClean="0"/>
              <a:t>27</a:t>
            </a:fld>
            <a:endParaRPr lang="de-DE"/>
          </a:p>
        </p:txBody>
      </p:sp>
      <p:sp>
        <p:nvSpPr>
          <p:cNvPr id="7" name="Textfeld 6">
            <a:extLst>
              <a:ext uri="{FF2B5EF4-FFF2-40B4-BE49-F238E27FC236}">
                <a16:creationId xmlns:a16="http://schemas.microsoft.com/office/drawing/2014/main" id="{CB5A1A4C-CC9B-FE60-12A7-77BBF35DA71C}"/>
              </a:ext>
            </a:extLst>
          </p:cNvPr>
          <p:cNvSpPr txBox="1"/>
          <p:nvPr/>
        </p:nvSpPr>
        <p:spPr>
          <a:xfrm>
            <a:off x="2115113" y="4878161"/>
            <a:ext cx="4901718" cy="307777"/>
          </a:xfrm>
          <a:prstGeom prst="rect">
            <a:avLst/>
          </a:prstGeom>
          <a:noFill/>
        </p:spPr>
        <p:txBody>
          <a:bodyPr wrap="square">
            <a:spAutoFit/>
          </a:bodyPr>
          <a:lstStyle/>
          <a:p>
            <a:r>
              <a:rPr lang="de-DE" altLang="de-DE" sz="1400" dirty="0">
                <a:solidFill>
                  <a:srgbClr val="000000"/>
                </a:solidFill>
              </a:rPr>
              <a:t>Stand: 2020</a:t>
            </a:r>
          </a:p>
        </p:txBody>
      </p:sp>
    </p:spTree>
    <p:extLst>
      <p:ext uri="{BB962C8B-B14F-4D97-AF65-F5344CB8AC3E}">
        <p14:creationId xmlns:p14="http://schemas.microsoft.com/office/powerpoint/2010/main" val="42059194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EE8F5-6AE9-41DF-898F-C2531366DBDF}"/>
              </a:ext>
            </a:extLst>
          </p:cNvPr>
          <p:cNvSpPr>
            <a:spLocks noGrp="1"/>
          </p:cNvSpPr>
          <p:nvPr>
            <p:ph type="title"/>
          </p:nvPr>
        </p:nvSpPr>
        <p:spPr>
          <a:xfrm>
            <a:off x="286313" y="830441"/>
            <a:ext cx="7220353" cy="3774023"/>
          </a:xfrm>
        </p:spPr>
        <p:txBody>
          <a:bodyPr>
            <a:normAutofit/>
          </a:bodyPr>
          <a:lstStyle/>
          <a:p>
            <a:r>
              <a:rPr lang="de-DE" sz="3200" b="1" dirty="0">
                <a:latin typeface="Arial" panose="020B0604020202020204" pitchFamily="34" charset="0"/>
                <a:cs typeface="Arial" panose="020B0604020202020204" pitchFamily="34" charset="0"/>
              </a:rPr>
              <a:t>Strategie für ein </a:t>
            </a:r>
            <a:br>
              <a:rPr lang="de-DE" sz="3200" b="1" dirty="0">
                <a:latin typeface="Arial" panose="020B0604020202020204" pitchFamily="34" charset="0"/>
                <a:cs typeface="Arial" panose="020B0604020202020204" pitchFamily="34" charset="0"/>
              </a:rPr>
            </a:br>
            <a:r>
              <a:rPr lang="de-DE" sz="3200" b="1" dirty="0">
                <a:latin typeface="Arial" panose="020B0604020202020204" pitchFamily="34" charset="0"/>
                <a:cs typeface="Arial" panose="020B0604020202020204" pitchFamily="34" charset="0"/>
              </a:rPr>
              <a:t>tabakfreies Deutschland</a:t>
            </a:r>
            <a:br>
              <a:rPr lang="de-DE" sz="3200" b="1" dirty="0">
                <a:latin typeface="Arial" panose="020B0604020202020204" pitchFamily="34" charset="0"/>
                <a:cs typeface="Arial" panose="020B0604020202020204" pitchFamily="34" charset="0"/>
              </a:rPr>
            </a:br>
            <a:r>
              <a:rPr lang="de-DE" sz="3200" b="1" dirty="0">
                <a:latin typeface="Arial" panose="020B0604020202020204" pitchFamily="34" charset="0"/>
                <a:cs typeface="Arial" panose="020B0604020202020204" pitchFamily="34" charset="0"/>
              </a:rPr>
              <a:t>2040</a:t>
            </a:r>
            <a:br>
              <a:rPr lang="de-DE" dirty="0">
                <a:latin typeface="Arial" panose="020B0604020202020204" pitchFamily="34" charset="0"/>
                <a:cs typeface="Arial" panose="020B0604020202020204" pitchFamily="34" charset="0"/>
              </a:rPr>
            </a:br>
            <a:br>
              <a:rPr lang="de-DE" dirty="0">
                <a:latin typeface="Arial" panose="020B0604020202020204" pitchFamily="34" charset="0"/>
                <a:cs typeface="Arial" panose="020B0604020202020204" pitchFamily="34" charset="0"/>
              </a:rPr>
            </a:br>
            <a:r>
              <a:rPr lang="de-DE" sz="2800" dirty="0">
                <a:latin typeface="Arial" panose="020B0604020202020204" pitchFamily="34" charset="0"/>
                <a:cs typeface="Arial" panose="020B0604020202020204" pitchFamily="34" charset="0"/>
              </a:rPr>
              <a:t>Initiative </a:t>
            </a:r>
            <a:br>
              <a:rPr lang="de-DE" sz="2800" dirty="0">
                <a:latin typeface="Arial" panose="020B0604020202020204" pitchFamily="34" charset="0"/>
                <a:cs typeface="Arial" panose="020B0604020202020204" pitchFamily="34" charset="0"/>
              </a:rPr>
            </a:br>
            <a:r>
              <a:rPr lang="de-DE" sz="2800" dirty="0">
                <a:latin typeface="Arial" panose="020B0604020202020204" pitchFamily="34" charset="0"/>
                <a:cs typeface="Arial" panose="020B0604020202020204" pitchFamily="34" charset="0"/>
              </a:rPr>
              <a:t>von 50 Organisationen (u. a. der DGPR)</a:t>
            </a:r>
          </a:p>
        </p:txBody>
      </p:sp>
      <p:pic>
        <p:nvPicPr>
          <p:cNvPr id="5" name="Inhaltsplatzhalter 4">
            <a:extLst>
              <a:ext uri="{FF2B5EF4-FFF2-40B4-BE49-F238E27FC236}">
                <a16:creationId xmlns:a16="http://schemas.microsoft.com/office/drawing/2014/main" id="{7D3EFDCB-EE47-4BF2-99B6-C12C3DEB58D6}"/>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7506666" y="632574"/>
            <a:ext cx="3915020" cy="5394985"/>
          </a:xfrm>
        </p:spPr>
      </p:pic>
      <p:sp>
        <p:nvSpPr>
          <p:cNvPr id="3" name="Fußzeilenplatzhalter 2">
            <a:extLst>
              <a:ext uri="{FF2B5EF4-FFF2-40B4-BE49-F238E27FC236}">
                <a16:creationId xmlns:a16="http://schemas.microsoft.com/office/drawing/2014/main" id="{A2CC22BF-DAFC-735C-3A12-5E87D028972F}"/>
              </a:ext>
            </a:extLst>
          </p:cNvPr>
          <p:cNvSpPr>
            <a:spLocks noGrp="1"/>
          </p:cNvSpPr>
          <p:nvPr>
            <p:ph type="ftr" sz="quarter" idx="11"/>
          </p:nvPr>
        </p:nvSpPr>
        <p:spPr/>
        <p:txBody>
          <a:bodyPr/>
          <a:lstStyle/>
          <a:p>
            <a:r>
              <a:rPr lang="de-DE"/>
              <a:t>Stand: April 2024 © DGPR</a:t>
            </a:r>
          </a:p>
        </p:txBody>
      </p:sp>
      <p:sp>
        <p:nvSpPr>
          <p:cNvPr id="4" name="Foliennummernplatzhalter 3">
            <a:extLst>
              <a:ext uri="{FF2B5EF4-FFF2-40B4-BE49-F238E27FC236}">
                <a16:creationId xmlns:a16="http://schemas.microsoft.com/office/drawing/2014/main" id="{3CF760A9-BE26-8FC4-26EA-042493BF2E43}"/>
              </a:ext>
            </a:extLst>
          </p:cNvPr>
          <p:cNvSpPr>
            <a:spLocks noGrp="1"/>
          </p:cNvSpPr>
          <p:nvPr>
            <p:ph type="sldNum" sz="quarter" idx="12"/>
          </p:nvPr>
        </p:nvSpPr>
        <p:spPr/>
        <p:txBody>
          <a:bodyPr/>
          <a:lstStyle/>
          <a:p>
            <a:fld id="{CD8A1E23-E1C7-454F-B20F-D91B2898E4B2}" type="slidenum">
              <a:rPr lang="de-DE" smtClean="0"/>
              <a:t>28</a:t>
            </a:fld>
            <a:endParaRPr lang="de-DE"/>
          </a:p>
        </p:txBody>
      </p:sp>
      <p:sp>
        <p:nvSpPr>
          <p:cNvPr id="7" name="Textfeld 6">
            <a:extLst>
              <a:ext uri="{FF2B5EF4-FFF2-40B4-BE49-F238E27FC236}">
                <a16:creationId xmlns:a16="http://schemas.microsoft.com/office/drawing/2014/main" id="{8B469666-676B-61CB-6EC0-1FFF80445AD6}"/>
              </a:ext>
            </a:extLst>
          </p:cNvPr>
          <p:cNvSpPr txBox="1"/>
          <p:nvPr/>
        </p:nvSpPr>
        <p:spPr>
          <a:xfrm>
            <a:off x="1190846" y="5061098"/>
            <a:ext cx="5996763" cy="523220"/>
          </a:xfrm>
          <a:prstGeom prst="rect">
            <a:avLst/>
          </a:prstGeom>
          <a:noFill/>
        </p:spPr>
        <p:txBody>
          <a:bodyPr wrap="square" rtlCol="0">
            <a:spAutoFit/>
          </a:bodyPr>
          <a:lstStyle/>
          <a:p>
            <a:r>
              <a:rPr lang="de-DE" sz="2800" dirty="0"/>
              <a:t>Hören Sie einfach vorher </a:t>
            </a:r>
            <a:r>
              <a:rPr lang="de-DE" sz="2800" b="1" i="1" dirty="0">
                <a:latin typeface="Arial" panose="020B0604020202020204" pitchFamily="34" charset="0"/>
                <a:cs typeface="Arial" panose="020B0604020202020204" pitchFamily="34" charset="0"/>
              </a:rPr>
              <a:t>JETZT</a:t>
            </a:r>
            <a:r>
              <a:rPr lang="de-DE" sz="2800" dirty="0"/>
              <a:t> auf!</a:t>
            </a:r>
          </a:p>
        </p:txBody>
      </p:sp>
      <p:sp>
        <p:nvSpPr>
          <p:cNvPr id="10" name="Legende: Linie 9">
            <a:extLst>
              <a:ext uri="{FF2B5EF4-FFF2-40B4-BE49-F238E27FC236}">
                <a16:creationId xmlns:a16="http://schemas.microsoft.com/office/drawing/2014/main" id="{37C25386-0F3C-43B8-931D-A389A9A427E3}"/>
              </a:ext>
            </a:extLst>
          </p:cNvPr>
          <p:cNvSpPr/>
          <p:nvPr/>
        </p:nvSpPr>
        <p:spPr>
          <a:xfrm>
            <a:off x="10958874" y="3629751"/>
            <a:ext cx="462812" cy="332634"/>
          </a:xfrm>
          <a:prstGeom prst="borderCallout1">
            <a:avLst>
              <a:gd name="adj1" fmla="val 68813"/>
              <a:gd name="adj2" fmla="val -6852"/>
              <a:gd name="adj3" fmla="val 76957"/>
              <a:gd name="adj4" fmla="val -897163"/>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04198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7FDECB-8108-4641-B33F-EACDD16FFF21}"/>
              </a:ext>
            </a:extLst>
          </p:cNvPr>
          <p:cNvSpPr>
            <a:spLocks noGrp="1"/>
          </p:cNvSpPr>
          <p:nvPr>
            <p:ph type="title"/>
          </p:nvPr>
        </p:nvSpPr>
        <p:spPr/>
        <p:txBody>
          <a:bodyPr/>
          <a:lstStyle/>
          <a:p>
            <a:r>
              <a:rPr lang="de-DE" dirty="0">
                <a:latin typeface="Arial" panose="020B0604020202020204" pitchFamily="34" charset="0"/>
                <a:cs typeface="Arial" panose="020B0604020202020204" pitchFamily="34" charset="0"/>
              </a:rPr>
              <a:t>Tipps</a:t>
            </a:r>
          </a:p>
        </p:txBody>
      </p:sp>
      <p:sp>
        <p:nvSpPr>
          <p:cNvPr id="3" name="Inhaltsplatzhalter 2">
            <a:extLst>
              <a:ext uri="{FF2B5EF4-FFF2-40B4-BE49-F238E27FC236}">
                <a16:creationId xmlns:a16="http://schemas.microsoft.com/office/drawing/2014/main" id="{CAB53AEE-C01A-450D-9C0A-8DF1824CCB2C}"/>
              </a:ext>
            </a:extLst>
          </p:cNvPr>
          <p:cNvSpPr>
            <a:spLocks noGrp="1"/>
          </p:cNvSpPr>
          <p:nvPr>
            <p:ph idx="1"/>
          </p:nvPr>
        </p:nvSpPr>
        <p:spPr>
          <a:xfrm>
            <a:off x="906086" y="2470811"/>
            <a:ext cx="10515600" cy="2033994"/>
          </a:xfrm>
        </p:spPr>
        <p:txBody>
          <a:bodyPr/>
          <a:lstStyle/>
          <a:p>
            <a:pPr>
              <a:buClr>
                <a:srgbClr val="FF0000"/>
              </a:buClr>
            </a:pPr>
            <a:r>
              <a:rPr lang="de-DE"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http://www.rauchfrei-ticket.de/</a:t>
            </a:r>
            <a:r>
              <a:rPr lang="de-DE" dirty="0">
                <a:latin typeface="Arial" panose="020B0604020202020204" pitchFamily="34" charset="0"/>
                <a:cs typeface="Arial" panose="020B0604020202020204" pitchFamily="34" charset="0"/>
              </a:rPr>
              <a:t>*</a:t>
            </a:r>
          </a:p>
          <a:p>
            <a:pPr>
              <a:buClr>
                <a:srgbClr val="FF0000"/>
              </a:buClr>
            </a:pPr>
            <a:endParaRPr lang="de-DE" dirty="0">
              <a:latin typeface="Arial" panose="020B0604020202020204" pitchFamily="34" charset="0"/>
              <a:cs typeface="Arial" panose="020B0604020202020204" pitchFamily="34" charset="0"/>
            </a:endParaRPr>
          </a:p>
          <a:p>
            <a:pPr>
              <a:buClr>
                <a:srgbClr val="FF0000"/>
              </a:buClr>
            </a:pPr>
            <a:r>
              <a:rPr lang="de-DE"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www.rauchfrei-info.de</a:t>
            </a:r>
            <a:r>
              <a:rPr lang="de-DE" dirty="0">
                <a:latin typeface="Arial" panose="020B0604020202020204" pitchFamily="34" charset="0"/>
                <a:cs typeface="Arial" panose="020B0604020202020204" pitchFamily="34" charset="0"/>
              </a:rPr>
              <a:t>*</a:t>
            </a:r>
          </a:p>
          <a:p>
            <a:pPr marL="0" indent="0">
              <a:buNone/>
            </a:pPr>
            <a:endParaRPr lang="de-DE" dirty="0"/>
          </a:p>
          <a:p>
            <a:endParaRPr lang="de-DE" dirty="0"/>
          </a:p>
        </p:txBody>
      </p:sp>
      <p:sp>
        <p:nvSpPr>
          <p:cNvPr id="4" name="Fußzeilenplatzhalter 3">
            <a:extLst>
              <a:ext uri="{FF2B5EF4-FFF2-40B4-BE49-F238E27FC236}">
                <a16:creationId xmlns:a16="http://schemas.microsoft.com/office/drawing/2014/main" id="{7E5DC3F7-327D-2EE3-A218-D826B82C1F1B}"/>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1781295D-58F0-56F1-17B6-13FC048132F2}"/>
              </a:ext>
            </a:extLst>
          </p:cNvPr>
          <p:cNvSpPr>
            <a:spLocks noGrp="1"/>
          </p:cNvSpPr>
          <p:nvPr>
            <p:ph type="sldNum" sz="quarter" idx="12"/>
          </p:nvPr>
        </p:nvSpPr>
        <p:spPr/>
        <p:txBody>
          <a:bodyPr/>
          <a:lstStyle/>
          <a:p>
            <a:fld id="{CD8A1E23-E1C7-454F-B20F-D91B2898E4B2}" type="slidenum">
              <a:rPr lang="de-DE" smtClean="0"/>
              <a:t>29</a:t>
            </a:fld>
            <a:endParaRPr lang="de-DE"/>
          </a:p>
        </p:txBody>
      </p:sp>
      <p:sp>
        <p:nvSpPr>
          <p:cNvPr id="6" name="Textfeld 5">
            <a:extLst>
              <a:ext uri="{FF2B5EF4-FFF2-40B4-BE49-F238E27FC236}">
                <a16:creationId xmlns:a16="http://schemas.microsoft.com/office/drawing/2014/main" id="{0F245227-E995-107A-E438-2648F912016C}"/>
              </a:ext>
            </a:extLst>
          </p:cNvPr>
          <p:cNvSpPr txBox="1"/>
          <p:nvPr/>
        </p:nvSpPr>
        <p:spPr>
          <a:xfrm>
            <a:off x="838200" y="5788107"/>
            <a:ext cx="5887637" cy="307777"/>
          </a:xfrm>
          <a:prstGeom prst="rect">
            <a:avLst/>
          </a:prstGeom>
          <a:noFill/>
        </p:spPr>
        <p:txBody>
          <a:bodyPr wrap="none" rtlCol="0">
            <a:spAutoFit/>
          </a:bodyPr>
          <a:lstStyle/>
          <a:p>
            <a:r>
              <a:rPr lang="de-DE" sz="1400" dirty="0">
                <a:latin typeface="Arial" panose="020B0604020202020204" pitchFamily="34" charset="0"/>
                <a:cs typeface="Arial" panose="020B0604020202020204" pitchFamily="34" charset="0"/>
              </a:rPr>
              <a:t>*Ein Angebot der Bundeszentrale für gesundheitliche Aufklärung (BZgA)</a:t>
            </a:r>
          </a:p>
        </p:txBody>
      </p:sp>
    </p:spTree>
    <p:extLst>
      <p:ext uri="{BB962C8B-B14F-4D97-AF65-F5344CB8AC3E}">
        <p14:creationId xmlns:p14="http://schemas.microsoft.com/office/powerpoint/2010/main" val="1437087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C76C4966-DB3D-5936-309D-C69166874FFB}"/>
              </a:ext>
            </a:extLst>
          </p:cNvPr>
          <p:cNvSpPr>
            <a:spLocks noChangeArrowheads="1"/>
          </p:cNvSpPr>
          <p:nvPr/>
        </p:nvSpPr>
        <p:spPr bwMode="auto">
          <a:xfrm>
            <a:off x="1311049" y="1945368"/>
            <a:ext cx="100711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9812" tIns="64900" rIns="129812" bIns="64900"/>
          <a:lstStyle>
            <a:lvl1pPr marL="342900" indent="-342900" algn="ctr" defTabSz="1296988">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42950" indent="-285750" algn="ctr" defTabSz="1296988">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43000" indent="-228600" algn="ctr" defTabSz="1296988">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0200" indent="-228600" algn="ctr" defTabSz="1296988">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marL="2057400" indent="-228600" algn="ctr" defTabSz="1296988">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eaLnBrk="1" hangingPunct="1">
              <a:lnSpc>
                <a:spcPct val="100000"/>
              </a:lnSpc>
              <a:spcBef>
                <a:spcPct val="20000"/>
              </a:spcBef>
              <a:spcAft>
                <a:spcPct val="0"/>
              </a:spcAft>
              <a:buClr>
                <a:srgbClr val="BDD600"/>
              </a:buClr>
              <a:buSzTx/>
              <a:buFont typeface="Wingdings 3" panose="05040102010807070707" pitchFamily="18" charset="2"/>
              <a:buNone/>
            </a:pPr>
            <a:r>
              <a:rPr lang="de-DE" altLang="de-DE" sz="3200" dirty="0">
                <a:solidFill>
                  <a:srgbClr val="000000"/>
                </a:solidFill>
              </a:rPr>
              <a:t>„Die Zigarette ist das einzige Industrieprodukt, </a:t>
            </a:r>
          </a:p>
          <a:p>
            <a:pPr eaLnBrk="1" hangingPunct="1">
              <a:lnSpc>
                <a:spcPct val="100000"/>
              </a:lnSpc>
              <a:spcBef>
                <a:spcPct val="20000"/>
              </a:spcBef>
              <a:spcAft>
                <a:spcPct val="0"/>
              </a:spcAft>
              <a:buClr>
                <a:srgbClr val="BDD600"/>
              </a:buClr>
              <a:buSzTx/>
              <a:buFont typeface="Wingdings 3" panose="05040102010807070707" pitchFamily="18" charset="2"/>
              <a:buNone/>
            </a:pPr>
            <a:r>
              <a:rPr lang="de-DE" altLang="de-DE" sz="3200" dirty="0">
                <a:solidFill>
                  <a:srgbClr val="000000"/>
                </a:solidFill>
              </a:rPr>
              <a:t>das bei bestimmungsgemäßem Gebrauch </a:t>
            </a:r>
          </a:p>
          <a:p>
            <a:pPr eaLnBrk="1" hangingPunct="1">
              <a:lnSpc>
                <a:spcPct val="100000"/>
              </a:lnSpc>
              <a:spcBef>
                <a:spcPct val="20000"/>
              </a:spcBef>
              <a:spcAft>
                <a:spcPct val="0"/>
              </a:spcAft>
              <a:buClr>
                <a:srgbClr val="BDD600"/>
              </a:buClr>
              <a:buSzTx/>
              <a:buFont typeface="Wingdings 3" panose="05040102010807070707" pitchFamily="18" charset="2"/>
              <a:buNone/>
            </a:pPr>
            <a:r>
              <a:rPr lang="de-DE" altLang="de-DE" sz="3200" dirty="0">
                <a:solidFill>
                  <a:srgbClr val="000000"/>
                </a:solidFill>
              </a:rPr>
              <a:t>zum Tode führt.“</a:t>
            </a:r>
          </a:p>
        </p:txBody>
      </p:sp>
      <p:sp>
        <p:nvSpPr>
          <p:cNvPr id="3" name="Rectangle 10">
            <a:extLst>
              <a:ext uri="{FF2B5EF4-FFF2-40B4-BE49-F238E27FC236}">
                <a16:creationId xmlns:a16="http://schemas.microsoft.com/office/drawing/2014/main" id="{B5087EE5-04B8-07B5-2EC4-18AFF6251CA5}"/>
              </a:ext>
            </a:extLst>
          </p:cNvPr>
          <p:cNvSpPr>
            <a:spLocks noChangeArrowheads="1"/>
          </p:cNvSpPr>
          <p:nvPr/>
        </p:nvSpPr>
        <p:spPr bwMode="auto">
          <a:xfrm>
            <a:off x="4219304" y="4207963"/>
            <a:ext cx="7617184"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9812" tIns="64900" rIns="129812" bIns="64900"/>
          <a:lstStyle>
            <a:lvl1pPr marL="342900" indent="-342900" algn="ctr" defTabSz="1296988">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42950" indent="-285750" algn="ctr" defTabSz="1296988">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43000" indent="-228600" algn="ctr" defTabSz="1296988">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0200" indent="-228600" algn="ctr" defTabSz="1296988">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marL="2057400" indent="-228600" algn="ctr" defTabSz="1296988">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1296988"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eaLnBrk="1" hangingPunct="1">
              <a:lnSpc>
                <a:spcPct val="100000"/>
              </a:lnSpc>
              <a:spcBef>
                <a:spcPct val="20000"/>
              </a:spcBef>
              <a:spcAft>
                <a:spcPct val="0"/>
              </a:spcAft>
              <a:buClr>
                <a:srgbClr val="BDD600"/>
              </a:buClr>
              <a:buSzTx/>
              <a:buFont typeface="Wingdings 3" panose="05040102010807070707" pitchFamily="18" charset="2"/>
              <a:buNone/>
            </a:pPr>
            <a:r>
              <a:rPr lang="de-DE" altLang="de-DE" sz="1600">
                <a:solidFill>
                  <a:srgbClr val="000000"/>
                </a:solidFill>
              </a:rPr>
              <a:t>Patrick Reynolds,</a:t>
            </a:r>
          </a:p>
          <a:p>
            <a:pPr algn="l" eaLnBrk="1" hangingPunct="1">
              <a:lnSpc>
                <a:spcPct val="100000"/>
              </a:lnSpc>
              <a:spcBef>
                <a:spcPct val="20000"/>
              </a:spcBef>
              <a:spcAft>
                <a:spcPct val="0"/>
              </a:spcAft>
              <a:buClr>
                <a:srgbClr val="BDD600"/>
              </a:buClr>
              <a:buSzTx/>
              <a:buFont typeface="Wingdings 3" panose="05040102010807070707" pitchFamily="18" charset="2"/>
              <a:buNone/>
            </a:pPr>
            <a:r>
              <a:rPr lang="de-DE" altLang="de-DE" sz="1600">
                <a:solidFill>
                  <a:srgbClr val="000000"/>
                </a:solidFill>
              </a:rPr>
              <a:t>Enkel des Gründers von Amerikas zweitgrößtem Tabakkonzern</a:t>
            </a:r>
          </a:p>
        </p:txBody>
      </p:sp>
      <p:sp>
        <p:nvSpPr>
          <p:cNvPr id="4" name="Fußzeilenplatzhalter 3">
            <a:extLst>
              <a:ext uri="{FF2B5EF4-FFF2-40B4-BE49-F238E27FC236}">
                <a16:creationId xmlns:a16="http://schemas.microsoft.com/office/drawing/2014/main" id="{1B5BF32B-5851-345B-DB81-F12841198109}"/>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A971C59E-F809-563B-5BA4-48BC3CC96EC5}"/>
              </a:ext>
            </a:extLst>
          </p:cNvPr>
          <p:cNvSpPr>
            <a:spLocks noGrp="1"/>
          </p:cNvSpPr>
          <p:nvPr>
            <p:ph type="sldNum" sz="quarter" idx="12"/>
          </p:nvPr>
        </p:nvSpPr>
        <p:spPr/>
        <p:txBody>
          <a:bodyPr/>
          <a:lstStyle/>
          <a:p>
            <a:fld id="{CD8A1E23-E1C7-454F-B20F-D91B2898E4B2}" type="slidenum">
              <a:rPr lang="de-DE" smtClean="0"/>
              <a:t>3</a:t>
            </a:fld>
            <a:endParaRPr lang="de-DE"/>
          </a:p>
        </p:txBody>
      </p:sp>
    </p:spTree>
    <p:extLst>
      <p:ext uri="{BB962C8B-B14F-4D97-AF65-F5344CB8AC3E}">
        <p14:creationId xmlns:p14="http://schemas.microsoft.com/office/powerpoint/2010/main" val="42602691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08EE74-610F-1ADA-F93A-9C5D27396382}"/>
              </a:ext>
            </a:extLst>
          </p:cNvPr>
          <p:cNvSpPr txBox="1">
            <a:spLocks noChangeArrowheads="1"/>
          </p:cNvSpPr>
          <p:nvPr/>
        </p:nvSpPr>
        <p:spPr>
          <a:xfrm>
            <a:off x="1187288" y="106190"/>
            <a:ext cx="10294956" cy="110502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48965">
              <a:lnSpc>
                <a:spcPct val="100000"/>
              </a:lnSpc>
              <a:buFont typeface="Times New Roman" pitchFamily="16" charset="0"/>
              <a:buNone/>
              <a:tabLst>
                <a:tab pos="0" algn="l"/>
                <a:tab pos="447380" algn="l"/>
                <a:tab pos="896335" algn="l"/>
                <a:tab pos="1345284" algn="l"/>
                <a:tab pos="1794255" algn="l"/>
                <a:tab pos="2243207" algn="l"/>
                <a:tab pos="2692175" algn="l"/>
                <a:tab pos="3141127" algn="l"/>
                <a:tab pos="3590095" algn="l"/>
                <a:tab pos="4039048" algn="l"/>
                <a:tab pos="4487996" algn="l"/>
                <a:tab pos="4936967" algn="l"/>
                <a:tab pos="5385935" algn="l"/>
                <a:tab pos="5834889" algn="l"/>
                <a:tab pos="6283839" algn="l"/>
                <a:tab pos="6732810" algn="l"/>
                <a:tab pos="7181771" algn="l"/>
                <a:tab pos="7630730" algn="l"/>
                <a:tab pos="8079685" algn="l"/>
                <a:tab pos="8528650" algn="l"/>
                <a:tab pos="8977607" algn="l"/>
                <a:tab pos="9404363" algn="l"/>
                <a:tab pos="10127766" algn="l"/>
                <a:tab pos="10851182" algn="l"/>
                <a:tab pos="11574591" algn="l"/>
              </a:tabLst>
              <a:defRPr/>
            </a:pPr>
            <a:r>
              <a:rPr lang="de-DE" altLang="de-DE" sz="4000">
                <a:latin typeface="Arial" panose="020B0604020202020204" pitchFamily="34" charset="0"/>
                <a:cs typeface="Arial" panose="020B0604020202020204" pitchFamily="34" charset="0"/>
              </a:rPr>
              <a:t>Vielen Dank für Ihre Aufmerksamkeit</a:t>
            </a:r>
          </a:p>
        </p:txBody>
      </p:sp>
      <p:sp>
        <p:nvSpPr>
          <p:cNvPr id="3" name="Rectangle 2">
            <a:extLst>
              <a:ext uri="{FF2B5EF4-FFF2-40B4-BE49-F238E27FC236}">
                <a16:creationId xmlns:a16="http://schemas.microsoft.com/office/drawing/2014/main" id="{41A71477-FDB8-F3C3-BBE1-6C14CB7A9881}"/>
              </a:ext>
            </a:extLst>
          </p:cNvPr>
          <p:cNvSpPr txBox="1">
            <a:spLocks noChangeArrowheads="1"/>
          </p:cNvSpPr>
          <p:nvPr/>
        </p:nvSpPr>
        <p:spPr bwMode="auto">
          <a:xfrm>
            <a:off x="903767" y="1446028"/>
            <a:ext cx="10578477" cy="50185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444500" algn="ctr">
              <a:lnSpc>
                <a:spcPct val="61000"/>
              </a:lnSpc>
              <a:spcAft>
                <a:spcPts val="1425"/>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charset="0"/>
                <a:cs typeface="Arial" charset="0"/>
              </a:defRPr>
            </a:lvl5pPr>
            <a:lvl6pPr marL="25130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charset="0"/>
                <a:cs typeface="Arial" charset="0"/>
              </a:defRPr>
            </a:lvl6pPr>
            <a:lvl7pPr marL="29702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charset="0"/>
                <a:cs typeface="Arial" charset="0"/>
              </a:defRPr>
            </a:lvl7pPr>
            <a:lvl8pPr marL="34274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charset="0"/>
                <a:cs typeface="Arial" charset="0"/>
              </a:defRPr>
            </a:lvl8pPr>
            <a:lvl9pPr marL="3884613" indent="-227013" algn="ctr" defTabSz="447675" eaLnBrk="0" fontAlgn="base" hangingPunct="0">
              <a:lnSpc>
                <a:spcPct val="61000"/>
              </a:lnSpc>
              <a:spcBef>
                <a:spcPct val="0"/>
              </a:spcBef>
              <a:spcAft>
                <a:spcPts val="288"/>
              </a:spcAft>
              <a:buClr>
                <a:srgbClr val="000000"/>
              </a:buClr>
              <a:buSzPct val="100000"/>
              <a:buFont typeface="Times New Roman" pitchFamily="16"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charset="0"/>
                <a:cs typeface="Arial" charset="0"/>
              </a:defRPr>
            </a:lvl9pPr>
          </a:lstStyle>
          <a:p>
            <a:pPr algn="l" eaLnBrk="1">
              <a:lnSpc>
                <a:spcPct val="100000"/>
              </a:lnSpc>
              <a:spcBef>
                <a:spcPts val="1200"/>
              </a:spcBef>
              <a:spcAft>
                <a:spcPts val="0"/>
              </a:spcAft>
              <a:buClr>
                <a:srgbClr val="757575"/>
              </a:buClr>
              <a:buSzPct val="82000"/>
              <a:defRPr/>
            </a:pPr>
            <a:r>
              <a:rPr lang="de-DE" altLang="de-DE" sz="2000" dirty="0">
                <a:solidFill>
                  <a:schemeClr val="tx1"/>
                </a:solidFill>
              </a:rPr>
              <a:t>Weitere Vorträge im Rahmen der Gesundheitsbildung:</a:t>
            </a:r>
          </a:p>
          <a:p>
            <a:pPr algn="l" eaLnBrk="1">
              <a:lnSpc>
                <a:spcPct val="100000"/>
              </a:lnSpc>
              <a:spcBef>
                <a:spcPts val="1200"/>
              </a:spcBef>
              <a:spcAft>
                <a:spcPts val="0"/>
              </a:spcAft>
              <a:buClr>
                <a:srgbClr val="757575"/>
              </a:buClr>
              <a:buSzPct val="82000"/>
              <a:defRPr/>
            </a:pPr>
            <a:endParaRPr lang="de-DE" altLang="de-DE" sz="2000" dirty="0">
              <a:solidFill>
                <a:schemeClr val="tx1"/>
              </a:solidFill>
            </a:endParaRPr>
          </a:p>
          <a:p>
            <a:pPr algn="l" eaLnBrk="1">
              <a:lnSpc>
                <a:spcPct val="100000"/>
              </a:lnSpc>
              <a:spcBef>
                <a:spcPts val="1200"/>
              </a:spcBef>
              <a:spcAft>
                <a:spcPts val="0"/>
              </a:spcAft>
              <a:buClr>
                <a:srgbClr val="757575"/>
              </a:buClr>
              <a:buSzPct val="82000"/>
              <a:defRPr/>
            </a:pPr>
            <a:r>
              <a:rPr lang="de-DE" altLang="de-DE" sz="2000" dirty="0">
                <a:solidFill>
                  <a:schemeClr val="tx1"/>
                </a:solidFill>
              </a:rPr>
              <a:t>A: Krankheitsbewältigung bei arterieller Hypertonie</a:t>
            </a:r>
          </a:p>
          <a:p>
            <a:pPr algn="l" eaLnBrk="1">
              <a:lnSpc>
                <a:spcPct val="100000"/>
              </a:lnSpc>
              <a:spcBef>
                <a:spcPts val="1200"/>
              </a:spcBef>
              <a:spcAft>
                <a:spcPts val="0"/>
              </a:spcAft>
              <a:buClr>
                <a:srgbClr val="757575"/>
              </a:buClr>
              <a:buSzPct val="82000"/>
              <a:defRPr/>
            </a:pPr>
            <a:r>
              <a:rPr lang="de-DE" altLang="de-DE" sz="2000" dirty="0">
                <a:solidFill>
                  <a:schemeClr val="tx1"/>
                </a:solidFill>
              </a:rPr>
              <a:t>B: Risikofaktor Psyche bei KHK-Patienten, Stressformen</a:t>
            </a:r>
          </a:p>
          <a:p>
            <a:pPr algn="l" eaLnBrk="1">
              <a:lnSpc>
                <a:spcPct val="100000"/>
              </a:lnSpc>
              <a:spcBef>
                <a:spcPts val="1200"/>
              </a:spcBef>
              <a:spcAft>
                <a:spcPts val="0"/>
              </a:spcAft>
              <a:buClr>
                <a:srgbClr val="757575"/>
              </a:buClr>
              <a:buSzPct val="82000"/>
              <a:defRPr/>
            </a:pPr>
            <a:r>
              <a:rPr lang="de-DE" altLang="de-DE" sz="2000" dirty="0">
                <a:solidFill>
                  <a:schemeClr val="tx1"/>
                </a:solidFill>
              </a:rPr>
              <a:t>C: Kardiovaskuläre Risikofaktoren</a:t>
            </a:r>
          </a:p>
          <a:p>
            <a:pPr algn="l" eaLnBrk="1">
              <a:lnSpc>
                <a:spcPct val="100000"/>
              </a:lnSpc>
              <a:spcBef>
                <a:spcPts val="1200"/>
              </a:spcBef>
              <a:spcAft>
                <a:spcPts val="0"/>
              </a:spcAft>
              <a:buClr>
                <a:srgbClr val="757575"/>
              </a:buClr>
              <a:buSzPct val="82000"/>
              <a:defRPr/>
            </a:pPr>
            <a:r>
              <a:rPr lang="de-DE" altLang="de-DE" sz="2000" dirty="0">
                <a:solidFill>
                  <a:schemeClr val="tx1"/>
                </a:solidFill>
              </a:rPr>
              <a:t>D: Ernährung</a:t>
            </a:r>
          </a:p>
          <a:p>
            <a:pPr algn="l" eaLnBrk="1">
              <a:lnSpc>
                <a:spcPct val="100000"/>
              </a:lnSpc>
              <a:spcBef>
                <a:spcPts val="1200"/>
              </a:spcBef>
              <a:spcAft>
                <a:spcPts val="0"/>
              </a:spcAft>
              <a:buClr>
                <a:srgbClr val="757575"/>
              </a:buClr>
              <a:buSzPct val="82000"/>
              <a:defRPr/>
            </a:pPr>
            <a:r>
              <a:rPr lang="de-DE" altLang="de-DE" sz="2000" dirty="0">
                <a:solidFill>
                  <a:schemeClr val="tx1"/>
                </a:solidFill>
              </a:rPr>
              <a:t>E: Körperliche Aktivität und Training in der Sekundärprävention</a:t>
            </a:r>
          </a:p>
          <a:p>
            <a:pPr algn="l" eaLnBrk="1">
              <a:lnSpc>
                <a:spcPct val="100000"/>
              </a:lnSpc>
              <a:spcBef>
                <a:spcPts val="1200"/>
              </a:spcBef>
              <a:spcAft>
                <a:spcPts val="0"/>
              </a:spcAft>
              <a:buClr>
                <a:srgbClr val="757575"/>
              </a:buClr>
              <a:buSzPct val="82000"/>
              <a:defRPr/>
            </a:pPr>
            <a:r>
              <a:rPr lang="de-DE" altLang="de-DE" sz="2000" dirty="0">
                <a:solidFill>
                  <a:schemeClr val="tx1"/>
                </a:solidFill>
              </a:rPr>
              <a:t>F: Koronare Krankheitsbilder</a:t>
            </a:r>
          </a:p>
          <a:p>
            <a:pPr algn="l" eaLnBrk="1">
              <a:lnSpc>
                <a:spcPct val="100000"/>
              </a:lnSpc>
              <a:spcBef>
                <a:spcPts val="1200"/>
              </a:spcBef>
              <a:spcAft>
                <a:spcPts val="0"/>
              </a:spcAft>
              <a:buClr>
                <a:srgbClr val="757575"/>
              </a:buClr>
              <a:buSzPct val="82000"/>
              <a:defRPr/>
            </a:pPr>
            <a:r>
              <a:rPr lang="de-DE" altLang="de-DE" sz="2000" dirty="0">
                <a:solidFill>
                  <a:schemeClr val="tx1"/>
                </a:solidFill>
              </a:rPr>
              <a:t>G: Primär- und Sekundärprävention kardiovaskulärer Erkrankungen</a:t>
            </a:r>
          </a:p>
          <a:p>
            <a:pPr algn="l" eaLnBrk="1">
              <a:lnSpc>
                <a:spcPct val="100000"/>
              </a:lnSpc>
              <a:spcBef>
                <a:spcPts val="1200"/>
              </a:spcBef>
              <a:spcAft>
                <a:spcPts val="0"/>
              </a:spcAft>
              <a:buClr>
                <a:srgbClr val="757575"/>
              </a:buClr>
              <a:buSzPct val="82000"/>
              <a:defRPr/>
            </a:pPr>
            <a:r>
              <a:rPr lang="de-DE" altLang="de-DE" sz="2000" dirty="0">
                <a:solidFill>
                  <a:schemeClr val="bg1">
                    <a:lumMod val="75000"/>
                  </a:schemeClr>
                </a:solidFill>
              </a:rPr>
              <a:t>H: Risikofaktor Rauchen</a:t>
            </a:r>
          </a:p>
          <a:p>
            <a:pPr algn="l" eaLnBrk="1">
              <a:lnSpc>
                <a:spcPct val="85000"/>
              </a:lnSpc>
              <a:spcBef>
                <a:spcPts val="1800"/>
              </a:spcBef>
              <a:spcAft>
                <a:spcPts val="1200"/>
              </a:spcAft>
              <a:buClr>
                <a:srgbClr val="757575"/>
              </a:buClr>
              <a:buSzPct val="82000"/>
              <a:defRPr/>
            </a:pPr>
            <a:endParaRPr lang="de-DE" altLang="de-DE" sz="2800" dirty="0">
              <a:solidFill>
                <a:schemeClr val="tx1"/>
              </a:solidFill>
            </a:endParaRPr>
          </a:p>
          <a:p>
            <a:pPr algn="l" eaLnBrk="1">
              <a:lnSpc>
                <a:spcPct val="85000"/>
              </a:lnSpc>
              <a:spcBef>
                <a:spcPts val="600"/>
              </a:spcBef>
              <a:spcAft>
                <a:spcPts val="600"/>
              </a:spcAft>
              <a:buClr>
                <a:srgbClr val="757575"/>
              </a:buClr>
              <a:buSzPct val="82000"/>
              <a:defRPr/>
            </a:pPr>
            <a:endParaRPr lang="de-DE" altLang="de-DE" sz="2800" dirty="0">
              <a:solidFill>
                <a:schemeClr val="tx1"/>
              </a:solidFill>
            </a:endParaRPr>
          </a:p>
          <a:p>
            <a:pPr algn="l" eaLnBrk="1">
              <a:lnSpc>
                <a:spcPct val="85000"/>
              </a:lnSpc>
              <a:spcBef>
                <a:spcPts val="600"/>
              </a:spcBef>
              <a:spcAft>
                <a:spcPts val="600"/>
              </a:spcAft>
              <a:buClr>
                <a:srgbClr val="757575"/>
              </a:buClr>
              <a:buSzPct val="82000"/>
              <a:defRPr/>
            </a:pPr>
            <a:endParaRPr lang="de-DE" altLang="de-DE" sz="2800" dirty="0">
              <a:solidFill>
                <a:schemeClr val="tx1"/>
              </a:solidFill>
            </a:endParaRPr>
          </a:p>
        </p:txBody>
      </p:sp>
      <p:sp>
        <p:nvSpPr>
          <p:cNvPr id="4" name="Fußzeilenplatzhalter 3">
            <a:extLst>
              <a:ext uri="{FF2B5EF4-FFF2-40B4-BE49-F238E27FC236}">
                <a16:creationId xmlns:a16="http://schemas.microsoft.com/office/drawing/2014/main" id="{AA1B728D-04E5-7542-8A55-CB19F01985C5}"/>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CAF6E6D5-C4EE-1702-3FD7-1B6B07BE3B5F}"/>
              </a:ext>
            </a:extLst>
          </p:cNvPr>
          <p:cNvSpPr>
            <a:spLocks noGrp="1"/>
          </p:cNvSpPr>
          <p:nvPr>
            <p:ph type="sldNum" sz="quarter" idx="12"/>
          </p:nvPr>
        </p:nvSpPr>
        <p:spPr/>
        <p:txBody>
          <a:bodyPr/>
          <a:lstStyle/>
          <a:p>
            <a:fld id="{CD8A1E23-E1C7-454F-B20F-D91B2898E4B2}" type="slidenum">
              <a:rPr lang="de-DE" smtClean="0"/>
              <a:t>30</a:t>
            </a:fld>
            <a:endParaRPr lang="de-DE"/>
          </a:p>
        </p:txBody>
      </p:sp>
    </p:spTree>
    <p:extLst>
      <p:ext uri="{BB962C8B-B14F-4D97-AF65-F5344CB8AC3E}">
        <p14:creationId xmlns:p14="http://schemas.microsoft.com/office/powerpoint/2010/main" val="2209863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1092A48-5AC2-31F9-FFDE-43AC4BF9B5D8}"/>
              </a:ext>
            </a:extLst>
          </p:cNvPr>
          <p:cNvSpPr txBox="1">
            <a:spLocks noChangeArrowheads="1"/>
          </p:cNvSpPr>
          <p:nvPr/>
        </p:nvSpPr>
        <p:spPr bwMode="auto">
          <a:xfrm>
            <a:off x="2241377" y="2230554"/>
            <a:ext cx="8811433" cy="35073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742950" indent="-742950"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3013" indent="-227013"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0213" indent="-227013"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7413" indent="-227013"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4613" indent="-227013"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algn="l" eaLnBrk="1">
              <a:lnSpc>
                <a:spcPct val="100000"/>
              </a:lnSpc>
              <a:buFont typeface="Arial" panose="020B0604020202020204" pitchFamily="34" charset="0"/>
              <a:buAutoNum type="arabicPeriod"/>
            </a:pPr>
            <a:r>
              <a:rPr lang="de-DE" altLang="de-DE" sz="3200">
                <a:solidFill>
                  <a:schemeClr val="tx1"/>
                </a:solidFill>
              </a:rPr>
              <a:t>Verbreitung </a:t>
            </a:r>
          </a:p>
          <a:p>
            <a:pPr algn="l" eaLnBrk="1">
              <a:lnSpc>
                <a:spcPct val="100000"/>
              </a:lnSpc>
              <a:buFont typeface="Arial" panose="020B0604020202020204" pitchFamily="34" charset="0"/>
              <a:buAutoNum type="arabicPeriod"/>
            </a:pPr>
            <a:r>
              <a:rPr lang="de-DE" altLang="de-DE" sz="3200">
                <a:solidFill>
                  <a:schemeClr val="tx1"/>
                </a:solidFill>
              </a:rPr>
              <a:t>Wirkungen des Rauchens</a:t>
            </a:r>
          </a:p>
          <a:p>
            <a:pPr algn="l" eaLnBrk="1">
              <a:lnSpc>
                <a:spcPct val="100000"/>
              </a:lnSpc>
              <a:buFont typeface="Arial" panose="020B0604020202020204" pitchFamily="34" charset="0"/>
              <a:buAutoNum type="arabicPeriod"/>
            </a:pPr>
            <a:r>
              <a:rPr lang="de-DE" altLang="de-DE" sz="3200">
                <a:solidFill>
                  <a:schemeClr val="tx1"/>
                </a:solidFill>
              </a:rPr>
              <a:t>Krankheitsfolgen des Rauchens</a:t>
            </a:r>
          </a:p>
          <a:p>
            <a:pPr algn="l" eaLnBrk="1">
              <a:lnSpc>
                <a:spcPct val="100000"/>
              </a:lnSpc>
              <a:buFont typeface="Arial" panose="020B0604020202020204" pitchFamily="34" charset="0"/>
              <a:buAutoNum type="arabicPeriod"/>
            </a:pPr>
            <a:r>
              <a:rPr lang="de-DE" altLang="de-DE" sz="3200">
                <a:solidFill>
                  <a:schemeClr val="tx1"/>
                </a:solidFill>
              </a:rPr>
              <a:t>Maßnahmen zur Tabakentwöhnung</a:t>
            </a:r>
          </a:p>
          <a:p>
            <a:pPr algn="l" eaLnBrk="1">
              <a:lnSpc>
                <a:spcPct val="100000"/>
              </a:lnSpc>
              <a:buFont typeface="Arial" panose="020B0604020202020204" pitchFamily="34" charset="0"/>
              <a:buAutoNum type="arabicPeriod"/>
            </a:pPr>
            <a:r>
              <a:rPr lang="de-DE" altLang="de-DE" sz="3200">
                <a:solidFill>
                  <a:schemeClr val="tx1"/>
                </a:solidFill>
              </a:rPr>
              <a:t>Wirkungen des Rauchstopps</a:t>
            </a:r>
          </a:p>
          <a:p>
            <a:pPr algn="l" eaLnBrk="1">
              <a:lnSpc>
                <a:spcPct val="100000"/>
              </a:lnSpc>
              <a:buFont typeface="Arial" panose="020B0604020202020204" pitchFamily="34" charset="0"/>
              <a:buAutoNum type="arabicPeriod"/>
            </a:pPr>
            <a:r>
              <a:rPr lang="de-DE" altLang="de-DE" sz="3200">
                <a:solidFill>
                  <a:schemeClr val="tx1"/>
                </a:solidFill>
              </a:rPr>
              <a:t>Maßnahmen bei Rückfällen</a:t>
            </a:r>
          </a:p>
        </p:txBody>
      </p:sp>
      <p:sp>
        <p:nvSpPr>
          <p:cNvPr id="3" name="Rectangle 1">
            <a:extLst>
              <a:ext uri="{FF2B5EF4-FFF2-40B4-BE49-F238E27FC236}">
                <a16:creationId xmlns:a16="http://schemas.microsoft.com/office/drawing/2014/main" id="{539E1DCD-EDB3-F779-2C28-AF803FD328DE}"/>
              </a:ext>
            </a:extLst>
          </p:cNvPr>
          <p:cNvSpPr txBox="1">
            <a:spLocks noChangeArrowheads="1"/>
          </p:cNvSpPr>
          <p:nvPr/>
        </p:nvSpPr>
        <p:spPr>
          <a:xfrm>
            <a:off x="2241377" y="320559"/>
            <a:ext cx="8705297" cy="16446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70000"/>
              </a:lnSpc>
              <a:spcBef>
                <a:spcPts val="4600"/>
              </a:spcBef>
              <a:buFont typeface="Times New Roman" pitchFamily="16" charset="0"/>
              <a:buNone/>
              <a:tabLst>
                <a:tab pos="0" algn="l"/>
                <a:tab pos="103188" algn="l"/>
                <a:tab pos="552450" algn="l"/>
                <a:tab pos="1001713" algn="l"/>
                <a:tab pos="1450975" algn="l"/>
                <a:tab pos="1900238" algn="l"/>
                <a:tab pos="2349500" algn="l"/>
                <a:tab pos="2797175" algn="l"/>
                <a:tab pos="3246438" algn="l"/>
                <a:tab pos="3695700" algn="l"/>
                <a:tab pos="4144963" algn="l"/>
                <a:tab pos="4594225" algn="l"/>
                <a:tab pos="5041900" algn="l"/>
                <a:tab pos="5491163" algn="l"/>
                <a:tab pos="5940425" algn="l"/>
                <a:tab pos="6389688" algn="l"/>
                <a:tab pos="6838950" algn="l"/>
                <a:tab pos="7286625" algn="l"/>
                <a:tab pos="7735888" algn="l"/>
                <a:tab pos="8185150" algn="l"/>
                <a:tab pos="8634413" algn="l"/>
                <a:tab pos="8680450" algn="l"/>
                <a:tab pos="9404350" algn="l"/>
                <a:tab pos="10126663" algn="l"/>
                <a:tab pos="10850563" algn="l"/>
                <a:tab pos="11574463" algn="l"/>
              </a:tabLst>
              <a:defRPr/>
            </a:pPr>
            <a:r>
              <a:rPr lang="de-DE" altLang="de-DE" dirty="0">
                <a:latin typeface="Arial" panose="020B0604020202020204" pitchFamily="34" charset="0"/>
                <a:ea typeface="+mn-ea"/>
                <a:cs typeface="Arial" panose="020B0604020202020204" pitchFamily="34" charset="0"/>
              </a:rPr>
              <a:t>Inhalt des Vortrags</a:t>
            </a:r>
          </a:p>
        </p:txBody>
      </p:sp>
      <p:sp>
        <p:nvSpPr>
          <p:cNvPr id="4" name="Fußzeilenplatzhalter 3">
            <a:extLst>
              <a:ext uri="{FF2B5EF4-FFF2-40B4-BE49-F238E27FC236}">
                <a16:creationId xmlns:a16="http://schemas.microsoft.com/office/drawing/2014/main" id="{1B23234D-507E-FFFD-F1A9-9182E578D254}"/>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1F0FFAE6-DCF9-B1A0-25D3-28DEE6DAE36A}"/>
              </a:ext>
            </a:extLst>
          </p:cNvPr>
          <p:cNvSpPr>
            <a:spLocks noGrp="1"/>
          </p:cNvSpPr>
          <p:nvPr>
            <p:ph type="sldNum" sz="quarter" idx="12"/>
          </p:nvPr>
        </p:nvSpPr>
        <p:spPr/>
        <p:txBody>
          <a:bodyPr/>
          <a:lstStyle/>
          <a:p>
            <a:fld id="{CD8A1E23-E1C7-454F-B20F-D91B2898E4B2}" type="slidenum">
              <a:rPr lang="de-DE" smtClean="0"/>
              <a:t>4</a:t>
            </a:fld>
            <a:endParaRPr lang="de-DE"/>
          </a:p>
        </p:txBody>
      </p:sp>
    </p:spTree>
    <p:extLst>
      <p:ext uri="{BB962C8B-B14F-4D97-AF65-F5344CB8AC3E}">
        <p14:creationId xmlns:p14="http://schemas.microsoft.com/office/powerpoint/2010/main" val="1563561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335A9B5E-731B-1A51-3458-CF154063A847}"/>
              </a:ext>
            </a:extLst>
          </p:cNvPr>
          <p:cNvSpPr txBox="1">
            <a:spLocks noChangeArrowheads="1"/>
          </p:cNvSpPr>
          <p:nvPr/>
        </p:nvSpPr>
        <p:spPr bwMode="auto">
          <a:xfrm>
            <a:off x="630324" y="1370360"/>
            <a:ext cx="11306752" cy="49275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nchor="t"/>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7322" algn="l" defTabSz="448965" eaLnBrk="1">
              <a:lnSpc>
                <a:spcPct val="100000"/>
              </a:lnSpc>
              <a:spcBef>
                <a:spcPts val="599"/>
              </a:spcBef>
              <a:spcAft>
                <a:spcPts val="599"/>
              </a:spcAft>
              <a:buClr>
                <a:srgbClr val="757575"/>
              </a:buClr>
              <a:buSzPct val="82000"/>
              <a:buFont typeface="Arial" panose="020B0604020202020204" pitchFamily="34" charset="0"/>
              <a:buChar char="•"/>
              <a:defRPr/>
            </a:pPr>
            <a:endParaRPr lang="de-DE" altLang="de-DE" sz="2600" dirty="0"/>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Ca. 35% der Erwachsenen in Deutschland rauchen*</a:t>
            </a:r>
          </a:p>
          <a:p>
            <a:pPr marL="90122" indent="0" algn="l" defTabSz="448965" eaLnBrk="1">
              <a:lnSpc>
                <a:spcPct val="100000"/>
              </a:lnSpc>
              <a:spcBef>
                <a:spcPts val="599"/>
              </a:spcBef>
              <a:spcAft>
                <a:spcPts val="599"/>
              </a:spcAft>
              <a:buClr>
                <a:srgbClr val="FF0000"/>
              </a:buClr>
              <a:buSzPct val="82000"/>
              <a:defRPr/>
            </a:pPr>
            <a:r>
              <a:rPr lang="de-DE" altLang="de-DE" sz="2600" dirty="0">
                <a:solidFill>
                  <a:schemeClr val="tx1"/>
                </a:solidFill>
              </a:rPr>
              <a:t>	das sind ca. 28 Mio. Menschen</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Frauen etwas weniger als Männer</a:t>
            </a:r>
          </a:p>
          <a:p>
            <a:pPr marL="546735" algn="l" defTabSz="448965">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latin typeface="Arial"/>
                <a:cs typeface="Arial"/>
              </a:rPr>
              <a:t>Rauchen gefährdet die eigene Gesundheit und die Gesundheit anderer durch Passivrauchen, </a:t>
            </a:r>
            <a:r>
              <a:rPr lang="de-DE" sz="2600" dirty="0">
                <a:solidFill>
                  <a:schemeClr val="tx1"/>
                </a:solidFill>
                <a:latin typeface="Arial"/>
                <a:cs typeface="Arial"/>
              </a:rPr>
              <a:t>wer mehr als 20 Zigaretten pro Tag raucht, gilt laut WHO</a:t>
            </a:r>
            <a:r>
              <a:rPr lang="de-DE" sz="1700" baseline="30000" dirty="0">
                <a:solidFill>
                  <a:schemeClr val="tx1"/>
                </a:solidFill>
                <a:latin typeface="Arial"/>
                <a:cs typeface="Arial"/>
              </a:rPr>
              <a:t>1</a:t>
            </a:r>
            <a:r>
              <a:rPr lang="de-DE" sz="2600">
                <a:solidFill>
                  <a:schemeClr val="tx1"/>
                </a:solidFill>
                <a:latin typeface="Arial"/>
                <a:cs typeface="Arial"/>
              </a:rPr>
              <a:t> als starker Raucher</a:t>
            </a:r>
            <a:endParaRPr lang="de-DE" altLang="de-DE" sz="2600" dirty="0">
              <a:solidFill>
                <a:schemeClr val="tx1"/>
              </a:solidFill>
            </a:endParaRP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laut DEGS1-Studie sind das rd. ein Viertel (25%) der Raucher</a:t>
            </a:r>
          </a:p>
          <a:p>
            <a:pPr marL="90430" indent="0" algn="l" defTabSz="448965" eaLnBrk="1">
              <a:lnSpc>
                <a:spcPct val="100000"/>
              </a:lnSpc>
              <a:spcBef>
                <a:spcPts val="599"/>
              </a:spcBef>
              <a:spcAft>
                <a:spcPts val="599"/>
              </a:spcAft>
              <a:buClr>
                <a:srgbClr val="757575"/>
              </a:buClr>
              <a:buSzPct val="82000"/>
              <a:defRPr/>
            </a:pPr>
            <a:endParaRPr lang="de-DE" altLang="de-DE" sz="1400" dirty="0"/>
          </a:p>
          <a:p>
            <a:pPr marL="90430" indent="0" algn="l" defTabSz="448965" eaLnBrk="1">
              <a:lnSpc>
                <a:spcPct val="100000"/>
              </a:lnSpc>
              <a:spcBef>
                <a:spcPts val="599"/>
              </a:spcBef>
              <a:spcAft>
                <a:spcPts val="599"/>
              </a:spcAft>
              <a:buClr>
                <a:srgbClr val="757575"/>
              </a:buClr>
              <a:buSzPct val="82000"/>
              <a:defRPr/>
            </a:pPr>
            <a:r>
              <a:rPr lang="de-DE" altLang="de-DE" sz="1400" dirty="0">
                <a:solidFill>
                  <a:schemeClr val="tx1"/>
                </a:solidFill>
              </a:rPr>
              <a:t>*Quelle: Positionspapier der Task Force Tabakentwöhnung der Deutschen Gesellschaft </a:t>
            </a:r>
            <a:r>
              <a:rPr lang="de-DE" altLang="de-DE" sz="1400" dirty="0" err="1">
                <a:solidFill>
                  <a:schemeClr val="tx1"/>
                </a:solidFill>
              </a:rPr>
              <a:t>für</a:t>
            </a:r>
            <a:r>
              <a:rPr lang="de-DE" altLang="de-DE" sz="1400" dirty="0">
                <a:solidFill>
                  <a:schemeClr val="tx1"/>
                </a:solidFill>
              </a:rPr>
              <a:t> Pneumologie und Beatmungsmedizin 4/23 </a:t>
            </a:r>
            <a:r>
              <a:rPr lang="de-DE" altLang="de-DE" sz="1400" dirty="0">
                <a:solidFill>
                  <a:schemeClr val="tx1"/>
                </a:solidFill>
                <a:hlinkClick r:id="rId2"/>
              </a:rPr>
              <a:t>https://pneumologie.de/storage/app/media/20220420_PP_Tabakentwoehnung_stat_amb.pdf</a:t>
            </a:r>
            <a:endParaRPr lang="de-DE" altLang="de-DE" sz="1400" dirty="0">
              <a:solidFill>
                <a:schemeClr val="tx1"/>
              </a:solidFill>
            </a:endParaRPr>
          </a:p>
          <a:p>
            <a:pPr marL="90430" indent="0" algn="l" defTabSz="448965" eaLnBrk="1">
              <a:lnSpc>
                <a:spcPct val="100000"/>
              </a:lnSpc>
              <a:spcBef>
                <a:spcPts val="599"/>
              </a:spcBef>
              <a:spcAft>
                <a:spcPts val="599"/>
              </a:spcAft>
              <a:buClr>
                <a:srgbClr val="757575"/>
              </a:buClr>
              <a:buSzPct val="82000"/>
              <a:defRPr/>
            </a:pPr>
            <a:r>
              <a:rPr lang="de-DE" altLang="de-DE" sz="1400" baseline="30000" dirty="0">
                <a:solidFill>
                  <a:schemeClr val="tx1"/>
                </a:solidFill>
              </a:rPr>
              <a:t>1</a:t>
            </a:r>
            <a:r>
              <a:rPr lang="de-DE" altLang="de-DE" sz="1400" dirty="0">
                <a:solidFill>
                  <a:schemeClr val="tx1"/>
                </a:solidFill>
              </a:rPr>
              <a:t>Weltgesundheitsorganisation</a:t>
            </a:r>
          </a:p>
          <a:p>
            <a:pPr marL="444209" indent="0" algn="l" defTabSz="448965" eaLnBrk="1">
              <a:lnSpc>
                <a:spcPct val="100000"/>
              </a:lnSpc>
              <a:spcAft>
                <a:spcPct val="0"/>
              </a:spcAft>
              <a:buClr>
                <a:srgbClr val="757575"/>
              </a:buClr>
              <a:buSzPct val="82000"/>
              <a:defRPr/>
            </a:pPr>
            <a:endParaRPr lang="de-DE" altLang="de-DE" sz="2600" dirty="0"/>
          </a:p>
        </p:txBody>
      </p:sp>
      <p:sp>
        <p:nvSpPr>
          <p:cNvPr id="4" name="Rectangle 1">
            <a:extLst>
              <a:ext uri="{FF2B5EF4-FFF2-40B4-BE49-F238E27FC236}">
                <a16:creationId xmlns:a16="http://schemas.microsoft.com/office/drawing/2014/main" id="{5D5DC3E0-16D9-4B02-ED7D-72E3D049C9D3}"/>
              </a:ext>
            </a:extLst>
          </p:cNvPr>
          <p:cNvSpPr txBox="1">
            <a:spLocks noChangeArrowheads="1"/>
          </p:cNvSpPr>
          <p:nvPr/>
        </p:nvSpPr>
        <p:spPr bwMode="auto">
          <a:xfrm>
            <a:off x="334934" y="497522"/>
            <a:ext cx="12290425" cy="103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cs typeface="Times New Roman" pitchFamily="16" charset="0"/>
              </a:rPr>
              <a:t>Rauchen in Deutschland</a:t>
            </a:r>
          </a:p>
        </p:txBody>
      </p:sp>
      <p:sp>
        <p:nvSpPr>
          <p:cNvPr id="3" name="Fußzeilenplatzhalter 2">
            <a:extLst>
              <a:ext uri="{FF2B5EF4-FFF2-40B4-BE49-F238E27FC236}">
                <a16:creationId xmlns:a16="http://schemas.microsoft.com/office/drawing/2014/main" id="{347E58A5-E663-9B66-3474-8CEE4DC33606}"/>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5EAF4E82-E2A5-11A2-575C-2E8B75651E7F}"/>
              </a:ext>
            </a:extLst>
          </p:cNvPr>
          <p:cNvSpPr>
            <a:spLocks noGrp="1"/>
          </p:cNvSpPr>
          <p:nvPr>
            <p:ph type="sldNum" sz="quarter" idx="12"/>
          </p:nvPr>
        </p:nvSpPr>
        <p:spPr/>
        <p:txBody>
          <a:bodyPr/>
          <a:lstStyle/>
          <a:p>
            <a:fld id="{CD8A1E23-E1C7-454F-B20F-D91B2898E4B2}" type="slidenum">
              <a:rPr lang="de-DE" smtClean="0"/>
              <a:t>5</a:t>
            </a:fld>
            <a:endParaRPr lang="de-DE"/>
          </a:p>
        </p:txBody>
      </p:sp>
    </p:spTree>
    <p:extLst>
      <p:ext uri="{BB962C8B-B14F-4D97-AF65-F5344CB8AC3E}">
        <p14:creationId xmlns:p14="http://schemas.microsoft.com/office/powerpoint/2010/main" val="519115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E498E8-F7E1-F31B-EF58-6F43E030A051}"/>
              </a:ext>
            </a:extLst>
          </p:cNvPr>
          <p:cNvSpPr txBox="1">
            <a:spLocks/>
          </p:cNvSpPr>
          <p:nvPr/>
        </p:nvSpPr>
        <p:spPr>
          <a:xfrm>
            <a:off x="862214" y="960434"/>
            <a:ext cx="10467571" cy="17728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48965">
              <a:buFont typeface="Times New Roman" pitchFamily="16" charset="0"/>
              <a:buNone/>
              <a:defRPr/>
            </a:pPr>
            <a:r>
              <a:rPr lang="de-DE" altLang="de-DE" dirty="0">
                <a:latin typeface="Arial" panose="020B0604020202020204" pitchFamily="34" charset="0"/>
                <a:cs typeface="Arial" panose="020B0604020202020204" pitchFamily="34" charset="0"/>
              </a:rPr>
              <a:t>Rauchen als Risikofaktor</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für Herz-Kreislauf-Erkrankungen</a:t>
            </a:r>
          </a:p>
        </p:txBody>
      </p:sp>
      <p:sp>
        <p:nvSpPr>
          <p:cNvPr id="3" name="Titel 1">
            <a:extLst>
              <a:ext uri="{FF2B5EF4-FFF2-40B4-BE49-F238E27FC236}">
                <a16:creationId xmlns:a16="http://schemas.microsoft.com/office/drawing/2014/main" id="{38B1F4F1-9C7F-3DD2-12E9-3E76D20553C9}"/>
              </a:ext>
            </a:extLst>
          </p:cNvPr>
          <p:cNvSpPr txBox="1">
            <a:spLocks/>
          </p:cNvSpPr>
          <p:nvPr/>
        </p:nvSpPr>
        <p:spPr bwMode="auto">
          <a:xfrm>
            <a:off x="1616075" y="2181399"/>
            <a:ext cx="8959850"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9817" tIns="64902" rIns="129817" bIns="64902" anchor="b"/>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42950" indent="-285750"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43000" indent="-228600"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0200" indent="-228600"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marL="2057400" indent="-228600"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eaLnBrk="1" hangingPunct="1">
              <a:lnSpc>
                <a:spcPct val="100000"/>
              </a:lnSpc>
              <a:spcAft>
                <a:spcPct val="0"/>
              </a:spcAft>
              <a:buClrTx/>
              <a:buSzTx/>
              <a:buFontTx/>
              <a:buNone/>
            </a:pPr>
            <a:r>
              <a:rPr lang="de-DE" altLang="de-DE" sz="4500" b="1" dirty="0">
                <a:solidFill>
                  <a:schemeClr val="tx2"/>
                </a:solidFill>
              </a:rPr>
              <a:t>Rauchen</a:t>
            </a:r>
            <a:endParaRPr lang="de-DE" altLang="de-DE" sz="1700" dirty="0">
              <a:solidFill>
                <a:schemeClr val="tx2"/>
              </a:solidFill>
            </a:endParaRPr>
          </a:p>
          <a:p>
            <a:pPr eaLnBrk="1" hangingPunct="1">
              <a:lnSpc>
                <a:spcPct val="100000"/>
              </a:lnSpc>
              <a:spcAft>
                <a:spcPct val="0"/>
              </a:spcAft>
              <a:buClrTx/>
              <a:buSzTx/>
              <a:buFontTx/>
              <a:buNone/>
            </a:pPr>
            <a:r>
              <a:rPr lang="de-DE" altLang="de-DE" sz="4500" dirty="0">
                <a:solidFill>
                  <a:schemeClr val="tx2"/>
                </a:solidFill>
              </a:rPr>
              <a:t>ist die bedeutsamste</a:t>
            </a:r>
          </a:p>
          <a:p>
            <a:pPr>
              <a:lnSpc>
                <a:spcPct val="100000"/>
              </a:lnSpc>
              <a:spcAft>
                <a:spcPct val="0"/>
              </a:spcAft>
              <a:buClrTx/>
              <a:buSzTx/>
              <a:buFontTx/>
            </a:pPr>
            <a:r>
              <a:rPr lang="de-DE" altLang="de-DE" sz="4500" dirty="0">
                <a:solidFill>
                  <a:schemeClr val="tx2"/>
                </a:solidFill>
              </a:rPr>
              <a:t>vermeidbare Todesursache</a:t>
            </a:r>
          </a:p>
          <a:p>
            <a:pPr eaLnBrk="1" hangingPunct="1">
              <a:lnSpc>
                <a:spcPct val="100000"/>
              </a:lnSpc>
              <a:spcAft>
                <a:spcPct val="0"/>
              </a:spcAft>
              <a:buClrTx/>
              <a:buSzTx/>
              <a:buFontTx/>
              <a:buNone/>
            </a:pPr>
            <a:r>
              <a:rPr lang="de-DE" altLang="de-DE" sz="4500" dirty="0">
                <a:solidFill>
                  <a:schemeClr val="tx2"/>
                </a:solidFill>
              </a:rPr>
              <a:t>weltweit!</a:t>
            </a:r>
          </a:p>
        </p:txBody>
      </p:sp>
      <p:sp>
        <p:nvSpPr>
          <p:cNvPr id="4" name="Fußzeilenplatzhalter 3">
            <a:extLst>
              <a:ext uri="{FF2B5EF4-FFF2-40B4-BE49-F238E27FC236}">
                <a16:creationId xmlns:a16="http://schemas.microsoft.com/office/drawing/2014/main" id="{D0FC08B0-983D-0924-B374-EE1FE5A47E4E}"/>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886F537B-71BE-493B-6288-1A519469BBE4}"/>
              </a:ext>
            </a:extLst>
          </p:cNvPr>
          <p:cNvSpPr>
            <a:spLocks noGrp="1"/>
          </p:cNvSpPr>
          <p:nvPr>
            <p:ph type="sldNum" sz="quarter" idx="12"/>
          </p:nvPr>
        </p:nvSpPr>
        <p:spPr/>
        <p:txBody>
          <a:bodyPr/>
          <a:lstStyle/>
          <a:p>
            <a:fld id="{CD8A1E23-E1C7-454F-B20F-D91B2898E4B2}" type="slidenum">
              <a:rPr lang="de-DE" smtClean="0"/>
              <a:t>6</a:t>
            </a:fld>
            <a:endParaRPr lang="de-DE"/>
          </a:p>
        </p:txBody>
      </p:sp>
    </p:spTree>
    <p:extLst>
      <p:ext uri="{BB962C8B-B14F-4D97-AF65-F5344CB8AC3E}">
        <p14:creationId xmlns:p14="http://schemas.microsoft.com/office/powerpoint/2010/main" val="3197641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3243A3-7F71-B808-D695-05CD2B4D2A5C}"/>
              </a:ext>
            </a:extLst>
          </p:cNvPr>
          <p:cNvSpPr txBox="1">
            <a:spLocks noChangeArrowheads="1"/>
          </p:cNvSpPr>
          <p:nvPr/>
        </p:nvSpPr>
        <p:spPr bwMode="auto">
          <a:xfrm>
            <a:off x="172720" y="737985"/>
            <a:ext cx="12290425" cy="1319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cs typeface="Times New Roman" pitchFamily="16" charset="0"/>
              </a:rPr>
              <a:t>Rauchen in Deutschland</a:t>
            </a:r>
          </a:p>
        </p:txBody>
      </p:sp>
      <p:pic>
        <p:nvPicPr>
          <p:cNvPr id="3" name="Grafik 2">
            <a:extLst>
              <a:ext uri="{FF2B5EF4-FFF2-40B4-BE49-F238E27FC236}">
                <a16:creationId xmlns:a16="http://schemas.microsoft.com/office/drawing/2014/main" id="{3199E8AE-C8FB-C255-0618-8A34CF9A3ACE}"/>
              </a:ext>
            </a:extLst>
          </p:cNvPr>
          <p:cNvPicPr>
            <a:picLocks noChangeAspect="1"/>
          </p:cNvPicPr>
          <p:nvPr/>
        </p:nvPicPr>
        <p:blipFill>
          <a:blip r:embed="rId2"/>
          <a:stretch>
            <a:fillRect/>
          </a:stretch>
        </p:blipFill>
        <p:spPr>
          <a:xfrm>
            <a:off x="2224347" y="1671010"/>
            <a:ext cx="7743305" cy="4449005"/>
          </a:xfrm>
          <a:prstGeom prst="rect">
            <a:avLst/>
          </a:prstGeom>
          <a:ln>
            <a:solidFill>
              <a:schemeClr val="bg1">
                <a:lumMod val="50000"/>
              </a:schemeClr>
            </a:solidFill>
          </a:ln>
        </p:spPr>
      </p:pic>
      <p:sp>
        <p:nvSpPr>
          <p:cNvPr id="5" name="Textfeld 4">
            <a:extLst>
              <a:ext uri="{FF2B5EF4-FFF2-40B4-BE49-F238E27FC236}">
                <a16:creationId xmlns:a16="http://schemas.microsoft.com/office/drawing/2014/main" id="{78741DDF-478A-D2EF-FA45-3EE4AC1357A7}"/>
              </a:ext>
            </a:extLst>
          </p:cNvPr>
          <p:cNvSpPr txBox="1"/>
          <p:nvPr/>
        </p:nvSpPr>
        <p:spPr>
          <a:xfrm>
            <a:off x="2078441" y="6120015"/>
            <a:ext cx="7889212" cy="707886"/>
          </a:xfrm>
          <a:prstGeom prst="rect">
            <a:avLst/>
          </a:prstGeom>
          <a:noFill/>
        </p:spPr>
        <p:txBody>
          <a:bodyPr wrap="square">
            <a:spAutoFit/>
          </a:bodyPr>
          <a:lstStyle/>
          <a:p>
            <a:pPr marL="90430" indent="0" defTabSz="448965" eaLnBrk="1">
              <a:lnSpc>
                <a:spcPct val="100000"/>
              </a:lnSpc>
              <a:spcBef>
                <a:spcPts val="599"/>
              </a:spcBef>
              <a:spcAft>
                <a:spcPts val="599"/>
              </a:spcAft>
              <a:buClr>
                <a:srgbClr val="757575"/>
              </a:buClr>
              <a:buSzPct val="82000"/>
              <a:defRPr/>
            </a:pPr>
            <a:r>
              <a:rPr lang="de-DE" altLang="de-DE" sz="1200" dirty="0">
                <a:solidFill>
                  <a:schemeClr val="tx1"/>
                </a:solidFill>
              </a:rPr>
              <a:t>Quelle: http://www.rauchfrei-info.de/informieren/verbreitung-des-rauchens/raucherquote-bei-erwachsenen/</a:t>
            </a:r>
          </a:p>
          <a:p>
            <a:pPr marL="90430" indent="0" algn="l" defTabSz="448965" eaLnBrk="1">
              <a:lnSpc>
                <a:spcPct val="100000"/>
              </a:lnSpc>
              <a:spcBef>
                <a:spcPts val="599"/>
              </a:spcBef>
              <a:spcAft>
                <a:spcPts val="599"/>
              </a:spcAft>
              <a:buClr>
                <a:srgbClr val="757575"/>
              </a:buClr>
              <a:buSzPct val="82000"/>
              <a:defRPr/>
            </a:pPr>
            <a:endParaRPr lang="de-DE" altLang="de-DE" sz="1800" dirty="0"/>
          </a:p>
        </p:txBody>
      </p:sp>
      <p:sp>
        <p:nvSpPr>
          <p:cNvPr id="4" name="Fußzeilenplatzhalter 3">
            <a:extLst>
              <a:ext uri="{FF2B5EF4-FFF2-40B4-BE49-F238E27FC236}">
                <a16:creationId xmlns:a16="http://schemas.microsoft.com/office/drawing/2014/main" id="{C2744E09-5835-69FC-6D3D-2689E53527F3}"/>
              </a:ext>
            </a:extLst>
          </p:cNvPr>
          <p:cNvSpPr>
            <a:spLocks noGrp="1"/>
          </p:cNvSpPr>
          <p:nvPr>
            <p:ph type="ftr" sz="quarter" idx="11"/>
          </p:nvPr>
        </p:nvSpPr>
        <p:spPr/>
        <p:txBody>
          <a:bodyPr/>
          <a:lstStyle/>
          <a:p>
            <a:r>
              <a:rPr lang="de-DE"/>
              <a:t>Stand: April 2024 © DGPR</a:t>
            </a:r>
          </a:p>
        </p:txBody>
      </p:sp>
      <p:sp>
        <p:nvSpPr>
          <p:cNvPr id="6" name="Foliennummernplatzhalter 5">
            <a:extLst>
              <a:ext uri="{FF2B5EF4-FFF2-40B4-BE49-F238E27FC236}">
                <a16:creationId xmlns:a16="http://schemas.microsoft.com/office/drawing/2014/main" id="{83836D11-C23D-F561-83D3-08DA94B2123F}"/>
              </a:ext>
            </a:extLst>
          </p:cNvPr>
          <p:cNvSpPr>
            <a:spLocks noGrp="1"/>
          </p:cNvSpPr>
          <p:nvPr>
            <p:ph type="sldNum" sz="quarter" idx="12"/>
          </p:nvPr>
        </p:nvSpPr>
        <p:spPr/>
        <p:txBody>
          <a:bodyPr/>
          <a:lstStyle/>
          <a:p>
            <a:fld id="{CD8A1E23-E1C7-454F-B20F-D91B2898E4B2}" type="slidenum">
              <a:rPr lang="de-DE" smtClean="0"/>
              <a:t>7</a:t>
            </a:fld>
            <a:endParaRPr lang="de-DE"/>
          </a:p>
        </p:txBody>
      </p:sp>
    </p:spTree>
    <p:extLst>
      <p:ext uri="{BB962C8B-B14F-4D97-AF65-F5344CB8AC3E}">
        <p14:creationId xmlns:p14="http://schemas.microsoft.com/office/powerpoint/2010/main" val="2857004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DDA1AD69-1D20-DFD6-DC8F-4BD161FD6081}"/>
              </a:ext>
            </a:extLst>
          </p:cNvPr>
          <p:cNvSpPr txBox="1">
            <a:spLocks noChangeArrowheads="1"/>
          </p:cNvSpPr>
          <p:nvPr/>
        </p:nvSpPr>
        <p:spPr bwMode="auto">
          <a:xfrm>
            <a:off x="461825" y="1800378"/>
            <a:ext cx="11268350" cy="4246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0" rIns="44973" bIns="44973"/>
          <a:lstStyle>
            <a:lvl1pPr marL="901700" indent="-457200" algn="ctr">
              <a:lnSpc>
                <a:spcPct val="61000"/>
              </a:lnSpc>
              <a:spcAft>
                <a:spcPts val="142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1pPr>
            <a:lvl2pPr algn="ctr">
              <a:lnSpc>
                <a:spcPct val="61000"/>
              </a:lnSpc>
              <a:spcAft>
                <a:spcPts val="113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2pPr>
            <a:lvl3pPr algn="ctr">
              <a:lnSpc>
                <a:spcPct val="61000"/>
              </a:lnSpc>
              <a:spcAft>
                <a:spcPts val="850"/>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3pPr>
            <a:lvl4pPr algn="ctr">
              <a:lnSpc>
                <a:spcPct val="61000"/>
              </a:lnSpc>
              <a:spcAft>
                <a:spcPts val="575"/>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4000">
                <a:solidFill>
                  <a:srgbClr val="686868"/>
                </a:solidFill>
                <a:latin typeface="Arial" panose="020B0604020202020204" pitchFamily="34" charset="0"/>
                <a:cs typeface="Arial" panose="020B0604020202020204" pitchFamily="34" charset="0"/>
              </a:defRPr>
            </a:lvl4pPr>
            <a:lvl5pPr algn="ctr">
              <a:lnSpc>
                <a:spcPct val="61000"/>
              </a:lnSpc>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anose="02020603050405020304" pitchFamily="18" charset="0"/>
              <a:tabLst>
                <a:tab pos="503238" algn="l"/>
                <a:tab pos="608013" algn="l"/>
                <a:tab pos="1057275" algn="l"/>
                <a:tab pos="1506538" algn="l"/>
                <a:tab pos="1955800" algn="l"/>
                <a:tab pos="2405063" algn="l"/>
                <a:tab pos="2854325" algn="l"/>
                <a:tab pos="3303588" algn="l"/>
                <a:tab pos="3752850" algn="l"/>
                <a:tab pos="4202113" algn="l"/>
                <a:tab pos="4651375" algn="l"/>
                <a:tab pos="5100638" algn="l"/>
                <a:tab pos="5549900" algn="l"/>
                <a:tab pos="5999163" algn="l"/>
                <a:tab pos="6448425" algn="l"/>
                <a:tab pos="6897688" algn="l"/>
                <a:tab pos="7346950" algn="l"/>
                <a:tab pos="7796213" algn="l"/>
                <a:tab pos="8245475" algn="l"/>
                <a:tab pos="8694738" algn="l"/>
                <a:tab pos="9144000" algn="l"/>
                <a:tab pos="9410700" algn="l"/>
                <a:tab pos="10134600" algn="l"/>
                <a:tab pos="10858500" algn="l"/>
                <a:tab pos="11582400" algn="l"/>
              </a:tabLst>
              <a:defRPr sz="2000">
                <a:solidFill>
                  <a:srgbClr val="686868"/>
                </a:solidFill>
                <a:latin typeface="Arial" panose="020B0604020202020204" pitchFamily="34" charset="0"/>
                <a:cs typeface="Arial" panose="020B0604020202020204" pitchFamily="34" charset="0"/>
              </a:defRPr>
            </a:lvl9pPr>
          </a:lstStyle>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die Raucherquote der Jugendlichen ist in letzter Zeit wieder gestiegen, in 2022 von 8,7 auf 16%</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je früher der Einstieg desto größer die Suchtgefahr</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jährlich sterben 127.000 Menschen an den Folgen des Tabakkonsums </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600" dirty="0">
                <a:solidFill>
                  <a:schemeClr val="tx1"/>
                </a:solidFill>
              </a:rPr>
              <a:t>das entspricht 13% aller Todesfälle </a:t>
            </a:r>
            <a:r>
              <a:rPr lang="de-DE" altLang="de-DE" sz="1800" dirty="0">
                <a:solidFill>
                  <a:schemeClr val="tx1"/>
                </a:solidFill>
              </a:rPr>
              <a:t>(Tabakatlas Deutschland 2020).</a:t>
            </a:r>
          </a:p>
          <a:p>
            <a:pPr marL="547322" algn="l" defTabSz="448965" eaLnBrk="1">
              <a:lnSpc>
                <a:spcPct val="100000"/>
              </a:lnSpc>
              <a:spcBef>
                <a:spcPts val="599"/>
              </a:spcBef>
              <a:spcAft>
                <a:spcPts val="599"/>
              </a:spcAft>
              <a:buClr>
                <a:srgbClr val="FF0000"/>
              </a:buClr>
              <a:buSzPct val="82000"/>
              <a:buFont typeface="Arial" panose="020B0604020202020204" pitchFamily="34" charset="0"/>
              <a:buChar char="•"/>
              <a:defRPr/>
            </a:pPr>
            <a:r>
              <a:rPr lang="de-DE" altLang="de-DE" sz="2400" dirty="0">
                <a:solidFill>
                  <a:schemeClr val="tx1"/>
                </a:solidFill>
              </a:rPr>
              <a:t>ökologische Belastung durch höhere Werte für Feinstaub, CO2, Zigarettenkippen in der Umgebung</a:t>
            </a:r>
            <a:endParaRPr lang="de-DE" altLang="de-DE" sz="2600" dirty="0">
              <a:solidFill>
                <a:schemeClr val="tx1"/>
              </a:solidFill>
            </a:endParaRPr>
          </a:p>
          <a:p>
            <a:pPr marL="444209" indent="0" algn="l" defTabSz="448965" eaLnBrk="1">
              <a:lnSpc>
                <a:spcPct val="100000"/>
              </a:lnSpc>
              <a:spcAft>
                <a:spcPct val="0"/>
              </a:spcAft>
              <a:buClr>
                <a:srgbClr val="FF0000"/>
              </a:buClr>
              <a:buSzPct val="82000"/>
              <a:defRPr/>
            </a:pPr>
            <a:endParaRPr lang="de-DE" altLang="de-DE" sz="1400" dirty="0">
              <a:solidFill>
                <a:schemeClr val="tx1"/>
              </a:solidFill>
            </a:endParaRPr>
          </a:p>
        </p:txBody>
      </p:sp>
      <p:sp>
        <p:nvSpPr>
          <p:cNvPr id="3" name="Rectangle 1">
            <a:extLst>
              <a:ext uri="{FF2B5EF4-FFF2-40B4-BE49-F238E27FC236}">
                <a16:creationId xmlns:a16="http://schemas.microsoft.com/office/drawing/2014/main" id="{5C770ECE-B2FD-E1B3-28B3-DC453C544AD7}"/>
              </a:ext>
            </a:extLst>
          </p:cNvPr>
          <p:cNvSpPr txBox="1">
            <a:spLocks noChangeArrowheads="1"/>
          </p:cNvSpPr>
          <p:nvPr/>
        </p:nvSpPr>
        <p:spPr bwMode="auto">
          <a:xfrm>
            <a:off x="0" y="571581"/>
            <a:ext cx="11516014" cy="1319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4973" tIns="44973" rIns="44973" bIns="44973"/>
          <a:lstStyle>
            <a:lvl1pPr algn="ctr">
              <a:lnSpc>
                <a:spcPct val="61000"/>
              </a:lnSpc>
              <a:spcAft>
                <a:spcPts val="142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1pPr>
            <a:lvl2pPr algn="ctr">
              <a:lnSpc>
                <a:spcPct val="61000"/>
              </a:lnSpc>
              <a:spcAft>
                <a:spcPts val="113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2pPr>
            <a:lvl3pPr algn="ctr">
              <a:lnSpc>
                <a:spcPct val="61000"/>
              </a:lnSpc>
              <a:spcAft>
                <a:spcPts val="85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3pPr>
            <a:lvl4pPr algn="ctr">
              <a:lnSpc>
                <a:spcPct val="61000"/>
              </a:lnSpc>
              <a:spcAft>
                <a:spcPts val="575"/>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4000">
                <a:solidFill>
                  <a:srgbClr val="686868"/>
                </a:solidFill>
                <a:latin typeface="Arial" charset="0"/>
                <a:cs typeface="Arial" charset="0"/>
              </a:defRPr>
            </a:lvl4pPr>
            <a:lvl5pPr algn="ctr">
              <a:lnSpc>
                <a:spcPct val="61000"/>
              </a:lnSpc>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5pPr>
            <a:lvl6pPr marL="25146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6pPr>
            <a:lvl7pPr marL="29718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7pPr>
            <a:lvl8pPr marL="34290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8pPr>
            <a:lvl9pPr marL="3886200" indent="-228600" algn="ctr" defTabSz="449263" eaLnBrk="0" fontAlgn="base" hangingPunct="0">
              <a:lnSpc>
                <a:spcPct val="61000"/>
              </a:lnSpc>
              <a:spcBef>
                <a:spcPct val="0"/>
              </a:spcBef>
              <a:spcAft>
                <a:spcPts val="288"/>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defRPr sz="2000">
                <a:solidFill>
                  <a:srgbClr val="686868"/>
                </a:solidFill>
                <a:latin typeface="Arial" charset="0"/>
                <a:cs typeface="Arial" charset="0"/>
              </a:defRPr>
            </a:lvl9pPr>
          </a:lstStyle>
          <a:p>
            <a:pPr defTabSz="448965" eaLnBrk="1">
              <a:lnSpc>
                <a:spcPct val="100000"/>
              </a:lnSpc>
              <a:spcAft>
                <a:spcPct val="0"/>
              </a:spcAft>
              <a:buClrTx/>
              <a:buFontTx/>
              <a:buNone/>
              <a:defRPr/>
            </a:pPr>
            <a:r>
              <a:rPr lang="de-DE" altLang="de-DE" sz="4400" dirty="0">
                <a:solidFill>
                  <a:schemeClr val="tx1"/>
                </a:solidFill>
                <a:cs typeface="Times New Roman" pitchFamily="16" charset="0"/>
              </a:rPr>
              <a:t>Rauchen in Deutschland</a:t>
            </a:r>
          </a:p>
        </p:txBody>
      </p:sp>
      <p:sp>
        <p:nvSpPr>
          <p:cNvPr id="8" name="Textfeld 7">
            <a:extLst>
              <a:ext uri="{FF2B5EF4-FFF2-40B4-BE49-F238E27FC236}">
                <a16:creationId xmlns:a16="http://schemas.microsoft.com/office/drawing/2014/main" id="{C563A206-79C4-9F29-40FD-60DA18A2ECC9}"/>
              </a:ext>
            </a:extLst>
          </p:cNvPr>
          <p:cNvSpPr txBox="1"/>
          <p:nvPr/>
        </p:nvSpPr>
        <p:spPr>
          <a:xfrm>
            <a:off x="693179" y="5908210"/>
            <a:ext cx="10104960" cy="276999"/>
          </a:xfrm>
          <a:prstGeom prst="rect">
            <a:avLst/>
          </a:prstGeom>
          <a:noFill/>
        </p:spPr>
        <p:txBody>
          <a:bodyPr wrap="square">
            <a:spAutoFit/>
          </a:bodyPr>
          <a:lstStyle/>
          <a:p>
            <a:pPr marL="90430" indent="0" algn="l" defTabSz="448965" eaLnBrk="1">
              <a:lnSpc>
                <a:spcPct val="100000"/>
              </a:lnSpc>
              <a:spcBef>
                <a:spcPts val="599"/>
              </a:spcBef>
              <a:spcAft>
                <a:spcPts val="599"/>
              </a:spcAft>
              <a:buClr>
                <a:srgbClr val="757575"/>
              </a:buClr>
              <a:buSzPct val="82000"/>
              <a:defRPr/>
            </a:pPr>
            <a:r>
              <a:rPr lang="de-DE" altLang="de-DE" sz="1200" dirty="0">
                <a:solidFill>
                  <a:schemeClr val="tx1"/>
                </a:solidFill>
              </a:rPr>
              <a:t>*Quelle: Positionspapier der Task Force Tabakentwöhnung der Deutschen Gesellschaft </a:t>
            </a:r>
            <a:r>
              <a:rPr lang="de-DE" altLang="de-DE" sz="1200" dirty="0" err="1">
                <a:solidFill>
                  <a:schemeClr val="tx1"/>
                </a:solidFill>
              </a:rPr>
              <a:t>für</a:t>
            </a:r>
            <a:r>
              <a:rPr lang="de-DE" altLang="de-DE" sz="1200" dirty="0">
                <a:solidFill>
                  <a:schemeClr val="tx1"/>
                </a:solidFill>
              </a:rPr>
              <a:t> Pneumologie und Beatmungsmedizin 4/23</a:t>
            </a:r>
          </a:p>
        </p:txBody>
      </p:sp>
      <p:sp>
        <p:nvSpPr>
          <p:cNvPr id="4" name="Fußzeilenplatzhalter 3">
            <a:extLst>
              <a:ext uri="{FF2B5EF4-FFF2-40B4-BE49-F238E27FC236}">
                <a16:creationId xmlns:a16="http://schemas.microsoft.com/office/drawing/2014/main" id="{D4787F38-34FD-E88E-BF2F-30F4B9E472EE}"/>
              </a:ext>
            </a:extLst>
          </p:cNvPr>
          <p:cNvSpPr>
            <a:spLocks noGrp="1"/>
          </p:cNvSpPr>
          <p:nvPr>
            <p:ph type="ftr" sz="quarter" idx="11"/>
          </p:nvPr>
        </p:nvSpPr>
        <p:spPr/>
        <p:txBody>
          <a:bodyPr/>
          <a:lstStyle/>
          <a:p>
            <a:r>
              <a:rPr lang="de-DE"/>
              <a:t>Stand: April 2024 © DGPR</a:t>
            </a:r>
          </a:p>
        </p:txBody>
      </p:sp>
      <p:sp>
        <p:nvSpPr>
          <p:cNvPr id="5" name="Foliennummernplatzhalter 4">
            <a:extLst>
              <a:ext uri="{FF2B5EF4-FFF2-40B4-BE49-F238E27FC236}">
                <a16:creationId xmlns:a16="http://schemas.microsoft.com/office/drawing/2014/main" id="{7CB64269-F337-D1FE-9EA2-096AF36FC00A}"/>
              </a:ext>
            </a:extLst>
          </p:cNvPr>
          <p:cNvSpPr>
            <a:spLocks noGrp="1"/>
          </p:cNvSpPr>
          <p:nvPr>
            <p:ph type="sldNum" sz="quarter" idx="12"/>
          </p:nvPr>
        </p:nvSpPr>
        <p:spPr/>
        <p:txBody>
          <a:bodyPr/>
          <a:lstStyle/>
          <a:p>
            <a:fld id="{CD8A1E23-E1C7-454F-B20F-D91B2898E4B2}" type="slidenum">
              <a:rPr lang="de-DE" smtClean="0"/>
              <a:t>8</a:t>
            </a:fld>
            <a:endParaRPr lang="de-DE"/>
          </a:p>
        </p:txBody>
      </p:sp>
    </p:spTree>
    <p:extLst>
      <p:ext uri="{BB962C8B-B14F-4D97-AF65-F5344CB8AC3E}">
        <p14:creationId xmlns:p14="http://schemas.microsoft.com/office/powerpoint/2010/main" val="3405677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2D63C9-6967-DE10-C3EE-6E0FA796A017}"/>
              </a:ext>
            </a:extLst>
          </p:cNvPr>
          <p:cNvSpPr txBox="1">
            <a:spLocks/>
          </p:cNvSpPr>
          <p:nvPr/>
        </p:nvSpPr>
        <p:spPr>
          <a:xfrm>
            <a:off x="1224742" y="394826"/>
            <a:ext cx="9742516" cy="14271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448965">
              <a:buFont typeface="Times New Roman" pitchFamily="16" charset="0"/>
              <a:buNone/>
              <a:defRPr/>
            </a:pPr>
            <a:r>
              <a:rPr lang="de-DE" altLang="de-DE" dirty="0">
                <a:latin typeface="Arial" panose="020B0604020202020204" pitchFamily="34" charset="0"/>
                <a:cs typeface="Arial" panose="020B0604020202020204" pitchFamily="34" charset="0"/>
              </a:rPr>
              <a:t>Rauchen als Risikofaktor</a:t>
            </a:r>
            <a:br>
              <a:rPr lang="de-DE" altLang="de-DE" dirty="0">
                <a:latin typeface="Arial" panose="020B0604020202020204" pitchFamily="34" charset="0"/>
                <a:cs typeface="Arial" panose="020B0604020202020204" pitchFamily="34" charset="0"/>
              </a:rPr>
            </a:br>
            <a:r>
              <a:rPr lang="de-DE" altLang="de-DE" dirty="0">
                <a:latin typeface="Arial" panose="020B0604020202020204" pitchFamily="34" charset="0"/>
                <a:cs typeface="Arial" panose="020B0604020202020204" pitchFamily="34" charset="0"/>
              </a:rPr>
              <a:t>für Herz-Kreislauf-Erkrankungen</a:t>
            </a:r>
          </a:p>
        </p:txBody>
      </p:sp>
      <p:sp>
        <p:nvSpPr>
          <p:cNvPr id="4" name="Rectangle 4">
            <a:extLst>
              <a:ext uri="{FF2B5EF4-FFF2-40B4-BE49-F238E27FC236}">
                <a16:creationId xmlns:a16="http://schemas.microsoft.com/office/drawing/2014/main" id="{93DFC165-2A37-03D8-CEB3-3B464F83D0DF}"/>
              </a:ext>
            </a:extLst>
          </p:cNvPr>
          <p:cNvSpPr>
            <a:spLocks noChangeArrowheads="1"/>
          </p:cNvSpPr>
          <p:nvPr/>
        </p:nvSpPr>
        <p:spPr bwMode="auto">
          <a:xfrm>
            <a:off x="319603" y="1369221"/>
            <a:ext cx="6180178" cy="516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9817" tIns="64902" rIns="129817" bIns="64902"/>
          <a:lstStyle>
            <a:lvl1pPr marL="485775" indent="-485775">
              <a:defRPr>
                <a:solidFill>
                  <a:schemeClr val="bg1"/>
                </a:solidFill>
                <a:latin typeface="Arial" charset="0"/>
                <a:cs typeface="Arial" charset="0"/>
              </a:defRPr>
            </a:lvl1pPr>
            <a:lvl2pPr>
              <a:defRPr>
                <a:solidFill>
                  <a:schemeClr val="bg1"/>
                </a:solidFill>
                <a:latin typeface="Arial" charset="0"/>
                <a:cs typeface="Arial" charset="0"/>
              </a:defRPr>
            </a:lvl2pPr>
            <a:lvl3pPr>
              <a:defRPr>
                <a:solidFill>
                  <a:schemeClr val="bg1"/>
                </a:solidFill>
                <a:latin typeface="Arial" charset="0"/>
                <a:cs typeface="Arial" charset="0"/>
              </a:defRPr>
            </a:lvl3pPr>
            <a:lvl4pPr>
              <a:defRPr>
                <a:solidFill>
                  <a:schemeClr val="bg1"/>
                </a:solidFill>
                <a:latin typeface="Arial" charset="0"/>
                <a:cs typeface="Arial" charset="0"/>
              </a:defRPr>
            </a:lvl4pPr>
            <a:lvl5pPr>
              <a:defRPr>
                <a:solidFill>
                  <a:schemeClr val="bg1"/>
                </a:solidFill>
                <a:latin typeface="Arial" charset="0"/>
                <a:cs typeface="Arial" charset="0"/>
              </a:defRPr>
            </a:lvl5pPr>
            <a:lvl6pPr marL="2513013" indent="-227013" defTabSz="447675" eaLnBrk="0" fontAlgn="base" hangingPunct="0">
              <a:spcBef>
                <a:spcPct val="0"/>
              </a:spcBef>
              <a:spcAft>
                <a:spcPct val="0"/>
              </a:spcAft>
              <a:defRPr>
                <a:solidFill>
                  <a:schemeClr val="bg1"/>
                </a:solidFill>
                <a:latin typeface="Arial" charset="0"/>
                <a:cs typeface="Arial" charset="0"/>
              </a:defRPr>
            </a:lvl6pPr>
            <a:lvl7pPr marL="2970213" indent="-227013" defTabSz="447675" eaLnBrk="0" fontAlgn="base" hangingPunct="0">
              <a:spcBef>
                <a:spcPct val="0"/>
              </a:spcBef>
              <a:spcAft>
                <a:spcPct val="0"/>
              </a:spcAft>
              <a:defRPr>
                <a:solidFill>
                  <a:schemeClr val="bg1"/>
                </a:solidFill>
                <a:latin typeface="Arial" charset="0"/>
                <a:cs typeface="Arial" charset="0"/>
              </a:defRPr>
            </a:lvl7pPr>
            <a:lvl8pPr marL="3427413" indent="-227013" defTabSz="447675" eaLnBrk="0" fontAlgn="base" hangingPunct="0">
              <a:spcBef>
                <a:spcPct val="0"/>
              </a:spcBef>
              <a:spcAft>
                <a:spcPct val="0"/>
              </a:spcAft>
              <a:defRPr>
                <a:solidFill>
                  <a:schemeClr val="bg1"/>
                </a:solidFill>
                <a:latin typeface="Arial" charset="0"/>
                <a:cs typeface="Arial" charset="0"/>
              </a:defRPr>
            </a:lvl8pPr>
            <a:lvl9pPr marL="3884613" indent="-227013" defTabSz="447675" eaLnBrk="0" fontAlgn="base" hangingPunct="0">
              <a:spcBef>
                <a:spcPct val="0"/>
              </a:spcBef>
              <a:spcAft>
                <a:spcPct val="0"/>
              </a:spcAft>
              <a:defRPr>
                <a:solidFill>
                  <a:schemeClr val="bg1"/>
                </a:solidFill>
                <a:latin typeface="Arial" charset="0"/>
                <a:cs typeface="Arial" charset="0"/>
              </a:defRPr>
            </a:lvl9pPr>
          </a:lstStyle>
          <a:p>
            <a:pPr algn="ctr">
              <a:spcBef>
                <a:spcPct val="20000"/>
              </a:spcBef>
              <a:buClr>
                <a:srgbClr val="BDD600"/>
              </a:buClr>
              <a:defRPr/>
            </a:pPr>
            <a:endParaRPr lang="de-DE" altLang="de-DE" sz="1700" b="1" u="sng" dirty="0">
              <a:solidFill>
                <a:schemeClr val="tx1"/>
              </a:solidFill>
              <a:latin typeface="Calibri" pitchFamily="34" charset="0"/>
            </a:endParaRPr>
          </a:p>
          <a:p>
            <a:pPr>
              <a:spcBef>
                <a:spcPct val="20000"/>
              </a:spcBef>
              <a:buClr>
                <a:srgbClr val="BDD600"/>
              </a:buClr>
              <a:defRPr/>
            </a:pPr>
            <a:r>
              <a:rPr lang="de-DE" altLang="de-DE" sz="2800" b="1" u="sng" dirty="0">
                <a:solidFill>
                  <a:schemeClr val="tx1"/>
                </a:solidFill>
                <a:latin typeface="Arial" panose="020B0604020202020204" pitchFamily="34" charset="0"/>
                <a:cs typeface="Arial" panose="020B0604020202020204" pitchFamily="34" charset="0"/>
              </a:rPr>
              <a:t>3.301 Tote durch fremden Qualm</a:t>
            </a:r>
          </a:p>
          <a:p>
            <a:pPr>
              <a:spcBef>
                <a:spcPct val="20000"/>
              </a:spcBef>
              <a:buClr>
                <a:srgbClr val="BDD600"/>
              </a:buClr>
              <a:defRPr/>
            </a:pPr>
            <a:r>
              <a:rPr lang="de-DE" altLang="de-DE" sz="2800" b="1" dirty="0">
                <a:solidFill>
                  <a:schemeClr val="tx1"/>
                </a:solidFill>
                <a:latin typeface="Arial" panose="020B0604020202020204" pitchFamily="34" charset="0"/>
                <a:cs typeface="Arial" panose="020B0604020202020204" pitchFamily="34" charset="0"/>
              </a:rPr>
              <a:t>(Passivrauchen)</a:t>
            </a:r>
          </a:p>
          <a:p>
            <a:pPr>
              <a:spcBef>
                <a:spcPct val="20000"/>
              </a:spcBef>
              <a:buClr>
                <a:srgbClr val="BDD600"/>
              </a:buClr>
              <a:defRPr/>
            </a:pPr>
            <a:r>
              <a:rPr lang="de-DE" altLang="de-DE" sz="1400" b="1" dirty="0">
                <a:solidFill>
                  <a:schemeClr val="tx1"/>
                </a:solidFill>
                <a:latin typeface="Arial" panose="020B0604020202020204" pitchFamily="34" charset="0"/>
                <a:cs typeface="Arial" panose="020B0604020202020204" pitchFamily="34" charset="0"/>
              </a:rPr>
              <a:t> </a:t>
            </a:r>
          </a:p>
          <a:p>
            <a:pPr>
              <a:spcBef>
                <a:spcPct val="20000"/>
              </a:spcBef>
              <a:buClr>
                <a:srgbClr val="FF0000"/>
              </a:buClr>
              <a:buFont typeface="Arial" panose="020B0604020202020204" pitchFamily="34" charset="0"/>
              <a:buChar char="•"/>
              <a:defRPr/>
            </a:pPr>
            <a:r>
              <a:rPr lang="de-DE" altLang="de-DE" sz="2000" dirty="0">
                <a:solidFill>
                  <a:schemeClr val="tx1"/>
                </a:solidFill>
                <a:latin typeface="Arial" panose="020B0604020202020204" pitchFamily="34" charset="0"/>
                <a:cs typeface="Arial" panose="020B0604020202020204" pitchFamily="34" charset="0"/>
              </a:rPr>
              <a:t>2.148 KHK-Todesfälle</a:t>
            </a:r>
          </a:p>
          <a:p>
            <a:pPr>
              <a:spcBef>
                <a:spcPct val="20000"/>
              </a:spcBef>
              <a:buClr>
                <a:srgbClr val="FF0000"/>
              </a:buClr>
              <a:buFont typeface="Arial" panose="020B0604020202020204" pitchFamily="34" charset="0"/>
              <a:buChar char="•"/>
              <a:defRPr/>
            </a:pPr>
            <a:r>
              <a:rPr lang="de-DE" altLang="de-DE" sz="2000" dirty="0">
                <a:solidFill>
                  <a:schemeClr val="tx1"/>
                </a:solidFill>
                <a:latin typeface="Arial" panose="020B0604020202020204" pitchFamily="34" charset="0"/>
                <a:cs typeface="Arial" panose="020B0604020202020204" pitchFamily="34" charset="0"/>
              </a:rPr>
              <a:t>774 tödliche Schlaganfälle</a:t>
            </a:r>
          </a:p>
          <a:p>
            <a:pPr>
              <a:spcBef>
                <a:spcPct val="20000"/>
              </a:spcBef>
              <a:buClr>
                <a:srgbClr val="FF0000"/>
              </a:buClr>
              <a:buFont typeface="Arial" panose="020B0604020202020204" pitchFamily="34" charset="0"/>
              <a:buChar char="•"/>
              <a:defRPr/>
            </a:pPr>
            <a:r>
              <a:rPr lang="de-DE" altLang="de-DE" sz="2000" dirty="0">
                <a:solidFill>
                  <a:schemeClr val="tx1"/>
                </a:solidFill>
                <a:latin typeface="Arial" panose="020B0604020202020204" pitchFamily="34" charset="0"/>
                <a:cs typeface="Arial" panose="020B0604020202020204" pitchFamily="34" charset="0"/>
              </a:rPr>
              <a:t>263 Lungenkrebs-Tote</a:t>
            </a:r>
          </a:p>
          <a:p>
            <a:pPr>
              <a:spcBef>
                <a:spcPct val="20000"/>
              </a:spcBef>
              <a:buClr>
                <a:srgbClr val="FF0000"/>
              </a:buClr>
              <a:buFont typeface="Arial" panose="020B0604020202020204" pitchFamily="34" charset="0"/>
              <a:buChar char="•"/>
              <a:defRPr/>
            </a:pPr>
            <a:r>
              <a:rPr lang="de-DE" altLang="de-DE" sz="2000" dirty="0">
                <a:solidFill>
                  <a:schemeClr val="tx1"/>
                </a:solidFill>
                <a:latin typeface="Arial" panose="020B0604020202020204" pitchFamily="34" charset="0"/>
                <a:cs typeface="Arial" panose="020B0604020202020204" pitchFamily="34" charset="0"/>
              </a:rPr>
              <a:t>56 COPD-Todesfälle</a:t>
            </a:r>
          </a:p>
          <a:p>
            <a:pPr>
              <a:spcBef>
                <a:spcPct val="20000"/>
              </a:spcBef>
              <a:buClr>
                <a:srgbClr val="FF0000"/>
              </a:buClr>
              <a:buFont typeface="Arial" panose="020B0604020202020204" pitchFamily="34" charset="0"/>
              <a:buChar char="•"/>
              <a:defRPr/>
            </a:pPr>
            <a:r>
              <a:rPr lang="de-DE" altLang="de-DE" sz="2000" dirty="0">
                <a:solidFill>
                  <a:schemeClr val="tx1"/>
                </a:solidFill>
                <a:latin typeface="Arial" panose="020B0604020202020204" pitchFamily="34" charset="0"/>
                <a:cs typeface="Arial" panose="020B0604020202020204" pitchFamily="34" charset="0"/>
              </a:rPr>
              <a:t>60 Kinder mit plötzlichem Herztod</a:t>
            </a:r>
          </a:p>
          <a:p>
            <a:pPr>
              <a:spcBef>
                <a:spcPct val="20000"/>
              </a:spcBef>
              <a:buClr>
                <a:srgbClr val="BDD600"/>
              </a:buClr>
              <a:defRPr/>
            </a:pPr>
            <a:r>
              <a:rPr lang="de-DE" altLang="de-DE" sz="2000" dirty="0">
                <a:solidFill>
                  <a:schemeClr val="tx1"/>
                </a:solidFill>
                <a:latin typeface="Arial" panose="020B0604020202020204" pitchFamily="34" charset="0"/>
                <a:cs typeface="Arial" panose="020B0604020202020204" pitchFamily="34" charset="0"/>
              </a:rPr>
              <a:t> </a:t>
            </a:r>
          </a:p>
          <a:p>
            <a:pPr>
              <a:spcBef>
                <a:spcPct val="20000"/>
              </a:spcBef>
              <a:buClr>
                <a:srgbClr val="BDD600"/>
              </a:buClr>
              <a:defRPr/>
            </a:pPr>
            <a:r>
              <a:rPr lang="de-DE" altLang="de-DE" sz="2000" dirty="0">
                <a:solidFill>
                  <a:schemeClr val="tx1"/>
                </a:solidFill>
                <a:latin typeface="Arial" panose="020B0604020202020204" pitchFamily="34" charset="0"/>
                <a:cs typeface="Arial" panose="020B0604020202020204" pitchFamily="34" charset="0"/>
              </a:rPr>
              <a:t>Das sind mehr Todesfälle als durch illegale Drogen,</a:t>
            </a:r>
          </a:p>
          <a:p>
            <a:pPr>
              <a:spcBef>
                <a:spcPct val="20000"/>
              </a:spcBef>
              <a:buClr>
                <a:srgbClr val="BDD600"/>
              </a:buClr>
              <a:defRPr/>
            </a:pPr>
            <a:r>
              <a:rPr lang="de-DE" altLang="de-DE" sz="2000" dirty="0">
                <a:solidFill>
                  <a:schemeClr val="tx1"/>
                </a:solidFill>
                <a:latin typeface="Arial" panose="020B0604020202020204" pitchFamily="34" charset="0"/>
                <a:cs typeface="Arial" panose="020B0604020202020204" pitchFamily="34" charset="0"/>
              </a:rPr>
              <a:t>Asbest, BSE, SARS, Vogelgrippe &amp; Schweinegrippe</a:t>
            </a:r>
          </a:p>
          <a:p>
            <a:pPr>
              <a:spcBef>
                <a:spcPct val="20000"/>
              </a:spcBef>
              <a:buClr>
                <a:srgbClr val="BDD600"/>
              </a:buClr>
              <a:defRPr/>
            </a:pPr>
            <a:r>
              <a:rPr lang="de-DE" altLang="de-DE" sz="2000" dirty="0">
                <a:solidFill>
                  <a:schemeClr val="tx1"/>
                </a:solidFill>
                <a:latin typeface="Arial" panose="020B0604020202020204" pitchFamily="34" charset="0"/>
                <a:cs typeface="Arial" panose="020B0604020202020204" pitchFamily="34" charset="0"/>
              </a:rPr>
              <a:t>zusammen.</a:t>
            </a:r>
            <a:endParaRPr lang="de-DE" altLang="de-DE" sz="2800" dirty="0">
              <a:solidFill>
                <a:schemeClr val="tx1"/>
              </a:solidFill>
              <a:latin typeface="Arial" panose="020B0604020202020204" pitchFamily="34" charset="0"/>
              <a:cs typeface="Arial" panose="020B0604020202020204" pitchFamily="34" charset="0"/>
            </a:endParaRPr>
          </a:p>
          <a:p>
            <a:pPr marL="0" indent="0" algn="ctr">
              <a:spcBef>
                <a:spcPct val="20000"/>
              </a:spcBef>
              <a:buClr>
                <a:srgbClr val="BDD600"/>
              </a:buClr>
              <a:defRPr/>
            </a:pPr>
            <a:r>
              <a:rPr lang="de-DE" altLang="de-DE" sz="1400" dirty="0">
                <a:solidFill>
                  <a:schemeClr val="tx1"/>
                </a:solidFill>
                <a:latin typeface="Calibri" pitchFamily="34" charset="0"/>
              </a:rPr>
              <a:t> </a:t>
            </a:r>
          </a:p>
        </p:txBody>
      </p:sp>
      <p:sp>
        <p:nvSpPr>
          <p:cNvPr id="6" name="Text Box 3">
            <a:extLst>
              <a:ext uri="{FF2B5EF4-FFF2-40B4-BE49-F238E27FC236}">
                <a16:creationId xmlns:a16="http://schemas.microsoft.com/office/drawing/2014/main" id="{DBE31182-079B-0F05-7DC8-DB8CB630864E}"/>
              </a:ext>
            </a:extLst>
          </p:cNvPr>
          <p:cNvSpPr txBox="1">
            <a:spLocks noChangeArrowheads="1"/>
          </p:cNvSpPr>
          <p:nvPr/>
        </p:nvSpPr>
        <p:spPr bwMode="auto">
          <a:xfrm>
            <a:off x="-2861128" y="6573040"/>
            <a:ext cx="12712700" cy="284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9817" tIns="64902" rIns="129817" bIns="64902">
            <a:spAutoFit/>
          </a:bodyPr>
          <a:lstStyle>
            <a:lvl1pPr algn="ctr">
              <a:lnSpc>
                <a:spcPct val="61000"/>
              </a:lnSpc>
              <a:spcAft>
                <a:spcPts val="142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1pPr>
            <a:lvl2pPr marL="742950" indent="-285750" algn="ctr">
              <a:lnSpc>
                <a:spcPct val="61000"/>
              </a:lnSpc>
              <a:spcAft>
                <a:spcPts val="1138"/>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2pPr>
            <a:lvl3pPr marL="1143000" indent="-228600" algn="ctr">
              <a:lnSpc>
                <a:spcPct val="61000"/>
              </a:lnSpc>
              <a:spcAft>
                <a:spcPts val="850"/>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3pPr>
            <a:lvl4pPr marL="1600200" indent="-228600" algn="ctr">
              <a:lnSpc>
                <a:spcPct val="61000"/>
              </a:lnSpc>
              <a:spcAft>
                <a:spcPts val="575"/>
              </a:spcAft>
              <a:buClr>
                <a:srgbClr val="000000"/>
              </a:buClr>
              <a:buSzPct val="100000"/>
              <a:buFont typeface="Times New Roman" panose="02020603050405020304" pitchFamily="18" charset="0"/>
              <a:defRPr sz="4000">
                <a:solidFill>
                  <a:srgbClr val="686868"/>
                </a:solidFill>
                <a:latin typeface="Arial" panose="020B0604020202020204" pitchFamily="34" charset="0"/>
                <a:cs typeface="Arial" panose="020B0604020202020204" pitchFamily="34" charset="0"/>
              </a:defRPr>
            </a:lvl4pPr>
            <a:lvl5pPr marL="2057400" indent="-228600" algn="ctr">
              <a:lnSpc>
                <a:spcPct val="61000"/>
              </a:lnSpc>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5pPr>
            <a:lvl6pPr marL="25146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6pPr>
            <a:lvl7pPr marL="29718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7pPr>
            <a:lvl8pPr marL="34290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8pPr>
            <a:lvl9pPr marL="3886200" indent="-228600" algn="ctr" defTabSz="447675" eaLnBrk="0" fontAlgn="base" hangingPunct="0">
              <a:lnSpc>
                <a:spcPct val="61000"/>
              </a:lnSpc>
              <a:spcBef>
                <a:spcPct val="0"/>
              </a:spcBef>
              <a:spcAft>
                <a:spcPts val="288"/>
              </a:spcAft>
              <a:buClr>
                <a:srgbClr val="000000"/>
              </a:buClr>
              <a:buSzPct val="100000"/>
              <a:buFont typeface="Times New Roman" panose="02020603050405020304" pitchFamily="18" charset="0"/>
              <a:defRPr sz="2000">
                <a:solidFill>
                  <a:srgbClr val="686868"/>
                </a:solidFill>
                <a:latin typeface="Arial" panose="020B0604020202020204" pitchFamily="34" charset="0"/>
                <a:cs typeface="Arial" panose="020B0604020202020204" pitchFamily="34" charset="0"/>
              </a:defRPr>
            </a:lvl9pPr>
          </a:lstStyle>
          <a:p>
            <a:pPr eaLnBrk="1" hangingPunct="1">
              <a:lnSpc>
                <a:spcPct val="100000"/>
              </a:lnSpc>
              <a:spcAft>
                <a:spcPct val="0"/>
              </a:spcAft>
              <a:buClrTx/>
              <a:buSzTx/>
              <a:buFontTx/>
              <a:buNone/>
            </a:pPr>
            <a:r>
              <a:rPr lang="de-DE" altLang="de-DE" sz="1000" dirty="0">
                <a:solidFill>
                  <a:schemeClr val="tx1"/>
                </a:solidFill>
                <a:latin typeface="Calibri" panose="020F0502020204030204" pitchFamily="34" charset="0"/>
              </a:rPr>
              <a:t>   Quelle:  </a:t>
            </a:r>
            <a:r>
              <a:rPr lang="de-DE" sz="1000" dirty="0"/>
              <a:t>Passivrauchen – ein unterschätztes Gesundheitsrisiko, Deutsches Krebsforschungszentrum Heidelberg, 2005</a:t>
            </a:r>
            <a:endParaRPr lang="de-DE" altLang="de-DE" sz="1700" dirty="0">
              <a:solidFill>
                <a:schemeClr val="tx1"/>
              </a:solidFill>
              <a:latin typeface="Calibri" panose="020F0502020204030204" pitchFamily="34" charset="0"/>
            </a:endParaRPr>
          </a:p>
        </p:txBody>
      </p:sp>
      <p:pic>
        <p:nvPicPr>
          <p:cNvPr id="5" name="Grafik 4" descr="Ein Bild, das Person, Menschliches Gesicht, Kleidung, Mann enthält.&#10;&#10;Automatisch generierte Beschreibung">
            <a:extLst>
              <a:ext uri="{FF2B5EF4-FFF2-40B4-BE49-F238E27FC236}">
                <a16:creationId xmlns:a16="http://schemas.microsoft.com/office/drawing/2014/main" id="{04F64E47-1DF5-6FCA-99CC-E31D1EBF2B0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3198" y="2191731"/>
            <a:ext cx="5252246" cy="3501497"/>
          </a:xfrm>
          <a:prstGeom prst="rect">
            <a:avLst/>
          </a:prstGeom>
          <a:ln>
            <a:noFill/>
          </a:ln>
          <a:effectLst>
            <a:outerShdw blurRad="292100" dist="139700" dir="2700000" algn="tl" rotWithShape="0">
              <a:srgbClr val="333333">
                <a:alpha val="65000"/>
              </a:srgbClr>
            </a:outerShdw>
          </a:effectLst>
        </p:spPr>
      </p:pic>
      <p:sp>
        <p:nvSpPr>
          <p:cNvPr id="3" name="Fußzeilenplatzhalter 2">
            <a:extLst>
              <a:ext uri="{FF2B5EF4-FFF2-40B4-BE49-F238E27FC236}">
                <a16:creationId xmlns:a16="http://schemas.microsoft.com/office/drawing/2014/main" id="{D1632A9F-4E74-DCE6-6F3D-9EE5805FB612}"/>
              </a:ext>
            </a:extLst>
          </p:cNvPr>
          <p:cNvSpPr>
            <a:spLocks noGrp="1"/>
          </p:cNvSpPr>
          <p:nvPr>
            <p:ph type="ftr" sz="quarter" idx="11"/>
          </p:nvPr>
        </p:nvSpPr>
        <p:spPr/>
        <p:txBody>
          <a:bodyPr/>
          <a:lstStyle/>
          <a:p>
            <a:r>
              <a:rPr lang="de-DE"/>
              <a:t>Stand: April 2024 © DGPR</a:t>
            </a:r>
          </a:p>
        </p:txBody>
      </p:sp>
      <p:sp>
        <p:nvSpPr>
          <p:cNvPr id="7" name="Foliennummernplatzhalter 6">
            <a:extLst>
              <a:ext uri="{FF2B5EF4-FFF2-40B4-BE49-F238E27FC236}">
                <a16:creationId xmlns:a16="http://schemas.microsoft.com/office/drawing/2014/main" id="{A637B98D-0742-8EF1-DF89-EFF7D42A1B04}"/>
              </a:ext>
            </a:extLst>
          </p:cNvPr>
          <p:cNvSpPr>
            <a:spLocks noGrp="1"/>
          </p:cNvSpPr>
          <p:nvPr>
            <p:ph type="sldNum" sz="quarter" idx="12"/>
          </p:nvPr>
        </p:nvSpPr>
        <p:spPr/>
        <p:txBody>
          <a:bodyPr/>
          <a:lstStyle/>
          <a:p>
            <a:fld id="{CD8A1E23-E1C7-454F-B20F-D91B2898E4B2}" type="slidenum">
              <a:rPr lang="de-DE" smtClean="0"/>
              <a:t>9</a:t>
            </a:fld>
            <a:endParaRPr lang="de-DE"/>
          </a:p>
        </p:txBody>
      </p:sp>
      <p:sp>
        <p:nvSpPr>
          <p:cNvPr id="8" name="Textfeld 1">
            <a:extLst>
              <a:ext uri="{FF2B5EF4-FFF2-40B4-BE49-F238E27FC236}">
                <a16:creationId xmlns:a16="http://schemas.microsoft.com/office/drawing/2014/main" id="{83C58107-901E-3340-DF57-B9D014A87152}"/>
              </a:ext>
            </a:extLst>
          </p:cNvPr>
          <p:cNvSpPr txBox="1">
            <a:spLocks noChangeArrowheads="1"/>
          </p:cNvSpPr>
          <p:nvPr/>
        </p:nvSpPr>
        <p:spPr bwMode="auto">
          <a:xfrm>
            <a:off x="6543355" y="5740204"/>
            <a:ext cx="2044149" cy="22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altLang="de-DE" sz="845" dirty="0">
                <a:solidFill>
                  <a:srgbClr val="000000"/>
                </a:solidFill>
              </a:rPr>
              <a:t>Bildquelle: iStock.com/</a:t>
            </a:r>
            <a:r>
              <a:rPr lang="de-DE" altLang="de-DE" sz="845" dirty="0" err="1">
                <a:solidFill>
                  <a:srgbClr val="000000"/>
                </a:solidFill>
              </a:rPr>
              <a:t>Nuttawan</a:t>
            </a:r>
            <a:r>
              <a:rPr lang="de-DE" altLang="de-DE" sz="845" dirty="0">
                <a:solidFill>
                  <a:srgbClr val="000000"/>
                </a:solidFill>
              </a:rPr>
              <a:t> </a:t>
            </a:r>
            <a:r>
              <a:rPr lang="de-DE" altLang="de-DE" sz="845" dirty="0" err="1">
                <a:solidFill>
                  <a:srgbClr val="000000"/>
                </a:solidFill>
              </a:rPr>
              <a:t>Jayawan</a:t>
            </a:r>
            <a:endParaRPr lang="de-DE" altLang="de-DE" sz="845" dirty="0">
              <a:solidFill>
                <a:srgbClr val="000000"/>
              </a:solidFill>
            </a:endParaRPr>
          </a:p>
        </p:txBody>
      </p:sp>
    </p:spTree>
    <p:extLst>
      <p:ext uri="{BB962C8B-B14F-4D97-AF65-F5344CB8AC3E}">
        <p14:creationId xmlns:p14="http://schemas.microsoft.com/office/powerpoint/2010/main" val="246835616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C15644933E0AC45BFBDDC6BA7BE2639" ma:contentTypeVersion="12" ma:contentTypeDescription="Ein neues Dokument erstellen." ma:contentTypeScope="" ma:versionID="bf416ab0055b8de49178c3a15ccb85ac">
  <xsd:schema xmlns:xsd="http://www.w3.org/2001/XMLSchema" xmlns:xs="http://www.w3.org/2001/XMLSchema" xmlns:p="http://schemas.microsoft.com/office/2006/metadata/properties" xmlns:ns2="8758c251-fcdb-4db6-b98b-e350b4edf6bc" xmlns:ns3="0663a006-291f-4e9d-9360-8f4572ab4371" targetNamespace="http://schemas.microsoft.com/office/2006/metadata/properties" ma:root="true" ma:fieldsID="9a777f3f03b3494d64fb63a42c9fd842" ns2:_="" ns3:_="">
    <xsd:import namespace="8758c251-fcdb-4db6-b98b-e350b4edf6bc"/>
    <xsd:import namespace="0663a006-291f-4e9d-9360-8f4572ab437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58c251-fcdb-4db6-b98b-e350b4edf6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cbe8c6d3-6790-4323-a09f-1dcc16d361d1"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63a006-291f-4e9d-9360-8f4572ab437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c5f6046-e095-4aa1-9020-596336bb5476}" ma:internalName="TaxCatchAll" ma:showField="CatchAllData" ma:web="0663a006-291f-4e9d-9360-8f4572ab43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758c251-fcdb-4db6-b98b-e350b4edf6bc">
      <Terms xmlns="http://schemas.microsoft.com/office/infopath/2007/PartnerControls"/>
    </lcf76f155ced4ddcb4097134ff3c332f>
    <TaxCatchAll xmlns="0663a006-291f-4e9d-9360-8f4572ab4371" xsi:nil="true"/>
  </documentManagement>
</p:properties>
</file>

<file path=customXml/itemProps1.xml><?xml version="1.0" encoding="utf-8"?>
<ds:datastoreItem xmlns:ds="http://schemas.openxmlformats.org/officeDocument/2006/customXml" ds:itemID="{DE7E91A6-3074-4F13-A446-CB66E9570B1A}"/>
</file>

<file path=customXml/itemProps2.xml><?xml version="1.0" encoding="utf-8"?>
<ds:datastoreItem xmlns:ds="http://schemas.openxmlformats.org/officeDocument/2006/customXml" ds:itemID="{8B2F2EBF-2D11-47F6-8646-C0243791FF46}">
  <ds:schemaRefs>
    <ds:schemaRef ds:uri="http://schemas.microsoft.com/sharepoint/v3/contenttype/forms"/>
  </ds:schemaRefs>
</ds:datastoreItem>
</file>

<file path=customXml/itemProps3.xml><?xml version="1.0" encoding="utf-8"?>
<ds:datastoreItem xmlns:ds="http://schemas.openxmlformats.org/officeDocument/2006/customXml" ds:itemID="{FA4AE91C-3B71-49BF-BA64-56EC28F08054}">
  <ds:schemaRefs>
    <ds:schemaRef ds:uri="d6dad92c-c015-49f6-a4a9-fcfc1a4771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1950</Words>
  <Application>Microsoft Office PowerPoint</Application>
  <PresentationFormat>Breitbild</PresentationFormat>
  <Paragraphs>328</Paragraphs>
  <Slides>30</Slides>
  <Notes>6</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30</vt:i4>
      </vt:variant>
    </vt:vector>
  </HeadingPairs>
  <TitlesOfParts>
    <vt:vector size="38" baseType="lpstr">
      <vt:lpstr>Arial</vt:lpstr>
      <vt:lpstr>Calibri</vt:lpstr>
      <vt:lpstr>Calibri Light</vt:lpstr>
      <vt:lpstr>Futura Book</vt:lpstr>
      <vt:lpstr>Times New Roman</vt:lpstr>
      <vt:lpstr>Wingdings</vt:lpstr>
      <vt:lpstr>Wingdings 3</vt:lpstr>
      <vt:lpstr>Office</vt:lpstr>
      <vt:lpstr>PowerPoint-Präsentation</vt:lpstr>
      <vt:lpstr>Risikofaktor Rauchen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Körperliche Abhängigkeit</vt:lpstr>
      <vt:lpstr>Psychische Abhängigkeit</vt:lpstr>
      <vt:lpstr>Rauchen als Risikofaktor für Herz-/Kreislauferkrankungen</vt:lpstr>
      <vt:lpstr>PowerPoint-Präsentation</vt:lpstr>
      <vt:lpstr>PowerPoint-Präsentation</vt:lpstr>
      <vt:lpstr>PowerPoint-Präsentation</vt:lpstr>
      <vt:lpstr>Mit dem Rauchen aufhören – ein Prozess</vt:lpstr>
      <vt:lpstr>Mit dem Rauchen aufhören – ein Prozess</vt:lpstr>
      <vt:lpstr>Mit dem Rauchen aufhören – ein Prozess</vt:lpstr>
      <vt:lpstr>Mit dem Rauchen aufhören – ein Prozess</vt:lpstr>
      <vt:lpstr>PowerPoint-Präsentation</vt:lpstr>
      <vt:lpstr>Mit dem Rauchen aufhören – ein Prozess</vt:lpstr>
      <vt:lpstr>PowerPoint-Präsentation</vt:lpstr>
      <vt:lpstr>Mit dem Rauchen aufhören – ein Prozess</vt:lpstr>
      <vt:lpstr>PowerPoint-Präsentation</vt:lpstr>
      <vt:lpstr>PowerPoint-Präsentation</vt:lpstr>
      <vt:lpstr>Raucherstopp - das Steuerspar-Model!</vt:lpstr>
      <vt:lpstr>Strategie für ein  tabakfreies Deutschland 2040  Initiative  von 50 Organisationen (u. a. der DGPR)</vt:lpstr>
      <vt:lpstr>Tipps</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Stefanie Kneisle</dc:creator>
  <cp:lastModifiedBy>Stefanie Kneisle</cp:lastModifiedBy>
  <cp:revision>18</cp:revision>
  <dcterms:created xsi:type="dcterms:W3CDTF">2022-12-22T12:10:52Z</dcterms:created>
  <dcterms:modified xsi:type="dcterms:W3CDTF">2024-04-11T11:46:42Z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0x010100CC15644933E0AC45BFBDDC6BA7BE2639</vt:lpwstr>
  </property>
  <property fmtid="{D5CDD505-2E9C-101B-9397-08002B2CF9AE}" pid="3" name="ComplianceAssetId">
    <vt:lpwstr/>
  </property>
  <property fmtid="{D5CDD505-2E9C-101B-9397-08002B2CF9AE}" pid="4" name="TriggerFlowInfo">
    <vt:lpwstr/>
  </property>
  <property fmtid="{D5CDD505-2E9C-101B-9397-08002B2CF9AE}" pid="5" name="_ExtendedDescription">
    <vt:lpwstr/>
  </property>
</Properties>
</file>