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848" r:id="rId4"/>
  </p:sldMasterIdLst>
  <p:notesMasterIdLst>
    <p:notesMasterId r:id="rId36"/>
  </p:notesMasterIdLst>
  <p:sldIdLst>
    <p:sldId id="307" r:id="rId5"/>
    <p:sldId id="308" r:id="rId6"/>
    <p:sldId id="355" r:id="rId7"/>
    <p:sldId id="426" r:id="rId8"/>
    <p:sldId id="366" r:id="rId9"/>
    <p:sldId id="345" r:id="rId10"/>
    <p:sldId id="311" r:id="rId11"/>
    <p:sldId id="353" r:id="rId12"/>
    <p:sldId id="312" r:id="rId13"/>
    <p:sldId id="313" r:id="rId14"/>
    <p:sldId id="314" r:id="rId15"/>
    <p:sldId id="427" r:id="rId16"/>
    <p:sldId id="428" r:id="rId17"/>
    <p:sldId id="334" r:id="rId18"/>
    <p:sldId id="354" r:id="rId19"/>
    <p:sldId id="335" r:id="rId20"/>
    <p:sldId id="336" r:id="rId21"/>
    <p:sldId id="342" r:id="rId22"/>
    <p:sldId id="321" r:id="rId23"/>
    <p:sldId id="322" r:id="rId24"/>
    <p:sldId id="323" r:id="rId25"/>
    <p:sldId id="325" r:id="rId26"/>
    <p:sldId id="326" r:id="rId27"/>
    <p:sldId id="343" r:id="rId28"/>
    <p:sldId id="327" r:id="rId29"/>
    <p:sldId id="337" r:id="rId30"/>
    <p:sldId id="338" r:id="rId31"/>
    <p:sldId id="339" r:id="rId32"/>
    <p:sldId id="340" r:id="rId33"/>
    <p:sldId id="341" r:id="rId34"/>
    <p:sldId id="333" r:id="rId35"/>
  </p:sldIdLst>
  <p:sldSz cx="12192000" cy="6858000"/>
  <p:notesSz cx="6797675" cy="9926638"/>
  <p:embeddedFontLst>
    <p:embeddedFont>
      <p:font typeface="Futura Book" panose="020B0502020204020303" pitchFamily="34" charset="0"/>
      <p:regular r:id="rId37"/>
    </p:embeddedFont>
  </p:embeddedFontLst>
  <p:defaultTextStyle>
    <a:defPPr>
      <a:defRPr lang="de-DE"/>
    </a:defPPr>
    <a:lvl1pPr marL="0" algn="l" defTabSz="91132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5670" algn="l" defTabSz="91132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1328" algn="l" defTabSz="91132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6978" algn="l" defTabSz="91132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2640" algn="l" defTabSz="91132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78322" algn="l" defTabSz="91132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33957" algn="l" defTabSz="91132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89662" algn="l" defTabSz="91132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45276" algn="l" defTabSz="91132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LfNZ/lh5uXtItdqkdY65CQ==" hashData="wzRnUXhiV9MF7VVbqfXtoHyz8CDelv4I/1E2qnQROAm5JgzDbdP8xLIOnsC+Q3WOHJvosgT67DYKZbiENfigag=="/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or" initials="M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EB2932-6883-4DBD-AC3D-658E692FDCFD}" v="88" dt="2024-04-10T08:15:56.416"/>
    <p1510:client id="{FC35C08A-2123-4A6C-82A3-DF4CE45D5DC0}" v="1" dt="2024-04-11T08:36:34.0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238" autoAdjust="0"/>
  </p:normalViewPr>
  <p:slideViewPr>
    <p:cSldViewPr snapToGrid="0">
      <p:cViewPr varScale="1">
        <p:scale>
          <a:sx n="114" d="100"/>
          <a:sy n="114" d="100"/>
        </p:scale>
        <p:origin x="43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font" Target="fonts/font1.fntdata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microsoft.com/office/2018/10/relationships/authors" Target="author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1008FF-C739-4B11-BF4E-17B227FED7BD}" type="datetimeFigureOut">
              <a:rPr lang="de-DE" smtClean="0"/>
              <a:t>11.04.2024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BC5657-DC00-4657-AAF2-4B8433A4AA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6883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132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5670" algn="l" defTabSz="91132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1328" algn="l" defTabSz="91132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6978" algn="l" defTabSz="91132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2640" algn="l" defTabSz="91132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78322" algn="l" defTabSz="91132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3957" algn="l" defTabSz="91132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89662" algn="l" defTabSz="91132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45276" algn="l" defTabSz="91132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BC5657-DC00-4657-AAF2-4B8433A4AACA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85532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65219" lvl="1" indent="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4047" algn="l"/>
                <a:tab pos="375265" algn="l"/>
                <a:tab pos="743834" algn="l"/>
                <a:tab pos="1059906" algn="l"/>
                <a:tab pos="1375977" algn="l"/>
                <a:tab pos="1692053" algn="l"/>
                <a:tab pos="2008126" algn="l"/>
                <a:tab pos="2324198" algn="l"/>
                <a:tab pos="2640270" algn="l"/>
                <a:tab pos="2956342" algn="l"/>
                <a:tab pos="3272414" algn="l"/>
                <a:tab pos="3588488" algn="l"/>
                <a:tab pos="3904560" algn="l"/>
                <a:tab pos="4220634" algn="l"/>
                <a:tab pos="4536706" algn="l"/>
                <a:tab pos="4852780" algn="l"/>
                <a:tab pos="5168853" algn="l"/>
                <a:tab pos="5484927" algn="l"/>
                <a:tab pos="5801000" algn="l"/>
                <a:tab pos="6117073" algn="l"/>
                <a:tab pos="6433145" algn="l"/>
                <a:tab pos="6620781" algn="l"/>
                <a:tab pos="7130066" algn="l"/>
                <a:tab pos="7639359" algn="l"/>
                <a:tab pos="8148648" algn="l"/>
              </a:tabLst>
              <a:defRPr/>
            </a:pPr>
            <a:r>
              <a:rPr lang="de-DE" altLang="de-DE" sz="1200" b="1" dirty="0">
                <a:solidFill>
                  <a:schemeClr val="tx1"/>
                </a:solidFill>
              </a:rPr>
              <a:t>Hinweis: </a:t>
            </a:r>
          </a:p>
          <a:p>
            <a:pPr marL="365219" lvl="1" indent="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4047" algn="l"/>
                <a:tab pos="375265" algn="l"/>
                <a:tab pos="743834" algn="l"/>
                <a:tab pos="1059906" algn="l"/>
                <a:tab pos="1375977" algn="l"/>
                <a:tab pos="1692053" algn="l"/>
                <a:tab pos="2008126" algn="l"/>
                <a:tab pos="2324198" algn="l"/>
                <a:tab pos="2640270" algn="l"/>
                <a:tab pos="2956342" algn="l"/>
                <a:tab pos="3272414" algn="l"/>
                <a:tab pos="3588488" algn="l"/>
                <a:tab pos="3904560" algn="l"/>
                <a:tab pos="4220634" algn="l"/>
                <a:tab pos="4536706" algn="l"/>
                <a:tab pos="4852780" algn="l"/>
                <a:tab pos="5168853" algn="l"/>
                <a:tab pos="5484927" algn="l"/>
                <a:tab pos="5801000" algn="l"/>
                <a:tab pos="6117073" algn="l"/>
                <a:tab pos="6433145" algn="l"/>
                <a:tab pos="6620781" algn="l"/>
                <a:tab pos="7130066" algn="l"/>
                <a:tab pos="7639359" algn="l"/>
                <a:tab pos="8148648" algn="l"/>
              </a:tabLst>
              <a:defRPr/>
            </a:pPr>
            <a:r>
              <a:rPr lang="de-DE" altLang="de-DE" sz="1200" dirty="0">
                <a:solidFill>
                  <a:schemeClr val="tx1"/>
                </a:solidFill>
              </a:rPr>
              <a:t>Ausführlichere Informationen zum gesunden Lebensstil sind Bestandteil weiterer Vorträge im Rahmen der Gesundheitsbildung (Aufstellung siehe letzte Folie)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BC5657-DC00-4657-AAF2-4B8433A4AACA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00023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36002" lvl="1" indent="0" algn="l" defTabSz="914300" hangingPunct="1">
              <a:lnSpc>
                <a:spcPct val="9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Entspannungseinheiten durchführen und Stressvermeidungsstrategien anwenden</a:t>
            </a:r>
          </a:p>
          <a:p>
            <a:pPr marL="707477" lvl="1" indent="-228575" algn="l" defTabSz="914300" hangingPunct="1">
              <a:lnSpc>
                <a:spcPct val="9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hilft, hohe Stressbelastung zu reduzieren. Stressresistenz steigt an </a:t>
            </a:r>
            <a:br>
              <a:rPr lang="de-DE" altLang="de-DE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de-DE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(man lässt sich nicht mehr so leicht stressen)</a:t>
            </a:r>
          </a:p>
          <a:p>
            <a:pPr marL="707477" lvl="1" indent="-228575" algn="l" defTabSz="914300" hangingPunct="1">
              <a:lnSpc>
                <a:spcPct val="9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hilft, die Stimmungslage zu verbessern </a:t>
            </a:r>
            <a:br>
              <a:rPr lang="de-DE" altLang="de-DE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de-DE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(insbes. auch bei zu Depressionen neigenden Menschen in Verbindung mit regelmäßiger körperlicher Aktivität)</a:t>
            </a:r>
          </a:p>
          <a:p>
            <a:pPr marL="707477" lvl="1" indent="-228575" algn="l" defTabSz="914300" hangingPunct="1">
              <a:lnSpc>
                <a:spcPct val="9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hilft, Bluthochdruck zu senken, so dass ggf. sogar im Einzelfall die Dosis blutdrucksenkenden Medikamente reduziert werden können</a:t>
            </a:r>
          </a:p>
          <a:p>
            <a:pPr marL="707477" lvl="1" indent="-228575" algn="l" defTabSz="914300" hangingPunct="1">
              <a:lnSpc>
                <a:spcPct val="9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wirkt positiv auf KHK durch blutdruck-regulierende Wirkung und Reduktion der Ausschüttung von Stresshormonen </a:t>
            </a:r>
            <a:br>
              <a:rPr lang="de-DE" altLang="de-DE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de-DE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(weniger Dauerstress fürs Herz)</a:t>
            </a:r>
          </a:p>
          <a:p>
            <a:pPr marL="707477" lvl="1" indent="-228575" algn="l" defTabSz="914300" hangingPunct="1">
              <a:lnSpc>
                <a:spcPct val="9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lebensverlängernde Wirkung durch größere Erholungsphasen des Herzens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BC5657-DC00-4657-AAF2-4B8433A4AACA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21364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BC5657-DC00-4657-AAF2-4B8433A4AACA}" type="slidenum">
              <a:rPr lang="de-DE" smtClean="0"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14784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65219" lvl="1" indent="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4047" algn="l"/>
                <a:tab pos="375265" algn="l"/>
                <a:tab pos="743834" algn="l"/>
                <a:tab pos="1059906" algn="l"/>
                <a:tab pos="1375977" algn="l"/>
                <a:tab pos="1692053" algn="l"/>
                <a:tab pos="2008126" algn="l"/>
                <a:tab pos="2324198" algn="l"/>
                <a:tab pos="2640270" algn="l"/>
                <a:tab pos="2956342" algn="l"/>
                <a:tab pos="3272414" algn="l"/>
                <a:tab pos="3588488" algn="l"/>
                <a:tab pos="3904560" algn="l"/>
                <a:tab pos="4220634" algn="l"/>
                <a:tab pos="4536706" algn="l"/>
                <a:tab pos="4852780" algn="l"/>
                <a:tab pos="5168853" algn="l"/>
                <a:tab pos="5484927" algn="l"/>
                <a:tab pos="5801000" algn="l"/>
                <a:tab pos="6117073" algn="l"/>
                <a:tab pos="6433145" algn="l"/>
                <a:tab pos="6620781" algn="l"/>
                <a:tab pos="7130066" algn="l"/>
                <a:tab pos="7639359" algn="l"/>
                <a:tab pos="8148648" algn="l"/>
              </a:tabLst>
              <a:defRPr/>
            </a:pPr>
            <a:r>
              <a:rPr lang="de-DE" altLang="de-DE" sz="1200" b="1" dirty="0">
                <a:solidFill>
                  <a:schemeClr val="tx1"/>
                </a:solidFill>
              </a:rPr>
              <a:t>Hinweis: </a:t>
            </a:r>
          </a:p>
          <a:p>
            <a:pPr marL="365219" lvl="1" indent="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4047" algn="l"/>
                <a:tab pos="375265" algn="l"/>
                <a:tab pos="743834" algn="l"/>
                <a:tab pos="1059906" algn="l"/>
                <a:tab pos="1375977" algn="l"/>
                <a:tab pos="1692053" algn="l"/>
                <a:tab pos="2008126" algn="l"/>
                <a:tab pos="2324198" algn="l"/>
                <a:tab pos="2640270" algn="l"/>
                <a:tab pos="2956342" algn="l"/>
                <a:tab pos="3272414" algn="l"/>
                <a:tab pos="3588488" algn="l"/>
                <a:tab pos="3904560" algn="l"/>
                <a:tab pos="4220634" algn="l"/>
                <a:tab pos="4536706" algn="l"/>
                <a:tab pos="4852780" algn="l"/>
                <a:tab pos="5168853" algn="l"/>
                <a:tab pos="5484927" algn="l"/>
                <a:tab pos="5801000" algn="l"/>
                <a:tab pos="6117073" algn="l"/>
                <a:tab pos="6433145" algn="l"/>
                <a:tab pos="6620781" algn="l"/>
                <a:tab pos="7130066" algn="l"/>
                <a:tab pos="7639359" algn="l"/>
                <a:tab pos="8148648" algn="l"/>
              </a:tabLst>
              <a:defRPr/>
            </a:pPr>
            <a:r>
              <a:rPr lang="de-DE" altLang="de-DE" sz="1200" dirty="0">
                <a:solidFill>
                  <a:schemeClr val="tx1"/>
                </a:solidFill>
              </a:rPr>
              <a:t>Ausführlichere Informationen zum gesunden Lebensstil sind Bestandteil weiterer Vorträge im Rahmen der Gesundheitsbildung (Aufstellung siehe letzte Folie)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BC5657-DC00-4657-AAF2-4B8433A4AACA}" type="slidenum">
              <a:rPr lang="de-DE" smtClean="0"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9690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BC5657-DC00-4657-AAF2-4B8433A4AACA}" type="slidenum">
              <a:rPr lang="de-DE" smtClean="0"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37819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7F78B1F0-D93C-DF20-048F-2D48F74FE8B7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69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9969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defTabSz="9969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defTabSz="9969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defTabSz="9969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9695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9695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9695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9695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0EF5E97-288A-4324-A845-34CF61BC6A67}" type="slidenum">
              <a:rPr lang="de-DE" altLang="de-DE" sz="1300">
                <a:solidFill>
                  <a:srgbClr val="000000"/>
                </a:solidFill>
              </a:rPr>
              <a:pPr/>
              <a:t>4</a:t>
            </a:fld>
            <a:endParaRPr lang="de-DE" altLang="de-DE" sz="1300">
              <a:solidFill>
                <a:srgbClr val="000000"/>
              </a:solidFill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1AC1989F-9927-308F-D20D-5BA0DF6C244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9075" y="812800"/>
            <a:ext cx="7113588" cy="4002088"/>
          </a:xfrm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7BE1B00C-8103-A3AE-4B72-171B40DB0E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4320938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>
            <a:extLst>
              <a:ext uri="{FF2B5EF4-FFF2-40B4-BE49-F238E27FC236}">
                <a16:creationId xmlns:a16="http://schemas.microsoft.com/office/drawing/2014/main" id="{47650F5F-EB13-874E-56F0-E8B892D33636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69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9969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defTabSz="9969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defTabSz="9969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defTabSz="9969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9695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9695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9695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9695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569170B-F596-488F-88E7-962D9FB99BD2}" type="slidenum">
              <a:rPr lang="de-DE" altLang="de-DE" sz="1300">
                <a:solidFill>
                  <a:srgbClr val="000000"/>
                </a:solidFill>
              </a:rPr>
              <a:pPr/>
              <a:t>5</a:t>
            </a:fld>
            <a:endParaRPr lang="de-DE" altLang="de-DE" sz="1300">
              <a:solidFill>
                <a:srgbClr val="000000"/>
              </a:solidFill>
            </a:endParaRPr>
          </a:p>
        </p:txBody>
      </p:sp>
      <p:sp>
        <p:nvSpPr>
          <p:cNvPr id="12291" name="Rectangle 2">
            <a:extLst>
              <a:ext uri="{FF2B5EF4-FFF2-40B4-BE49-F238E27FC236}">
                <a16:creationId xmlns:a16="http://schemas.microsoft.com/office/drawing/2014/main" id="{5A1B1422-C85C-A8E0-6F16-CEDEDE272D5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9075" y="812800"/>
            <a:ext cx="7113588" cy="4002088"/>
          </a:xfrm>
        </p:spPr>
      </p:sp>
      <p:sp>
        <p:nvSpPr>
          <p:cNvPr id="12292" name="Rectangle 3">
            <a:extLst>
              <a:ext uri="{FF2B5EF4-FFF2-40B4-BE49-F238E27FC236}">
                <a16:creationId xmlns:a16="http://schemas.microsoft.com/office/drawing/2014/main" id="{1EE29AC1-708A-5AE4-3EE8-FD2C23F643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br>
              <a:rPr lang="de-DE" altLang="de-DE" dirty="0"/>
            </a:br>
            <a:r>
              <a:rPr lang="de-DE" altLang="de-DE" dirty="0"/>
              <a:t>„Fünf der zehn häufigsten Todesursachen waren dem Bereich der Herz-Kreislauf-Erkrankungen zuzuordnen. Es handelte sich dabei um die chronische ischämische Herzkrankheit, den akuten Herzinfarkt, die Herzinsuffizienz, die Hypertensive </a:t>
            </a:r>
            <a:r>
              <a:rPr lang="de-DE" altLang="de-DE" dirty="0" err="1"/>
              <a:t>Herzkranheit</a:t>
            </a:r>
            <a:r>
              <a:rPr lang="de-DE" altLang="de-DE" dirty="0"/>
              <a:t> (eine Erkrankung des Herzmuskels durch chronischen Blutdruck) sowie Vorhofflattern und Vorhofflimmern. Allein an diesen fünf Erkrankungen starben 2018 insgesamt 96.000 Männer und 109.000 Frauen.“ (Statistisches Bundesamt – Datenreport 2021)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BC5657-DC00-4657-AAF2-4B8433A4AACA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8178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09575" algn="l"/>
                <a:tab pos="820738" algn="l"/>
                <a:tab pos="1233488" algn="l"/>
                <a:tab pos="1644650" algn="l"/>
                <a:tab pos="2055813" algn="l"/>
                <a:tab pos="2466975" algn="l"/>
                <a:tab pos="2879725" algn="l"/>
                <a:tab pos="3290888" algn="l"/>
                <a:tab pos="3702050" algn="l"/>
                <a:tab pos="4114800" algn="l"/>
                <a:tab pos="4525963" algn="l"/>
                <a:tab pos="4937125" algn="l"/>
                <a:tab pos="5349875" algn="l"/>
                <a:tab pos="5761038" algn="l"/>
                <a:tab pos="6172200" algn="l"/>
                <a:tab pos="6584950" algn="l"/>
                <a:tab pos="6996113" algn="l"/>
                <a:tab pos="7407275" algn="l"/>
                <a:tab pos="7820025" algn="l"/>
                <a:tab pos="8231188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09575" algn="l"/>
                <a:tab pos="820738" algn="l"/>
                <a:tab pos="1233488" algn="l"/>
                <a:tab pos="1644650" algn="l"/>
                <a:tab pos="2055813" algn="l"/>
                <a:tab pos="2466975" algn="l"/>
                <a:tab pos="2879725" algn="l"/>
                <a:tab pos="3290888" algn="l"/>
                <a:tab pos="3702050" algn="l"/>
                <a:tab pos="4114800" algn="l"/>
                <a:tab pos="4525963" algn="l"/>
                <a:tab pos="4937125" algn="l"/>
                <a:tab pos="5349875" algn="l"/>
                <a:tab pos="5761038" algn="l"/>
                <a:tab pos="6172200" algn="l"/>
                <a:tab pos="6584950" algn="l"/>
                <a:tab pos="6996113" algn="l"/>
                <a:tab pos="7407275" algn="l"/>
                <a:tab pos="7820025" algn="l"/>
                <a:tab pos="8231188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09575" algn="l"/>
                <a:tab pos="820738" algn="l"/>
                <a:tab pos="1233488" algn="l"/>
                <a:tab pos="1644650" algn="l"/>
                <a:tab pos="2055813" algn="l"/>
                <a:tab pos="2466975" algn="l"/>
                <a:tab pos="2879725" algn="l"/>
                <a:tab pos="3290888" algn="l"/>
                <a:tab pos="3702050" algn="l"/>
                <a:tab pos="4114800" algn="l"/>
                <a:tab pos="4525963" algn="l"/>
                <a:tab pos="4937125" algn="l"/>
                <a:tab pos="5349875" algn="l"/>
                <a:tab pos="5761038" algn="l"/>
                <a:tab pos="6172200" algn="l"/>
                <a:tab pos="6584950" algn="l"/>
                <a:tab pos="6996113" algn="l"/>
                <a:tab pos="7407275" algn="l"/>
                <a:tab pos="7820025" algn="l"/>
                <a:tab pos="8231188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09575" algn="l"/>
                <a:tab pos="820738" algn="l"/>
                <a:tab pos="1233488" algn="l"/>
                <a:tab pos="1644650" algn="l"/>
                <a:tab pos="2055813" algn="l"/>
                <a:tab pos="2466975" algn="l"/>
                <a:tab pos="2879725" algn="l"/>
                <a:tab pos="3290888" algn="l"/>
                <a:tab pos="3702050" algn="l"/>
                <a:tab pos="4114800" algn="l"/>
                <a:tab pos="4525963" algn="l"/>
                <a:tab pos="4937125" algn="l"/>
                <a:tab pos="5349875" algn="l"/>
                <a:tab pos="5761038" algn="l"/>
                <a:tab pos="6172200" algn="l"/>
                <a:tab pos="6584950" algn="l"/>
                <a:tab pos="6996113" algn="l"/>
                <a:tab pos="7407275" algn="l"/>
                <a:tab pos="7820025" algn="l"/>
                <a:tab pos="8231188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09575" algn="l"/>
                <a:tab pos="820738" algn="l"/>
                <a:tab pos="1233488" algn="l"/>
                <a:tab pos="1644650" algn="l"/>
                <a:tab pos="2055813" algn="l"/>
                <a:tab pos="2466975" algn="l"/>
                <a:tab pos="2879725" algn="l"/>
                <a:tab pos="3290888" algn="l"/>
                <a:tab pos="3702050" algn="l"/>
                <a:tab pos="4114800" algn="l"/>
                <a:tab pos="4525963" algn="l"/>
                <a:tab pos="4937125" algn="l"/>
                <a:tab pos="5349875" algn="l"/>
                <a:tab pos="5761038" algn="l"/>
                <a:tab pos="6172200" algn="l"/>
                <a:tab pos="6584950" algn="l"/>
                <a:tab pos="6996113" algn="l"/>
                <a:tab pos="7407275" algn="l"/>
                <a:tab pos="7820025" algn="l"/>
                <a:tab pos="8231188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09575" algn="l"/>
                <a:tab pos="820738" algn="l"/>
                <a:tab pos="1233488" algn="l"/>
                <a:tab pos="1644650" algn="l"/>
                <a:tab pos="2055813" algn="l"/>
                <a:tab pos="2466975" algn="l"/>
                <a:tab pos="2879725" algn="l"/>
                <a:tab pos="3290888" algn="l"/>
                <a:tab pos="3702050" algn="l"/>
                <a:tab pos="4114800" algn="l"/>
                <a:tab pos="4525963" algn="l"/>
                <a:tab pos="4937125" algn="l"/>
                <a:tab pos="5349875" algn="l"/>
                <a:tab pos="5761038" algn="l"/>
                <a:tab pos="6172200" algn="l"/>
                <a:tab pos="6584950" algn="l"/>
                <a:tab pos="6996113" algn="l"/>
                <a:tab pos="7407275" algn="l"/>
                <a:tab pos="7820025" algn="l"/>
                <a:tab pos="8231188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09575" algn="l"/>
                <a:tab pos="820738" algn="l"/>
                <a:tab pos="1233488" algn="l"/>
                <a:tab pos="1644650" algn="l"/>
                <a:tab pos="2055813" algn="l"/>
                <a:tab pos="2466975" algn="l"/>
                <a:tab pos="2879725" algn="l"/>
                <a:tab pos="3290888" algn="l"/>
                <a:tab pos="3702050" algn="l"/>
                <a:tab pos="4114800" algn="l"/>
                <a:tab pos="4525963" algn="l"/>
                <a:tab pos="4937125" algn="l"/>
                <a:tab pos="5349875" algn="l"/>
                <a:tab pos="5761038" algn="l"/>
                <a:tab pos="6172200" algn="l"/>
                <a:tab pos="6584950" algn="l"/>
                <a:tab pos="6996113" algn="l"/>
                <a:tab pos="7407275" algn="l"/>
                <a:tab pos="7820025" algn="l"/>
                <a:tab pos="8231188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09575" algn="l"/>
                <a:tab pos="820738" algn="l"/>
                <a:tab pos="1233488" algn="l"/>
                <a:tab pos="1644650" algn="l"/>
                <a:tab pos="2055813" algn="l"/>
                <a:tab pos="2466975" algn="l"/>
                <a:tab pos="2879725" algn="l"/>
                <a:tab pos="3290888" algn="l"/>
                <a:tab pos="3702050" algn="l"/>
                <a:tab pos="4114800" algn="l"/>
                <a:tab pos="4525963" algn="l"/>
                <a:tab pos="4937125" algn="l"/>
                <a:tab pos="5349875" algn="l"/>
                <a:tab pos="5761038" algn="l"/>
                <a:tab pos="6172200" algn="l"/>
                <a:tab pos="6584950" algn="l"/>
                <a:tab pos="6996113" algn="l"/>
                <a:tab pos="7407275" algn="l"/>
                <a:tab pos="7820025" algn="l"/>
                <a:tab pos="8231188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09575" algn="l"/>
                <a:tab pos="820738" algn="l"/>
                <a:tab pos="1233488" algn="l"/>
                <a:tab pos="1644650" algn="l"/>
                <a:tab pos="2055813" algn="l"/>
                <a:tab pos="2466975" algn="l"/>
                <a:tab pos="2879725" algn="l"/>
                <a:tab pos="3290888" algn="l"/>
                <a:tab pos="3702050" algn="l"/>
                <a:tab pos="4114800" algn="l"/>
                <a:tab pos="4525963" algn="l"/>
                <a:tab pos="4937125" algn="l"/>
                <a:tab pos="5349875" algn="l"/>
                <a:tab pos="5761038" algn="l"/>
                <a:tab pos="6172200" algn="l"/>
                <a:tab pos="6584950" algn="l"/>
                <a:tab pos="6996113" algn="l"/>
                <a:tab pos="7407275" algn="l"/>
                <a:tab pos="7820025" algn="l"/>
                <a:tab pos="8231188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6087228-CA85-4F53-B1F3-486E3EDA7C49}" type="slidenum">
              <a:rPr lang="de-DE" altLang="de-DE" sz="1300"/>
              <a:pPr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de-DE" altLang="de-DE" sz="1300"/>
          </a:p>
        </p:txBody>
      </p:sp>
      <p:sp>
        <p:nvSpPr>
          <p:cNvPr id="481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54063"/>
            <a:ext cx="6616700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81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1" y="4714875"/>
            <a:ext cx="5435600" cy="4464049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687070" lvl="1" indent="-321310" algn="l">
              <a:lnSpc>
                <a:spcPct val="85000"/>
              </a:lnSpc>
              <a:spcBef>
                <a:spcPts val="1267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4229" algn="l"/>
                <a:tab pos="375460" algn="l"/>
                <a:tab pos="744216" algn="l"/>
                <a:tab pos="1060452" algn="l"/>
                <a:tab pos="1376688" algn="l"/>
                <a:tab pos="1692924" algn="l"/>
                <a:tab pos="2009159" algn="l"/>
                <a:tab pos="2325396" algn="l"/>
                <a:tab pos="2641631" algn="l"/>
                <a:tab pos="2957867" algn="l"/>
                <a:tab pos="3274103" algn="l"/>
                <a:tab pos="3590339" algn="l"/>
                <a:tab pos="3906575" algn="l"/>
                <a:tab pos="4222811" algn="l"/>
                <a:tab pos="4539046" algn="l"/>
                <a:tab pos="4855283" algn="l"/>
                <a:tab pos="5171518" algn="l"/>
                <a:tab pos="5487754" algn="l"/>
                <a:tab pos="5803990" algn="l"/>
                <a:tab pos="6120226" algn="l"/>
                <a:tab pos="6436462" algn="l"/>
                <a:tab pos="6624192" algn="l"/>
                <a:tab pos="7133745" algn="l"/>
                <a:tab pos="7643298" algn="l"/>
                <a:tab pos="8152851" algn="l"/>
              </a:tabLst>
              <a:defRPr/>
            </a:pPr>
            <a:r>
              <a:rPr lang="de-DE" altLang="de-DE" sz="1400" b="1" dirty="0">
                <a:solidFill>
                  <a:schemeClr val="tx1"/>
                </a:solidFill>
                <a:latin typeface="+mj-lt"/>
                <a:cs typeface="Arial"/>
              </a:rPr>
              <a:t>ACE-Hemmer</a:t>
            </a:r>
            <a:r>
              <a:rPr lang="de-DE" altLang="de-DE" sz="1400" dirty="0">
                <a:latin typeface="+mj-lt"/>
                <a:cs typeface="Arial"/>
              </a:rPr>
              <a:t> </a:t>
            </a:r>
            <a:r>
              <a:rPr lang="de-DE" altLang="de-DE" sz="1200" dirty="0">
                <a:solidFill>
                  <a:schemeClr val="tx1"/>
                </a:solidFill>
                <a:latin typeface="+mj-lt"/>
                <a:cs typeface="Arial"/>
              </a:rPr>
              <a:t>hemmen das Enzym ACE, dass gefäßverengende Wirkungen hat, daher blutdrucksenkende Wirkung</a:t>
            </a:r>
          </a:p>
          <a:p>
            <a:pPr marL="687070" lvl="1" indent="-321310" algn="l">
              <a:lnSpc>
                <a:spcPct val="85000"/>
              </a:lnSpc>
              <a:spcBef>
                <a:spcPts val="1267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4229" algn="l"/>
                <a:tab pos="375460" algn="l"/>
                <a:tab pos="744216" algn="l"/>
                <a:tab pos="1060452" algn="l"/>
                <a:tab pos="1376688" algn="l"/>
                <a:tab pos="1692924" algn="l"/>
                <a:tab pos="2009159" algn="l"/>
                <a:tab pos="2325396" algn="l"/>
                <a:tab pos="2641631" algn="l"/>
                <a:tab pos="2957867" algn="l"/>
                <a:tab pos="3274103" algn="l"/>
                <a:tab pos="3590339" algn="l"/>
                <a:tab pos="3906575" algn="l"/>
                <a:tab pos="4222811" algn="l"/>
                <a:tab pos="4539046" algn="l"/>
                <a:tab pos="4855283" algn="l"/>
                <a:tab pos="5171518" algn="l"/>
                <a:tab pos="5487754" algn="l"/>
                <a:tab pos="5803990" algn="l"/>
                <a:tab pos="6120226" algn="l"/>
                <a:tab pos="6436462" algn="l"/>
                <a:tab pos="6624192" algn="l"/>
                <a:tab pos="7133745" algn="l"/>
                <a:tab pos="7643298" algn="l"/>
                <a:tab pos="8152851" algn="l"/>
              </a:tabLst>
              <a:defRPr/>
            </a:pPr>
            <a:r>
              <a:rPr lang="de-DE" altLang="de-DE" sz="1400" b="1" dirty="0">
                <a:solidFill>
                  <a:schemeClr val="tx1"/>
                </a:solidFill>
                <a:latin typeface="+mj-lt"/>
                <a:cs typeface="Arial"/>
              </a:rPr>
              <a:t>AT1-Antagonisten (Sartane) </a:t>
            </a:r>
            <a:r>
              <a:rPr lang="de-DE" altLang="de-DE" sz="1200" dirty="0">
                <a:solidFill>
                  <a:schemeClr val="tx1"/>
                </a:solidFill>
                <a:latin typeface="+mj-lt"/>
                <a:cs typeface="Arial"/>
              </a:rPr>
              <a:t>als Alternative zu ACE-Hemmern, insbesondere bei Unverträglichkeit</a:t>
            </a:r>
          </a:p>
          <a:p>
            <a:pPr marL="687070" lvl="1" indent="-321310" algn="l">
              <a:lnSpc>
                <a:spcPct val="100000"/>
              </a:lnSpc>
              <a:spcBef>
                <a:spcPts val="1800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4229" algn="l"/>
                <a:tab pos="375460" algn="l"/>
                <a:tab pos="744216" algn="l"/>
                <a:tab pos="1060452" algn="l"/>
                <a:tab pos="1376688" algn="l"/>
                <a:tab pos="1692924" algn="l"/>
                <a:tab pos="2009159" algn="l"/>
                <a:tab pos="2325396" algn="l"/>
                <a:tab pos="2641631" algn="l"/>
                <a:tab pos="2957867" algn="l"/>
                <a:tab pos="3274103" algn="l"/>
                <a:tab pos="3590339" algn="l"/>
                <a:tab pos="3906575" algn="l"/>
                <a:tab pos="4222811" algn="l"/>
                <a:tab pos="4539046" algn="l"/>
                <a:tab pos="4855283" algn="l"/>
                <a:tab pos="5171518" algn="l"/>
                <a:tab pos="5487754" algn="l"/>
                <a:tab pos="5803990" algn="l"/>
                <a:tab pos="6120226" algn="l"/>
                <a:tab pos="6436462" algn="l"/>
                <a:tab pos="6624192" algn="l"/>
                <a:tab pos="7133745" algn="l"/>
                <a:tab pos="7643298" algn="l"/>
                <a:tab pos="8152851" algn="l"/>
              </a:tabLst>
              <a:defRPr/>
            </a:pPr>
            <a:r>
              <a:rPr lang="de-DE" altLang="de-DE" sz="1400" b="1" dirty="0">
                <a:solidFill>
                  <a:schemeClr val="tx1"/>
                </a:solidFill>
                <a:latin typeface="+mj-lt"/>
                <a:cs typeface="Arial"/>
              </a:rPr>
              <a:t>Kalziumantagonisten</a:t>
            </a:r>
            <a:r>
              <a:rPr lang="de-DE" altLang="de-DE" sz="1400" dirty="0">
                <a:latin typeface="+mj-lt"/>
                <a:cs typeface="Arial"/>
              </a:rPr>
              <a:t> </a:t>
            </a:r>
            <a:r>
              <a:rPr lang="de-DE" altLang="de-DE" sz="1200" dirty="0">
                <a:solidFill>
                  <a:schemeClr val="tx1"/>
                </a:solidFill>
                <a:latin typeface="+mj-lt"/>
                <a:cs typeface="Arial"/>
              </a:rPr>
              <a:t>entspannen die Gefäßmuskulatur, dadurch blutdrucksenkende Wirkung</a:t>
            </a:r>
            <a:r>
              <a:rPr lang="de-DE" altLang="de-DE" sz="1400" dirty="0">
                <a:solidFill>
                  <a:schemeClr val="tx1"/>
                </a:solidFill>
                <a:latin typeface="+mj-lt"/>
                <a:cs typeface="Arial"/>
              </a:rPr>
              <a:t> </a:t>
            </a:r>
            <a:endParaRPr lang="de-DE" altLang="de-DE" sz="14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 marL="687070" lvl="1" indent="-321310" algn="l">
              <a:lnSpc>
                <a:spcPct val="85000"/>
              </a:lnSpc>
              <a:spcBef>
                <a:spcPts val="1267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4229" algn="l"/>
                <a:tab pos="375460" algn="l"/>
                <a:tab pos="744216" algn="l"/>
                <a:tab pos="1060452" algn="l"/>
                <a:tab pos="1376688" algn="l"/>
                <a:tab pos="1692924" algn="l"/>
                <a:tab pos="2009159" algn="l"/>
                <a:tab pos="2325396" algn="l"/>
                <a:tab pos="2641631" algn="l"/>
                <a:tab pos="2957867" algn="l"/>
                <a:tab pos="3274103" algn="l"/>
                <a:tab pos="3590339" algn="l"/>
                <a:tab pos="3906575" algn="l"/>
                <a:tab pos="4222811" algn="l"/>
                <a:tab pos="4539046" algn="l"/>
                <a:tab pos="4855283" algn="l"/>
                <a:tab pos="5171518" algn="l"/>
                <a:tab pos="5487754" algn="l"/>
                <a:tab pos="5803990" algn="l"/>
                <a:tab pos="6120226" algn="l"/>
                <a:tab pos="6436462" algn="l"/>
                <a:tab pos="6624192" algn="l"/>
                <a:tab pos="7133745" algn="l"/>
                <a:tab pos="7643298" algn="l"/>
                <a:tab pos="8152851" algn="l"/>
              </a:tabLst>
              <a:defRPr/>
            </a:pPr>
            <a:r>
              <a:rPr lang="de-DE" altLang="de-DE" sz="1400" b="1" dirty="0">
                <a:solidFill>
                  <a:schemeClr val="tx1"/>
                </a:solidFill>
                <a:latin typeface="+mj-lt"/>
                <a:cs typeface="Arial"/>
              </a:rPr>
              <a:t>Diuretika </a:t>
            </a:r>
            <a:r>
              <a:rPr lang="de-DE" altLang="de-DE" sz="1200" dirty="0">
                <a:solidFill>
                  <a:schemeClr val="tx1"/>
                </a:solidFill>
                <a:latin typeface="+mj-lt"/>
                <a:cs typeface="Arial"/>
              </a:rPr>
              <a:t>schwächer blutdrucksenkend schon in geringer Dosis, Wirkung durch vermehrte Ausscheidung von Kochsalz und Wasser</a:t>
            </a:r>
          </a:p>
          <a:p>
            <a:pPr marL="687070" lvl="1" indent="-321310" algn="l">
              <a:lnSpc>
                <a:spcPct val="100000"/>
              </a:lnSpc>
              <a:spcBef>
                <a:spcPts val="845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4229" algn="l"/>
                <a:tab pos="375460" algn="l"/>
                <a:tab pos="744216" algn="l"/>
                <a:tab pos="1060452" algn="l"/>
                <a:tab pos="1376688" algn="l"/>
                <a:tab pos="1692924" algn="l"/>
                <a:tab pos="2009159" algn="l"/>
                <a:tab pos="2325396" algn="l"/>
                <a:tab pos="2641631" algn="l"/>
                <a:tab pos="2957867" algn="l"/>
                <a:tab pos="3274103" algn="l"/>
                <a:tab pos="3590339" algn="l"/>
                <a:tab pos="3906575" algn="l"/>
                <a:tab pos="4222811" algn="l"/>
                <a:tab pos="4539046" algn="l"/>
                <a:tab pos="4855283" algn="l"/>
                <a:tab pos="5171518" algn="l"/>
                <a:tab pos="5487754" algn="l"/>
                <a:tab pos="5803990" algn="l"/>
                <a:tab pos="6120226" algn="l"/>
                <a:tab pos="6436462" algn="l"/>
                <a:tab pos="6624192" algn="l"/>
                <a:tab pos="7133745" algn="l"/>
                <a:tab pos="7643298" algn="l"/>
                <a:tab pos="8152851" algn="l"/>
              </a:tabLst>
              <a:defRPr/>
            </a:pPr>
            <a:r>
              <a:rPr lang="de-DE" altLang="de-DE" sz="1400" b="1" dirty="0">
                <a:solidFill>
                  <a:schemeClr val="tx1"/>
                </a:solidFill>
                <a:latin typeface="+mj-lt"/>
                <a:cs typeface="Arial"/>
              </a:rPr>
              <a:t>Betablocker </a:t>
            </a:r>
            <a:r>
              <a:rPr lang="de-DE" altLang="de-DE" sz="1200" dirty="0">
                <a:solidFill>
                  <a:schemeClr val="tx1"/>
                </a:solidFill>
                <a:latin typeface="+mj-lt"/>
                <a:cs typeface="Arial"/>
              </a:rPr>
              <a:t>hemmen der Wirkung von sog. Stresshormonen, Senkung von Blutdruck und Herzfrequenz (in Ruhe und unter Belastung)</a:t>
            </a:r>
          </a:p>
          <a:p>
            <a:endParaRPr lang="de-DE" altLang="de-DE" dirty="0">
              <a:latin typeface="Times New Roman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34089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BC5657-DC00-4657-AAF2-4B8433A4AACA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74255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132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>
                <a:latin typeface="Times New Roman" pitchFamily="16" charset="0"/>
              </a:rPr>
              <a:t>Derzeit </a:t>
            </a:r>
            <a:r>
              <a:rPr lang="de-DE" altLang="de-DE" b="1">
                <a:latin typeface="Times New Roman" pitchFamily="16" charset="0"/>
              </a:rPr>
              <a:t>kein Beleg </a:t>
            </a:r>
            <a:r>
              <a:rPr lang="de-DE" altLang="de-DE">
                <a:latin typeface="Times New Roman" pitchFamily="16" charset="0"/>
              </a:rPr>
              <a:t>dafür, dass eine Erhöhung des HDL mittels Arzneimittel patientenrelevante Endpunkte wie z.B. Mortalität oder Herzinfarkte positiv </a:t>
            </a:r>
            <a:r>
              <a:rPr lang="de-DE" altLang="de-DE" err="1">
                <a:latin typeface="Times New Roman" pitchFamily="16" charset="0"/>
              </a:rPr>
              <a:t>beeinflußt</a:t>
            </a:r>
            <a:r>
              <a:rPr lang="de-DE" altLang="de-DE">
                <a:latin typeface="Times New Roman" pitchFamily="16" charset="0"/>
              </a:rPr>
              <a:t>. HDL kann durch Ausdauersport erhöht werden, gleichzeitig war damit ein positiver Effekt auf Endpunkte verbunden.</a:t>
            </a:r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BC5657-DC00-4657-AAF2-4B8433A4AACA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92823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3ABF2F-E78D-9357-2D1C-E027BD74FC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51EC292C-FF3C-B517-47A6-51FD7DEFE1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3AAF2470-258A-C3D0-60D5-CE4DCDFB14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132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>
                <a:latin typeface="Times New Roman" pitchFamily="16" charset="0"/>
              </a:rPr>
              <a:t>Derzeit </a:t>
            </a:r>
            <a:r>
              <a:rPr lang="de-DE" altLang="de-DE" b="1">
                <a:latin typeface="Times New Roman" pitchFamily="16" charset="0"/>
              </a:rPr>
              <a:t>kein Beleg </a:t>
            </a:r>
            <a:r>
              <a:rPr lang="de-DE" altLang="de-DE">
                <a:latin typeface="Times New Roman" pitchFamily="16" charset="0"/>
              </a:rPr>
              <a:t>dafür, dass eine Erhöhung des HDL mittels Arzneimittel patientenrelevante Endpunkte wie z.B. Mortalität oder Herzinfarkte positiv </a:t>
            </a:r>
            <a:r>
              <a:rPr lang="de-DE" altLang="de-DE" err="1">
                <a:latin typeface="Times New Roman" pitchFamily="16" charset="0"/>
              </a:rPr>
              <a:t>beeinflußt</a:t>
            </a:r>
            <a:r>
              <a:rPr lang="de-DE" altLang="de-DE">
                <a:latin typeface="Times New Roman" pitchFamily="16" charset="0"/>
              </a:rPr>
              <a:t>. HDL kann durch Ausdauersport erhöht werden, gleichzeitig war damit ein positiver Effekt auf Endpunkte verbunden.</a:t>
            </a:r>
          </a:p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E1B93BD-669E-6C18-5392-19398585FA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BC5657-DC00-4657-AAF2-4B8433A4AACA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02863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Neben der Definition der WHO </a:t>
            </a:r>
            <a:r>
              <a:rPr lang="en-US" dirty="0" err="1"/>
              <a:t>gibt</a:t>
            </a:r>
            <a:r>
              <a:rPr lang="en-US" dirty="0"/>
              <a:t> es </a:t>
            </a:r>
            <a:r>
              <a:rPr lang="en-US" dirty="0" err="1"/>
              <a:t>noch</a:t>
            </a:r>
            <a:r>
              <a:rPr lang="en-US" dirty="0"/>
              <a:t> die der International Diabetes Foundation und der NCEP-ATP III</a:t>
            </a:r>
            <a:endParaRPr lang="de-DE" dirty="0"/>
          </a:p>
          <a:p>
            <a:endParaRPr lang="en-US" dirty="0">
              <a:cs typeface="Calibri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BC5657-DC00-4657-AAF2-4B8433A4AACA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5335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84823D-E322-34EF-720C-A8C376B570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999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CE31C7B-B7D5-676D-A91C-023030B69B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50" indent="0" algn="ctr">
              <a:buNone/>
              <a:defRPr sz="2000"/>
            </a:lvl2pPr>
            <a:lvl3pPr marL="914300" indent="0" algn="ctr">
              <a:buNone/>
              <a:defRPr sz="1800"/>
            </a:lvl3pPr>
            <a:lvl4pPr marL="1371450" indent="0" algn="ctr">
              <a:buNone/>
              <a:defRPr sz="1599"/>
            </a:lvl4pPr>
            <a:lvl5pPr marL="1828601" indent="0" algn="ctr">
              <a:buNone/>
              <a:defRPr sz="1599"/>
            </a:lvl5pPr>
            <a:lvl6pPr marL="2285751" indent="0" algn="ctr">
              <a:buNone/>
              <a:defRPr sz="1599"/>
            </a:lvl6pPr>
            <a:lvl7pPr marL="2742902" indent="0" algn="ctr">
              <a:buNone/>
              <a:defRPr sz="1599"/>
            </a:lvl7pPr>
            <a:lvl8pPr marL="3200052" indent="0" algn="ctr">
              <a:buNone/>
              <a:defRPr sz="1599"/>
            </a:lvl8pPr>
            <a:lvl9pPr marL="3657202" indent="0" algn="ctr">
              <a:buNone/>
              <a:defRPr sz="1599"/>
            </a:lvl9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86830D7-F203-9860-C565-5F8D3940B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Stand: Januar 2024 © DGPR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94B8958-28A7-3D33-7166-40CAC76FF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1686" y="0"/>
            <a:ext cx="762614" cy="266331"/>
          </a:xfrm>
        </p:spPr>
        <p:txBody>
          <a:bodyPr/>
          <a:lstStyle/>
          <a:p>
            <a:fld id="{B7ED7818-E7E6-4541-9C0E-026F79CBF072}" type="slidenum">
              <a:rPr lang="de-DE" altLang="de-DE" smtClean="0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854552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0F7593-24B7-D9E9-B761-792A0F973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2A1F6EB-8438-A72E-F4A0-24EA718EF0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4AA15D0-3646-0219-5FF7-D2928664D6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ACFEA0E-19A8-8CCB-1DCD-01D39E32A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Stand: Januar 2024 © DGPR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BBBBBB0-1133-78BE-8686-41549710A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0FC6B-6869-47C5-90F3-ED1841A85CA0}" type="slidenum">
              <a:rPr lang="de-DE" altLang="de-DE" smtClean="0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564779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29B918D7-1525-870E-4882-88B2A693DD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7A0E9C0-FDB0-CFCC-10EB-B90CBB8DD9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F3F6375-3EA0-F62F-D001-CBBB834F19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4FFA69C-557F-CBF0-F7D4-819252C78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Stand: Januar 2024 © DGPR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FB94F13-502F-48D3-FB0B-919192B26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43776-651D-43DA-9A18-34DB1390247A}" type="slidenum">
              <a:rPr lang="de-DE" altLang="de-DE" smtClean="0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3017396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3702" y="640685"/>
            <a:ext cx="11526088" cy="608360"/>
          </a:xfrm>
          <a:prstGeom prst="rect">
            <a:avLst/>
          </a:prstGeom>
        </p:spPr>
        <p:txBody>
          <a:bodyPr/>
          <a:lstStyle>
            <a:lvl1pPr algn="l">
              <a:defRPr sz="2816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FD974A-325A-4716-A78E-13909F589D60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8045327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line, content and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xfrm>
            <a:off x="527052" y="1628775"/>
            <a:ext cx="11137899" cy="4679950"/>
          </a:xfrm>
        </p:spPr>
        <p:txBody>
          <a:bodyPr>
            <a:noAutofit/>
          </a:bodyPr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buClr>
                <a:schemeClr val="accent2"/>
              </a:buClr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6"/>
          </p:nvPr>
        </p:nvSpPr>
        <p:spPr>
          <a:xfrm>
            <a:off x="527050" y="6638583"/>
            <a:ext cx="11137900" cy="153888"/>
          </a:xfrm>
        </p:spPr>
        <p:txBody>
          <a:bodyPr lIns="0" tIns="0" rIns="0" bIns="0" anchor="b">
            <a:noAutofit/>
          </a:bodyPr>
          <a:lstStyle>
            <a:lvl1pPr>
              <a:defRPr lang="de-DE" sz="1000" b="0" baseline="0" dirty="0" smtClean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25397659"/>
      </p:ext>
    </p:extLst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77A472-E489-CF46-F524-3A7FE39A2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F5D12EC-5D01-9DDF-D53A-2C9A3680C1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C0BB630-6429-F0AC-9E22-32452DCA5C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B840D4F-5A1C-9272-739E-3926DB77F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Stand: Januar 2024 © DGPR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AD73017-E145-7A55-0DFA-D81FFECCF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D4439-3650-497D-BE2E-B18E99C8C999}" type="slidenum">
              <a:rPr lang="de-DE" altLang="de-DE" smtClean="0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796574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87C3A0-070F-DB1F-248E-CEB22116C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2852737"/>
          </a:xfrm>
        </p:spPr>
        <p:txBody>
          <a:bodyPr anchor="b"/>
          <a:lstStyle>
            <a:lvl1pPr>
              <a:defRPr sz="5999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9C4BD4E-D27A-1E3B-18A9-99FC733CB3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5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50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4pPr>
            <a:lvl5pPr marL="1828601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5pPr>
            <a:lvl6pPr marL="2285751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6pPr>
            <a:lvl7pPr marL="2742902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7pPr>
            <a:lvl8pPr marL="3200052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8pPr>
            <a:lvl9pPr marL="3657202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CA70CF3-F8D8-3A84-625B-5E10E1A518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0509994-F241-B0ED-9873-DAE69154D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Stand: Januar 2024 © DGPR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9DD277-5F07-5B2C-3A33-5A70E8190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E6EF-D537-4672-BBFE-023594EAF338}" type="slidenum">
              <a:rPr lang="de-DE" altLang="de-DE" smtClean="0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628121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49973E-7B8C-6CEA-2935-3B2D251E40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3A58E97-0F6D-92EC-6C76-4FA0996B3C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E31CFF-6851-BABF-5424-5852166D4C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B705809-8ED9-A2EA-D1C0-7651705E1E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CA7F283-3D4C-49C0-ADEC-4B5D3DF9E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Stand: Januar 2024 © DGPR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8A3F6B7-B35C-7BB5-CAA2-8522D2B87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A6B03-0D8A-479D-BFC4-6328E04C7274}" type="slidenum">
              <a:rPr lang="de-DE" altLang="de-DE" smtClean="0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552599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3903A4-F5D5-B1F3-FF21-E1B80028A0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F91A9A6-56A8-16E9-3E5D-B9CAD3D0F4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0" indent="0">
              <a:buNone/>
              <a:defRPr sz="2000" b="1"/>
            </a:lvl2pPr>
            <a:lvl3pPr marL="914300" indent="0">
              <a:buNone/>
              <a:defRPr sz="1800" b="1"/>
            </a:lvl3pPr>
            <a:lvl4pPr marL="1371450" indent="0">
              <a:buNone/>
              <a:defRPr sz="1599" b="1"/>
            </a:lvl4pPr>
            <a:lvl5pPr marL="1828601" indent="0">
              <a:buNone/>
              <a:defRPr sz="1599" b="1"/>
            </a:lvl5pPr>
            <a:lvl6pPr marL="2285751" indent="0">
              <a:buNone/>
              <a:defRPr sz="1599" b="1"/>
            </a:lvl6pPr>
            <a:lvl7pPr marL="2742902" indent="0">
              <a:buNone/>
              <a:defRPr sz="1599" b="1"/>
            </a:lvl7pPr>
            <a:lvl8pPr marL="3200052" indent="0">
              <a:buNone/>
              <a:defRPr sz="1599" b="1"/>
            </a:lvl8pPr>
            <a:lvl9pPr marL="3657202" indent="0">
              <a:buNone/>
              <a:defRPr sz="159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385E600-7C78-0EC3-E862-E901256825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1D135F1-A4C9-C87B-201E-E6CFE8CF3E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0" indent="0">
              <a:buNone/>
              <a:defRPr sz="2000" b="1"/>
            </a:lvl2pPr>
            <a:lvl3pPr marL="914300" indent="0">
              <a:buNone/>
              <a:defRPr sz="1800" b="1"/>
            </a:lvl3pPr>
            <a:lvl4pPr marL="1371450" indent="0">
              <a:buNone/>
              <a:defRPr sz="1599" b="1"/>
            </a:lvl4pPr>
            <a:lvl5pPr marL="1828601" indent="0">
              <a:buNone/>
              <a:defRPr sz="1599" b="1"/>
            </a:lvl5pPr>
            <a:lvl6pPr marL="2285751" indent="0">
              <a:buNone/>
              <a:defRPr sz="1599" b="1"/>
            </a:lvl6pPr>
            <a:lvl7pPr marL="2742902" indent="0">
              <a:buNone/>
              <a:defRPr sz="1599" b="1"/>
            </a:lvl7pPr>
            <a:lvl8pPr marL="3200052" indent="0">
              <a:buNone/>
              <a:defRPr sz="1599" b="1"/>
            </a:lvl8pPr>
            <a:lvl9pPr marL="3657202" indent="0">
              <a:buNone/>
              <a:defRPr sz="159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961619F-83C4-A8F1-9075-868D0EA88B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68B2F6A-84A7-9797-D80E-F0213297841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ABC872B-CE6F-2502-CA86-013B2D873C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Stand: Januar 2024 © DGPR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6FE4D5A-9FA0-D78C-DA9F-97F08CC9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AC438-5A60-4752-95AC-9058D474A5C9}" type="slidenum">
              <a:rPr lang="de-DE" altLang="de-DE" smtClean="0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89019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25299E-36AA-4473-2C1A-C55B01E71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CE5EA6B-7320-4423-A517-921D625BC6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268BDC6-2536-523D-9883-4FF2A40B0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Stand: Januar 2024 © DGPR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9B3D91D-7D10-3512-6216-5815701F4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822A4-EDFE-4CD2-96DE-76F9B1E0F00B}" type="slidenum">
              <a:rPr lang="de-DE" altLang="de-DE" smtClean="0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30817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DFC7CDE-B935-FE42-B974-E1888988BB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58F78A0-18B2-6D24-E452-28D526EA1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Stand: Januar 2024 © DGPR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E04353A-76E5-AACB-02BD-ED6B9F50C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53EA2-B9A9-424E-B194-AA6E1A27327C}" type="slidenum">
              <a:rPr lang="de-DE" altLang="de-DE" smtClean="0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601250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F2AF7C-2D55-5FD7-7D46-DBC416340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909DDEC-CB3E-D65F-4E77-33DEAD5949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9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9885CA0-A397-04BE-415F-A5969CFDD5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599"/>
            </a:lvl1pPr>
            <a:lvl2pPr marL="457150" indent="0">
              <a:buNone/>
              <a:defRPr sz="1400"/>
            </a:lvl2pPr>
            <a:lvl3pPr marL="914300" indent="0">
              <a:buNone/>
              <a:defRPr sz="1200"/>
            </a:lvl3pPr>
            <a:lvl4pPr marL="1371450" indent="0">
              <a:buNone/>
              <a:defRPr sz="1000"/>
            </a:lvl4pPr>
            <a:lvl5pPr marL="1828601" indent="0">
              <a:buNone/>
              <a:defRPr sz="1000"/>
            </a:lvl5pPr>
            <a:lvl6pPr marL="2285751" indent="0">
              <a:buNone/>
              <a:defRPr sz="1000"/>
            </a:lvl6pPr>
            <a:lvl7pPr marL="2742902" indent="0">
              <a:buNone/>
              <a:defRPr sz="1000"/>
            </a:lvl7pPr>
            <a:lvl8pPr marL="3200052" indent="0">
              <a:buNone/>
              <a:defRPr sz="1000"/>
            </a:lvl8pPr>
            <a:lvl9pPr marL="3657202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2E93920-C011-5DF4-D187-D02B262BCB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B79020C-592D-D7A2-1FBD-C68600CB3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Stand: Januar 2024 © DGPR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AE365A1-9758-D11E-F15B-B046F0D1E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3A862-1AAA-46A9-8D0C-5EE500E2AF0F}" type="slidenum">
              <a:rPr lang="de-DE" altLang="de-DE" smtClean="0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759208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642294-B3D6-3591-0B07-F476DC05B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6C54D59-3912-89BD-DB7E-38F9270BEE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9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50" indent="0">
              <a:buNone/>
              <a:defRPr sz="2800"/>
            </a:lvl2pPr>
            <a:lvl3pPr marL="914300" indent="0">
              <a:buNone/>
              <a:defRPr sz="2400"/>
            </a:lvl3pPr>
            <a:lvl4pPr marL="1371450" indent="0">
              <a:buNone/>
              <a:defRPr sz="2000"/>
            </a:lvl4pPr>
            <a:lvl5pPr marL="1828601" indent="0">
              <a:buNone/>
              <a:defRPr sz="2000"/>
            </a:lvl5pPr>
            <a:lvl6pPr marL="2285751" indent="0">
              <a:buNone/>
              <a:defRPr sz="2000"/>
            </a:lvl6pPr>
            <a:lvl7pPr marL="2742902" indent="0">
              <a:buNone/>
              <a:defRPr sz="2000"/>
            </a:lvl7pPr>
            <a:lvl8pPr marL="3200052" indent="0">
              <a:buNone/>
              <a:defRPr sz="2000"/>
            </a:lvl8pPr>
            <a:lvl9pPr marL="3657202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0F4CCB7-563F-EFB3-1CF4-B37F63FE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599"/>
            </a:lvl1pPr>
            <a:lvl2pPr marL="457150" indent="0">
              <a:buNone/>
              <a:defRPr sz="1400"/>
            </a:lvl2pPr>
            <a:lvl3pPr marL="914300" indent="0">
              <a:buNone/>
              <a:defRPr sz="1200"/>
            </a:lvl3pPr>
            <a:lvl4pPr marL="1371450" indent="0">
              <a:buNone/>
              <a:defRPr sz="1000"/>
            </a:lvl4pPr>
            <a:lvl5pPr marL="1828601" indent="0">
              <a:buNone/>
              <a:defRPr sz="1000"/>
            </a:lvl5pPr>
            <a:lvl6pPr marL="2285751" indent="0">
              <a:buNone/>
              <a:defRPr sz="1000"/>
            </a:lvl6pPr>
            <a:lvl7pPr marL="2742902" indent="0">
              <a:buNone/>
              <a:defRPr sz="1000"/>
            </a:lvl7pPr>
            <a:lvl8pPr marL="3200052" indent="0">
              <a:buNone/>
              <a:defRPr sz="1000"/>
            </a:lvl8pPr>
            <a:lvl9pPr marL="3657202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E79F469-5431-017B-8D62-1458CECBC9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8BE682F-373A-264A-DC1F-80D63C29A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Stand: Januar 2024 © DGPR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F8F3B9E-85F1-F6A6-6FEC-0A384C662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00A82-C1D9-467F-B478-FE13D127AAC0}" type="slidenum">
              <a:rPr lang="de-DE" altLang="de-DE" smtClean="0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072563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sv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9E20FCE9-3852-7D75-B2AA-19B1F3851627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84738" y="651618"/>
            <a:ext cx="9007877" cy="6206465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15DBA43-7BDF-085E-69D5-D3933B496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8E779C8-805B-7D4B-246E-6851F4ABB1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22DE41D-7DD2-A8E2-914A-281D2D55E2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756950" y="6280892"/>
            <a:ext cx="22259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Stand: </a:t>
            </a:r>
            <a:r>
              <a:rPr lang="en-US" err="1"/>
              <a:t>Januar</a:t>
            </a:r>
            <a:r>
              <a:rPr lang="en-US"/>
              <a:t> 2024 © DGPR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1F4728C5-632F-C466-DCF9-C98A98EB204B}"/>
              </a:ext>
            </a:extLst>
          </p:cNvPr>
          <p:cNvSpPr/>
          <p:nvPr/>
        </p:nvSpPr>
        <p:spPr>
          <a:xfrm>
            <a:off x="4616388" y="0"/>
            <a:ext cx="7575612" cy="27520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CF565A9E-B11E-0F39-4F20-6DF79F1A50D6}"/>
              </a:ext>
            </a:extLst>
          </p:cNvPr>
          <p:cNvGrpSpPr/>
          <p:nvPr/>
        </p:nvGrpSpPr>
        <p:grpSpPr>
          <a:xfrm>
            <a:off x="123792" y="9098"/>
            <a:ext cx="1069165" cy="266110"/>
            <a:chOff x="269184" y="136525"/>
            <a:chExt cx="2485591" cy="618651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A64C600D-9F85-7AB9-4899-49588ADA7A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 l="24809" t="30039" r="26493" b="37871"/>
            <a:stretch/>
          </p:blipFill>
          <p:spPr>
            <a:xfrm>
              <a:off x="269184" y="136525"/>
              <a:ext cx="906534" cy="597354"/>
            </a:xfrm>
            <a:prstGeom prst="rect">
              <a:avLst/>
            </a:prstGeom>
          </p:spPr>
        </p:pic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969A2123-AE2B-D32D-8D1F-3C67248C6E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 l="34789" t="61577" r="34791" b="30630"/>
            <a:stretch/>
          </p:blipFill>
          <p:spPr>
            <a:xfrm>
              <a:off x="1104478" y="332370"/>
              <a:ext cx="1650297" cy="422806"/>
            </a:xfrm>
            <a:prstGeom prst="rect">
              <a:avLst/>
            </a:prstGeom>
          </p:spPr>
        </p:pic>
      </p:grp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2AC5062-F1D8-9DE1-63CD-DF8162EDD4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21686" y="0"/>
            <a:ext cx="762614" cy="266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F0D4439-3650-497D-BE2E-B18E99C8C999}" type="slidenum">
              <a:rPr lang="de-DE" altLang="de-DE" smtClean="0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02117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  <p:sldLayoutId id="2147483860" r:id="rId12"/>
    <p:sldLayoutId id="2147483863" r:id="rId13"/>
  </p:sldLayoutIdLst>
  <p:hf hdr="0" dt="0"/>
  <p:txStyles>
    <p:titleStyle>
      <a:lvl1pPr algn="l" defTabSz="914300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575" indent="-228575" algn="l" defTabSz="9143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726" indent="-228575" algn="l" defTabSz="9143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2876" indent="-228575" algn="l" defTabSz="9143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026" indent="-228575" algn="l" defTabSz="9143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176" indent="-228575" algn="l" defTabSz="9143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326" indent="-228575" algn="l" defTabSz="9143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77" indent="-228575" algn="l" defTabSz="9143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27" indent="-228575" algn="l" defTabSz="9143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77" indent="-228575" algn="l" defTabSz="9143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0" algn="l" defTabSz="9143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0" algn="l" defTabSz="9143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0" algn="l" defTabSz="9143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01" algn="l" defTabSz="9143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51" algn="l" defTabSz="9143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02" algn="l" defTabSz="9143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52" algn="l" defTabSz="9143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02" algn="l" defTabSz="9143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8FC8643D-0D0E-FE87-C091-D33C6C460E01}"/>
              </a:ext>
            </a:extLst>
          </p:cNvPr>
          <p:cNvSpPr txBox="1"/>
          <p:nvPr/>
        </p:nvSpPr>
        <p:spPr>
          <a:xfrm>
            <a:off x="838457" y="4883873"/>
            <a:ext cx="92552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43738"/>
            <a:r>
              <a:rPr lang="de-DE" sz="3200" b="1">
                <a:solidFill>
                  <a:prstClr val="black"/>
                </a:solidFill>
                <a:latin typeface="Futura Book" panose="020B0500000000000000" pitchFamily="34" charset="0"/>
                <a:ea typeface="Calibri" panose="020F0502020204030204" pitchFamily="34" charset="0"/>
              </a:rPr>
              <a:t>Deutsche Gesellschaft für</a:t>
            </a:r>
          </a:p>
          <a:p>
            <a:pPr defTabSz="643738"/>
            <a:r>
              <a:rPr lang="de-DE" sz="3200" b="1">
                <a:solidFill>
                  <a:prstClr val="black"/>
                </a:solidFill>
                <a:latin typeface="Futura Book" panose="020B0500000000000000" pitchFamily="34" charset="0"/>
                <a:ea typeface="Calibri" panose="020F0502020204030204" pitchFamily="34" charset="0"/>
              </a:rPr>
              <a:t>Prävention und Rehabilitation</a:t>
            </a:r>
          </a:p>
          <a:p>
            <a:pPr defTabSz="643738"/>
            <a:r>
              <a:rPr lang="de-DE" sz="3200" b="1">
                <a:solidFill>
                  <a:prstClr val="black"/>
                </a:solidFill>
                <a:latin typeface="Futura Book" panose="020B0500000000000000" pitchFamily="34" charset="0"/>
                <a:ea typeface="Calibri" panose="020F0502020204030204" pitchFamily="34" charset="0"/>
              </a:rPr>
              <a:t>von Herz-Kreislauferkrankungen (DGPR) e.V.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C8C2951-145F-F0E2-F7F9-24707AFF370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4809" t="30039" r="26493" b="37871"/>
          <a:stretch/>
        </p:blipFill>
        <p:spPr>
          <a:xfrm>
            <a:off x="275536" y="1583476"/>
            <a:ext cx="4802533" cy="3164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4702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F15F897-3F9F-A6DC-8F25-CCFD1EEA1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Stand: Januar 2024 © DGPR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B698E27-9DBB-9E58-6908-39F2162F6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53EA2-B9A9-424E-B194-AA6E1A27327C}" type="slidenum">
              <a:rPr lang="de-DE" altLang="de-DE" smtClean="0"/>
              <a:pPr/>
              <a:t>10</a:t>
            </a:fld>
            <a:endParaRPr lang="de-DE" altLang="de-DE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1BD700BC-CA7C-79F9-9D8A-151631AE6A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719" y="1675656"/>
            <a:ext cx="11181313" cy="4182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1608" tIns="0" rIns="31608" bIns="31608" anchor="t"/>
          <a:lstStyle>
            <a:lvl1pPr marL="342900" indent="-3429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4490" lvl="1" indent="0" algn="l" defTabSz="911328" fontAlgn="auto" hangingPunct="1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genetisch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bedingt (im </a:t>
            </a:r>
            <a:r>
              <a:rPr lang="de-DE" alt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Leberstoffwechsel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de-DE" dirty="0"/>
          </a:p>
          <a:p>
            <a:pPr marL="707390" lvl="1" indent="-342900" algn="l" defTabSz="911328" fontAlgn="auto" hangingPunct="1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20603050405020304" pitchFamily="18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/>
                <a:cs typeface="Arial"/>
              </a:rPr>
              <a:t>aber auch </a:t>
            </a:r>
            <a:r>
              <a:rPr lang="de-DE" altLang="de-DE" sz="2400" b="1" dirty="0">
                <a:solidFill>
                  <a:schemeClr val="tx1"/>
                </a:solidFill>
                <a:latin typeface="Arial"/>
                <a:cs typeface="Arial"/>
              </a:rPr>
              <a:t>verstärkt durch: </a:t>
            </a:r>
            <a:endParaRPr lang="de-DE" altLang="de-DE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4490" lvl="1" indent="0" algn="l" defTabSz="911328" fontAlgn="auto" hangingPunct="1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Übergewicht/Adipositas, Bewegungsmangel, Fehlernährung 					(energiedichte Lebensmittel, Fast Food, zuckerhaltige Softdrinks, Alkohol)</a:t>
            </a:r>
          </a:p>
          <a:p>
            <a:pPr marL="707390" lvl="1" indent="-342900" algn="l" defTabSz="911328" fontAlgn="auto" hangingPunct="1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sekundär durch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64490" lvl="1" indent="0" algn="l" defTabSz="911328" fontAlgn="auto" hangingPunct="1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Diabetes, Schilddrüsenunterfunktion, </a:t>
            </a:r>
            <a:r>
              <a:rPr lang="de-DE" altLang="de-DE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nephrotisches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Syndrom, 				Lebererkrankungen, Arzneimittel: Diuretika, </a:t>
            </a:r>
            <a:r>
              <a:rPr lang="de-DE" altLang="de-DE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Korticoide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orale Kontrazeptiva  </a:t>
            </a: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ED581698-2A64-14F1-2E91-6F12CAB9A5E2}"/>
              </a:ext>
            </a:extLst>
          </p:cNvPr>
          <p:cNvSpPr txBox="1">
            <a:spLocks noChangeArrowheads="1"/>
          </p:cNvSpPr>
          <p:nvPr/>
        </p:nvSpPr>
        <p:spPr>
          <a:xfrm>
            <a:off x="680720" y="640192"/>
            <a:ext cx="10740966" cy="928781"/>
          </a:xfrm>
          <a:prstGeom prst="rect">
            <a:avLst/>
          </a:prstGeom>
        </p:spPr>
        <p:txBody>
          <a:bodyPr/>
          <a:lstStyle>
            <a:lvl1pPr algn="l" defTabSz="9143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3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tabLst>
                <a:tab pos="0" algn="l"/>
                <a:tab pos="314415" algn="l"/>
                <a:tab pos="629905" algn="l"/>
                <a:tab pos="945391" algn="l"/>
                <a:tab pos="1260926" algn="l"/>
                <a:tab pos="1576414" algn="l"/>
                <a:tab pos="1891947" algn="l"/>
                <a:tab pos="2207433" algn="l"/>
                <a:tab pos="2522966" algn="l"/>
                <a:tab pos="2838464" algn="l"/>
                <a:tab pos="3153960" algn="l"/>
                <a:tab pos="3469477" algn="l"/>
                <a:tab pos="3785006" algn="l"/>
                <a:tab pos="4100500" algn="l"/>
                <a:tab pos="4415999" algn="l"/>
                <a:tab pos="4731521" algn="l"/>
                <a:tab pos="5047041" algn="l"/>
                <a:tab pos="5362542" algn="l"/>
                <a:tab pos="5678042" algn="l"/>
                <a:tab pos="5993561" algn="l"/>
                <a:tab pos="6309078" algn="l"/>
                <a:tab pos="6608980" algn="l"/>
                <a:tab pos="7117338" algn="l"/>
                <a:tab pos="7625743" algn="l"/>
                <a:tab pos="8134116" algn="l"/>
              </a:tabLst>
            </a:pPr>
            <a:r>
              <a:rPr lang="de-DE" altLang="de-DE" sz="4400" dirty="0">
                <a:latin typeface="Arial" panose="020B0604020202020204" pitchFamily="34" charset="0"/>
                <a:cs typeface="Arial" panose="020B0604020202020204" pitchFamily="34" charset="0"/>
              </a:rPr>
              <a:t>Ursachen Fettstoffwechselstörung</a:t>
            </a:r>
          </a:p>
        </p:txBody>
      </p:sp>
    </p:spTree>
    <p:extLst>
      <p:ext uri="{BB962C8B-B14F-4D97-AF65-F5344CB8AC3E}">
        <p14:creationId xmlns:p14="http://schemas.microsoft.com/office/powerpoint/2010/main" val="12677259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CF254960-3F6B-7BAB-26A1-099E8C60F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Stand: Januar 2024 © DGPR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AECD3FB-80BD-DD50-6112-E0E45A934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53EA2-B9A9-424E-B194-AA6E1A27327C}" type="slidenum">
              <a:rPr lang="de-DE" altLang="de-DE" smtClean="0"/>
              <a:pPr/>
              <a:t>11</a:t>
            </a:fld>
            <a:endParaRPr lang="de-DE" altLang="de-DE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E5A29311-F5CA-5FAE-1CE7-446F5521F6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9440" y="1340769"/>
            <a:ext cx="10281920" cy="502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1608" tIns="0" rIns="31608" bIns="31608"/>
          <a:lstStyle>
            <a:lvl1pPr marL="342900" indent="-3429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4577" lvl="1" indent="0" algn="l">
              <a:lnSpc>
                <a:spcPct val="85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2000" dirty="0"/>
          </a:p>
          <a:p>
            <a:pPr marL="364577" lvl="1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1100" dirty="0"/>
          </a:p>
          <a:p>
            <a:pPr marL="685655" lvl="1" indent="-32109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LDL-Cholesterin: </a:t>
            </a:r>
            <a:r>
              <a:rPr 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Low-Density-Lipoprotein (Lipoprotein niedriger Dichte): an dieses Eiweiß gebunden aus der Leber dorthin transportiert, wo es im Körper gebraucht wird.</a:t>
            </a:r>
          </a:p>
          <a:p>
            <a:pPr marL="685655" lvl="1" indent="-32109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hoher LDL-Wert =  erhöhtes Risiko für Herz-Kreislauf-Erkrankungen [LDL = „schlechtes“ Cholesterin] </a:t>
            </a:r>
          </a:p>
          <a:p>
            <a:pPr marL="685655" lvl="1" indent="-32109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HDL-Cholesterin</a:t>
            </a:r>
            <a:r>
              <a:rPr 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High-Density-Lipoprotein (Lipoprotein hoher Dichte): an dieses Eiweiß gebunden aus dem Gewebe zurück zur Leber transportiert</a:t>
            </a:r>
          </a:p>
          <a:p>
            <a:pPr marL="685655" lvl="1" indent="-32109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hoher HDL-Wert = vermutlich eher niedriges Risiko für Herz-Kreislauf-Erkrankungen [HDL = „gutes“ Cholesterin, noch immer in Diskussion]</a:t>
            </a:r>
            <a:endParaRPr lang="de-DE" altLang="de-DE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4577" lvl="1" indent="0" algn="l">
              <a:lnSpc>
                <a:spcPct val="85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2000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F977ABFB-FDB7-2950-54B7-383EBDA7464E}"/>
              </a:ext>
            </a:extLst>
          </p:cNvPr>
          <p:cNvSpPr txBox="1">
            <a:spLocks noChangeArrowheads="1"/>
          </p:cNvSpPr>
          <p:nvPr/>
        </p:nvSpPr>
        <p:spPr>
          <a:xfrm>
            <a:off x="928370" y="599942"/>
            <a:ext cx="10740966" cy="928781"/>
          </a:xfrm>
          <a:prstGeom prst="rect">
            <a:avLst/>
          </a:prstGeom>
        </p:spPr>
        <p:txBody>
          <a:bodyPr/>
          <a:lstStyle>
            <a:lvl1pPr algn="l" defTabSz="9143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3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tabLst>
                <a:tab pos="0" algn="l"/>
                <a:tab pos="314415" algn="l"/>
                <a:tab pos="629905" algn="l"/>
                <a:tab pos="945391" algn="l"/>
                <a:tab pos="1260926" algn="l"/>
                <a:tab pos="1576414" algn="l"/>
                <a:tab pos="1891947" algn="l"/>
                <a:tab pos="2207433" algn="l"/>
                <a:tab pos="2522966" algn="l"/>
                <a:tab pos="2838464" algn="l"/>
                <a:tab pos="3153960" algn="l"/>
                <a:tab pos="3469477" algn="l"/>
                <a:tab pos="3785006" algn="l"/>
                <a:tab pos="4100500" algn="l"/>
                <a:tab pos="4415999" algn="l"/>
                <a:tab pos="4731521" algn="l"/>
                <a:tab pos="5047041" algn="l"/>
                <a:tab pos="5362542" algn="l"/>
                <a:tab pos="5678042" algn="l"/>
                <a:tab pos="5993561" algn="l"/>
                <a:tab pos="6309078" algn="l"/>
                <a:tab pos="6608980" algn="l"/>
                <a:tab pos="7117338" algn="l"/>
                <a:tab pos="7625743" algn="l"/>
                <a:tab pos="8134116" algn="l"/>
              </a:tabLst>
            </a:pPr>
            <a:r>
              <a:rPr lang="de-DE" altLang="de-DE" sz="4400" dirty="0">
                <a:latin typeface="Arial" panose="020B0604020202020204" pitchFamily="34" charset="0"/>
                <a:cs typeface="Arial" panose="020B0604020202020204" pitchFamily="34" charset="0"/>
              </a:rPr>
              <a:t>Risikofaktor Fettstoffwechselstörung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77710B5-1B7B-6B2F-AE16-C63F444FDF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5245" y="1635394"/>
            <a:ext cx="1864761" cy="126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1108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58DE90-636F-0DFA-95C1-3F59B438FF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EF48F6D-033B-FA48-9EAB-64F30A708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Stand: Januar 2024 © DGPR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A48DCC7-E7B6-C344-492F-CF908E65A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53EA2-B9A9-424E-B194-AA6E1A27327C}" type="slidenum">
              <a:rPr lang="de-DE" altLang="de-DE" smtClean="0"/>
              <a:pPr/>
              <a:t>12</a:t>
            </a:fld>
            <a:endParaRPr lang="de-DE" altLang="de-DE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F2FF2E53-45B1-DA49-41F7-4E4984FE61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9440" y="1340769"/>
            <a:ext cx="10281920" cy="502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1608" tIns="0" rIns="31608" bIns="31608"/>
          <a:lstStyle>
            <a:lvl1pPr marL="342900" indent="-3429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4577" lvl="1" indent="0" algn="l">
              <a:lnSpc>
                <a:spcPct val="85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2000" dirty="0"/>
          </a:p>
          <a:p>
            <a:pPr marL="364577" lvl="1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1100" dirty="0"/>
          </a:p>
          <a:p>
            <a:pPr marL="364577" lvl="1" indent="0" algn="l">
              <a:lnSpc>
                <a:spcPct val="85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2000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0C8D227C-73C8-A981-011F-BFBB1746657B}"/>
              </a:ext>
            </a:extLst>
          </p:cNvPr>
          <p:cNvSpPr txBox="1">
            <a:spLocks noChangeArrowheads="1"/>
          </p:cNvSpPr>
          <p:nvPr/>
        </p:nvSpPr>
        <p:spPr>
          <a:xfrm>
            <a:off x="928370" y="599942"/>
            <a:ext cx="10740966" cy="928781"/>
          </a:xfrm>
          <a:prstGeom prst="rect">
            <a:avLst/>
          </a:prstGeom>
        </p:spPr>
        <p:txBody>
          <a:bodyPr/>
          <a:lstStyle>
            <a:lvl1pPr algn="l" defTabSz="9143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3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tabLst>
                <a:tab pos="0" algn="l"/>
                <a:tab pos="314415" algn="l"/>
                <a:tab pos="629905" algn="l"/>
                <a:tab pos="945391" algn="l"/>
                <a:tab pos="1260926" algn="l"/>
                <a:tab pos="1576414" algn="l"/>
                <a:tab pos="1891947" algn="l"/>
                <a:tab pos="2207433" algn="l"/>
                <a:tab pos="2522966" algn="l"/>
                <a:tab pos="2838464" algn="l"/>
                <a:tab pos="3153960" algn="l"/>
                <a:tab pos="3469477" algn="l"/>
                <a:tab pos="3785006" algn="l"/>
                <a:tab pos="4100500" algn="l"/>
                <a:tab pos="4415999" algn="l"/>
                <a:tab pos="4731521" algn="l"/>
                <a:tab pos="5047041" algn="l"/>
                <a:tab pos="5362542" algn="l"/>
                <a:tab pos="5678042" algn="l"/>
                <a:tab pos="5993561" algn="l"/>
                <a:tab pos="6309078" algn="l"/>
                <a:tab pos="6608980" algn="l"/>
                <a:tab pos="7117338" algn="l"/>
                <a:tab pos="7625743" algn="l"/>
                <a:tab pos="8134116" algn="l"/>
              </a:tabLst>
            </a:pPr>
            <a:endParaRPr lang="de-DE" altLang="de-DE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379C04B7-6627-CBE9-4A37-92541356C4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7799" y="2269550"/>
            <a:ext cx="1864761" cy="1268312"/>
          </a:xfrm>
          <a:prstGeom prst="rect">
            <a:avLst/>
          </a:prstGeom>
        </p:spPr>
      </p:pic>
      <p:sp>
        <p:nvSpPr>
          <p:cNvPr id="4" name="Text Box 4">
            <a:extLst>
              <a:ext uri="{FF2B5EF4-FFF2-40B4-BE49-F238E27FC236}">
                <a16:creationId xmlns:a16="http://schemas.microsoft.com/office/drawing/2014/main" id="{B8D94F00-F824-6029-3405-A262CDE917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8212" y="1720709"/>
            <a:ext cx="9987280" cy="5066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003366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rgbClr val="003366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rgbClr val="003366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rgbClr val="003366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rgbClr val="003366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003366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003366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003366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003366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Patienten mit etablierter KHK</a:t>
            </a:r>
          </a:p>
          <a:p>
            <a:pPr marL="342900" indent="-342900">
              <a:spcBef>
                <a:spcPct val="0"/>
              </a:spcBef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Gesamtcholesterin: keine Empfehlung mehr </a:t>
            </a:r>
          </a:p>
          <a:p>
            <a:pPr marL="342900" indent="-34290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de-DE" altLang="de-DE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LDL-Cholesterin      </a:t>
            </a:r>
            <a:r>
              <a:rPr lang="de-DE" altLang="de-DE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de-DE" altLang="de-DE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 55 – 70 mg/dl KHK oder Diabetiker</a:t>
            </a:r>
          </a:p>
          <a:p>
            <a:pPr>
              <a:spcBef>
                <a:spcPct val="0"/>
              </a:spcBef>
              <a:buNone/>
              <a:defRPr/>
            </a:pPr>
            <a:r>
              <a:rPr lang="de-DE" altLang="de-DE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                                     &lt; 40 mg/dl KHK-Hochrisikopatienten</a:t>
            </a:r>
          </a:p>
          <a:p>
            <a:pPr marL="342900" indent="-342900">
              <a:spcBef>
                <a:spcPct val="0"/>
              </a:spcBef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de-DE" altLang="de-DE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HDL-Cholesterin:     keine Empfehlung mehr</a:t>
            </a:r>
          </a:p>
          <a:p>
            <a:pPr>
              <a:spcBef>
                <a:spcPct val="0"/>
              </a:spcBef>
              <a:buNone/>
              <a:defRPr/>
            </a:pPr>
            <a:endParaRPr lang="de-DE" altLang="de-DE" sz="2400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Günstige Werte </a:t>
            </a:r>
            <a:r>
              <a:rPr lang="de-DE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für Gesunde</a:t>
            </a:r>
            <a:r>
              <a:rPr 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Gesamtcholesterin: Werte unter 200 mg/dl (5,16 mmol/L)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LDL-Cholesterin: Werte unter 100 mg/dl (2,6 mmol/L), weitere Differenzierung individuell je nach Risikokonstellation (Tabellen etc.)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HDL-Cholesterin: keine Empfehlung mehr</a:t>
            </a:r>
          </a:p>
          <a:p>
            <a:pPr>
              <a:spcBef>
                <a:spcPct val="0"/>
              </a:spcBef>
              <a:buNone/>
              <a:defRPr/>
            </a:pPr>
            <a:endParaRPr lang="de-DE" altLang="de-DE" sz="2000" dirty="0">
              <a:solidFill>
                <a:schemeClr val="bg2">
                  <a:lumMod val="75000"/>
                </a:schemeClr>
              </a:solidFill>
              <a:latin typeface="+mn-lt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endParaRPr lang="de-DE" altLang="de-DE" sz="2000" dirty="0">
              <a:solidFill>
                <a:srgbClr val="FF0000"/>
              </a:solidFill>
              <a:latin typeface="+mn-lt"/>
              <a:sym typeface="Symbol" pitchFamily="18" charset="2"/>
            </a:endParaRP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742D4573-0322-C057-6E9D-E989E7F9D290}"/>
              </a:ext>
            </a:extLst>
          </p:cNvPr>
          <p:cNvSpPr txBox="1">
            <a:spLocks noChangeArrowheads="1"/>
          </p:cNvSpPr>
          <p:nvPr/>
        </p:nvSpPr>
        <p:spPr>
          <a:xfrm>
            <a:off x="938212" y="791928"/>
            <a:ext cx="6471920" cy="928781"/>
          </a:xfrm>
          <a:prstGeom prst="rect">
            <a:avLst/>
          </a:prstGeom>
        </p:spPr>
        <p:txBody>
          <a:bodyPr/>
          <a:lstStyle>
            <a:lvl1pPr algn="l" defTabSz="9143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3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tabLst>
                <a:tab pos="0" algn="l"/>
                <a:tab pos="314415" algn="l"/>
                <a:tab pos="629905" algn="l"/>
                <a:tab pos="945391" algn="l"/>
                <a:tab pos="1260926" algn="l"/>
                <a:tab pos="1576414" algn="l"/>
                <a:tab pos="1891947" algn="l"/>
                <a:tab pos="2207433" algn="l"/>
                <a:tab pos="2522966" algn="l"/>
                <a:tab pos="2838464" algn="l"/>
                <a:tab pos="3153960" algn="l"/>
                <a:tab pos="3469477" algn="l"/>
                <a:tab pos="3785006" algn="l"/>
                <a:tab pos="4100500" algn="l"/>
                <a:tab pos="4415999" algn="l"/>
                <a:tab pos="4731521" algn="l"/>
                <a:tab pos="5047041" algn="l"/>
                <a:tab pos="5362542" algn="l"/>
                <a:tab pos="5678042" algn="l"/>
                <a:tab pos="5993561" algn="l"/>
                <a:tab pos="6309078" algn="l"/>
                <a:tab pos="6608980" algn="l"/>
                <a:tab pos="7117338" algn="l"/>
                <a:tab pos="7625743" algn="l"/>
                <a:tab pos="8134116" algn="l"/>
              </a:tabLst>
            </a:pPr>
            <a:r>
              <a:rPr lang="de-DE" altLang="de-DE" sz="4400" dirty="0">
                <a:latin typeface="Arial" panose="020B0604020202020204" pitchFamily="34" charset="0"/>
                <a:cs typeface="Arial" panose="020B0604020202020204" pitchFamily="34" charset="0"/>
              </a:rPr>
              <a:t>Cholesterin – Zielwerte </a:t>
            </a:r>
          </a:p>
        </p:txBody>
      </p:sp>
    </p:spTree>
    <p:extLst>
      <p:ext uri="{BB962C8B-B14F-4D97-AF65-F5344CB8AC3E}">
        <p14:creationId xmlns:p14="http://schemas.microsoft.com/office/powerpoint/2010/main" val="11185055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10D69B4-7119-6C81-EB35-F1A6A0C68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Stand: Januar 2024 © DGPR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FDDAA4D-E754-F896-7AF9-2EED271F4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D4439-3650-497D-BE2E-B18E99C8C999}" type="slidenum">
              <a:rPr lang="de-DE" altLang="de-DE" smtClean="0"/>
              <a:pPr/>
              <a:t>13</a:t>
            </a:fld>
            <a:endParaRPr lang="de-DE" altLang="de-DE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69DE370D-0C10-A8E0-F20D-46FC0E95D013}"/>
              </a:ext>
            </a:extLst>
          </p:cNvPr>
          <p:cNvSpPr txBox="1">
            <a:spLocks noChangeArrowheads="1"/>
          </p:cNvSpPr>
          <p:nvPr/>
        </p:nvSpPr>
        <p:spPr>
          <a:xfrm>
            <a:off x="483813" y="2390103"/>
            <a:ext cx="6229062" cy="40784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575" indent="-228575" algn="l" defTabSz="9143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726" indent="-228575" algn="l" defTabSz="9143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2876" indent="-228575" algn="l" defTabSz="9143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026" indent="-228575" algn="l" defTabSz="9143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176" indent="-228575" algn="l" defTabSz="9143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326" indent="-228575" algn="l" defTabSz="9143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77" indent="-228575" algn="l" defTabSz="9143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27" indent="-228575" algn="l" defTabSz="9143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77" indent="-228575" algn="l" defTabSz="9143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tx1"/>
              </a:buClr>
              <a:buNone/>
            </a:pPr>
            <a:r>
              <a:rPr lang="de-DE" altLang="de-DE" dirty="0"/>
              <a:t>1. </a:t>
            </a:r>
            <a:r>
              <a:rPr lang="de-DE" altLang="de-DE" dirty="0">
                <a:solidFill>
                  <a:srgbClr val="FF3300"/>
                </a:solidFill>
              </a:rPr>
              <a:t>nicht-medikamentös </a:t>
            </a:r>
            <a:r>
              <a:rPr lang="de-DE" altLang="de-DE" dirty="0"/>
              <a:t>(begrenzte</a:t>
            </a:r>
            <a:br>
              <a:rPr lang="de-DE" altLang="de-DE" dirty="0"/>
            </a:br>
            <a:r>
              <a:rPr lang="de-DE" altLang="de-DE" dirty="0"/>
              <a:t>    Wirksamkeit): </a:t>
            </a:r>
            <a:r>
              <a:rPr lang="de-DE" altLang="de-DE" sz="2500" dirty="0"/>
              <a:t>	</a:t>
            </a:r>
            <a:r>
              <a:rPr lang="de-DE" altLang="de-DE" sz="2500" b="1" dirty="0"/>
              <a:t>	</a:t>
            </a:r>
            <a:r>
              <a:rPr lang="de-DE" altLang="de-DE" sz="2500" dirty="0"/>
              <a:t>	</a:t>
            </a:r>
          </a:p>
          <a:p>
            <a:pPr marL="800051" lvl="1" indent="-342900">
              <a:buClr>
                <a:srgbClr val="FF0000"/>
              </a:buClr>
            </a:pPr>
            <a:r>
              <a:rPr lang="de-DE" altLang="de-DE" dirty="0"/>
              <a:t>Gewichtsreduktion, Bewegung	   </a:t>
            </a:r>
          </a:p>
          <a:p>
            <a:pPr marL="800051" lvl="1" indent="-342900">
              <a:buClr>
                <a:srgbClr val="FF0000"/>
              </a:buClr>
            </a:pPr>
            <a:r>
              <a:rPr lang="de-DE" altLang="de-DE" dirty="0"/>
              <a:t>Alkoholkarenz</a:t>
            </a:r>
          </a:p>
          <a:p>
            <a:pPr marL="381000" indent="-381000">
              <a:buFontTx/>
              <a:buChar char="-"/>
            </a:pPr>
            <a:endParaRPr lang="de-DE" altLang="de-DE" sz="25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de-DE" altLang="de-DE" dirty="0"/>
              <a:t>2. </a:t>
            </a:r>
            <a:r>
              <a:rPr lang="de-DE" altLang="de-DE" dirty="0">
                <a:solidFill>
                  <a:srgbClr val="FF0000"/>
                </a:solidFill>
              </a:rPr>
              <a:t>Arzneimittel</a:t>
            </a:r>
            <a:r>
              <a:rPr lang="de-DE" altLang="de-DE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altLang="de-DE" dirty="0"/>
              <a:t>(bei dokumentierter</a:t>
            </a:r>
            <a:br>
              <a:rPr lang="de-DE" altLang="de-DE" dirty="0"/>
            </a:br>
            <a:r>
              <a:rPr lang="de-DE" altLang="de-DE" dirty="0"/>
              <a:t>    Gefäßerkrankung</a:t>
            </a:r>
            <a:r>
              <a:rPr lang="de-DE" altLang="de-DE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altLang="de-DE" dirty="0">
                <a:solidFill>
                  <a:srgbClr val="FF0000"/>
                </a:solidFill>
              </a:rPr>
              <a:t>immer</a:t>
            </a:r>
            <a:r>
              <a:rPr lang="de-DE" altLang="de-DE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altLang="de-DE" dirty="0"/>
              <a:t>zu geben)</a:t>
            </a:r>
            <a:r>
              <a:rPr lang="de-DE" altLang="de-DE" sz="2500" dirty="0">
                <a:solidFill>
                  <a:schemeClr val="bg1">
                    <a:lumMod val="50000"/>
                  </a:schemeClr>
                </a:solidFill>
              </a:rPr>
              <a:t>			</a:t>
            </a:r>
          </a:p>
          <a:p>
            <a:pPr marL="381000" indent="-381000"/>
            <a:endParaRPr lang="de-DE" altLang="de-DE" sz="25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id="{3322E227-E35D-D394-FADF-7E6B8A3B5F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9150" y="3068638"/>
            <a:ext cx="698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003366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rgbClr val="003366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rgbClr val="003366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rgbClr val="003366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rgbClr val="003366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003366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003366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003366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003366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endParaRPr lang="de-DE" altLang="de-DE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8E70ACFA-AB5A-4FD9-E4A5-F1B5082C8BFB}"/>
              </a:ext>
            </a:extLst>
          </p:cNvPr>
          <p:cNvSpPr txBox="1">
            <a:spLocks noChangeArrowheads="1"/>
          </p:cNvSpPr>
          <p:nvPr/>
        </p:nvSpPr>
        <p:spPr>
          <a:xfrm>
            <a:off x="396240" y="894192"/>
            <a:ext cx="11338560" cy="928781"/>
          </a:xfrm>
          <a:prstGeom prst="rect">
            <a:avLst/>
          </a:prstGeom>
        </p:spPr>
        <p:txBody>
          <a:bodyPr/>
          <a:lstStyle>
            <a:lvl1pPr algn="l" defTabSz="9143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3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tabLst>
                <a:tab pos="0" algn="l"/>
                <a:tab pos="314415" algn="l"/>
                <a:tab pos="629905" algn="l"/>
                <a:tab pos="945391" algn="l"/>
                <a:tab pos="1260926" algn="l"/>
                <a:tab pos="1576414" algn="l"/>
                <a:tab pos="1891947" algn="l"/>
                <a:tab pos="2207433" algn="l"/>
                <a:tab pos="2522966" algn="l"/>
                <a:tab pos="2838464" algn="l"/>
                <a:tab pos="3153960" algn="l"/>
                <a:tab pos="3469477" algn="l"/>
                <a:tab pos="3785006" algn="l"/>
                <a:tab pos="4100500" algn="l"/>
                <a:tab pos="4415999" algn="l"/>
                <a:tab pos="4731521" algn="l"/>
                <a:tab pos="5047041" algn="l"/>
                <a:tab pos="5362542" algn="l"/>
                <a:tab pos="5678042" algn="l"/>
                <a:tab pos="5993561" algn="l"/>
                <a:tab pos="6309078" algn="l"/>
                <a:tab pos="6608980" algn="l"/>
                <a:tab pos="7117338" algn="l"/>
                <a:tab pos="7625743" algn="l"/>
                <a:tab pos="8134116" algn="l"/>
              </a:tabLst>
            </a:pPr>
            <a:r>
              <a:rPr lang="de-DE" altLang="de-DE" sz="4400" dirty="0">
                <a:latin typeface="Arial" panose="020B0604020202020204" pitchFamily="34" charset="0"/>
                <a:cs typeface="Arial" panose="020B0604020202020204" pitchFamily="34" charset="0"/>
              </a:rPr>
              <a:t>Behandlung der  Fettstoffwechselstörung</a:t>
            </a:r>
          </a:p>
        </p:txBody>
      </p:sp>
      <p:pic>
        <p:nvPicPr>
          <p:cNvPr id="9" name="Grafik 8" descr="Ein Bild, das Person, Kleidung, Im Haus, Regal enthält.&#10;&#10;Automatisch generierte Beschreibung">
            <a:extLst>
              <a:ext uri="{FF2B5EF4-FFF2-40B4-BE49-F238E27FC236}">
                <a16:creationId xmlns:a16="http://schemas.microsoft.com/office/drawing/2014/main" id="{DCF10548-7B24-2672-814A-98F2854113B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2875" y="2450834"/>
            <a:ext cx="5099168" cy="3392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35E77F24-795B-AD61-47DC-5B92AA791C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2875" y="5852623"/>
            <a:ext cx="2045753" cy="222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altLang="de-DE" sz="845" dirty="0">
                <a:solidFill>
                  <a:srgbClr val="000000"/>
                </a:solidFill>
              </a:rPr>
              <a:t>Bildquelle: iStock.com/</a:t>
            </a:r>
            <a:r>
              <a:rPr lang="de-DE" altLang="de-DE" sz="845" dirty="0" err="1">
                <a:solidFill>
                  <a:srgbClr val="000000"/>
                </a:solidFill>
              </a:rPr>
              <a:t>zamrznutitonovi</a:t>
            </a:r>
            <a:endParaRPr lang="de-DE" altLang="de-DE" sz="845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4480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1FD9F86B-2835-F04B-AADD-71F2BF0AB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Stand: Januar 2024 © DGPR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E71B28C-5A89-B09F-EB64-239F78DD6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53EA2-B9A9-424E-B194-AA6E1A27327C}" type="slidenum">
              <a:rPr lang="de-DE" altLang="de-DE" smtClean="0"/>
              <a:pPr/>
              <a:t>14</a:t>
            </a:fld>
            <a:endParaRPr lang="de-DE" altLang="de-DE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CA9C7790-9FC1-343C-C03E-0B1B66FFDF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560" y="1340769"/>
            <a:ext cx="11094720" cy="502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1608" tIns="0" rIns="31608" bIns="31608"/>
          <a:lstStyle>
            <a:lvl1pPr marL="342900" indent="-3429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4577" lvl="1" indent="0" algn="l">
              <a:lnSpc>
                <a:spcPct val="85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2000" dirty="0"/>
          </a:p>
          <a:p>
            <a:pPr marL="364577" lvl="1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1100" dirty="0"/>
          </a:p>
          <a:p>
            <a:pPr marL="707465" lvl="1" indent="-34290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Definition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Nüchtern-Blutzucker &gt; 100 mg/dl, HbA1c &gt; 6,5%</a:t>
            </a:r>
          </a:p>
          <a:p>
            <a:pPr marL="707465" lvl="1" indent="-34290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Häufigkei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t: in Deutschland ca. 8 - 9% der Bevölkerung, Zunahme seit 1998: um 40 %</a:t>
            </a:r>
          </a:p>
          <a:p>
            <a:pPr marL="707465" lvl="1" indent="-34290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Ursache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Insulin-Resistenz (vs. </a:t>
            </a:r>
            <a:r>
              <a:rPr lang="de-DE" altLang="de-DE" sz="24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 1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Diabetes – Insulin</a:t>
            </a:r>
            <a:r>
              <a:rPr lang="de-DE" altLang="de-DE" sz="24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mangel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707465" lvl="1" indent="-34290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Risikofaktoren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1107515" lvl="2" indent="-34290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Übergewicht / Adipositas und zu wenig körperliche Bewegung, Rauchen</a:t>
            </a:r>
          </a:p>
          <a:p>
            <a:pPr marL="1107515" lvl="2" indent="-34290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ballaststoffarme, fett- und zuckerreiche Ernährung </a:t>
            </a:r>
          </a:p>
          <a:p>
            <a:pPr marL="1107515" lvl="2" indent="-34290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bestimmte Medikamente, die den Zucker-Stoffwechsel verschlechtern </a:t>
            </a:r>
          </a:p>
          <a:p>
            <a:pPr marL="1107515" lvl="2" indent="-34290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genetisch erhöhtes Risiko (familiäre Belastung)</a:t>
            </a:r>
            <a:endParaRPr lang="de-DE" altLang="de-DE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655" lvl="1" indent="-32109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1800" dirty="0"/>
          </a:p>
          <a:p>
            <a:pPr marL="364577" lvl="1" indent="0" algn="l">
              <a:lnSpc>
                <a:spcPct val="85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2000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CE61D9E4-5AE2-A489-2B88-26DAC73305C1}"/>
              </a:ext>
            </a:extLst>
          </p:cNvPr>
          <p:cNvSpPr txBox="1">
            <a:spLocks noChangeArrowheads="1"/>
          </p:cNvSpPr>
          <p:nvPr/>
        </p:nvSpPr>
        <p:spPr>
          <a:xfrm>
            <a:off x="725517" y="599942"/>
            <a:ext cx="10740966" cy="928781"/>
          </a:xfrm>
          <a:prstGeom prst="rect">
            <a:avLst/>
          </a:prstGeom>
        </p:spPr>
        <p:txBody>
          <a:bodyPr/>
          <a:lstStyle>
            <a:lvl1pPr algn="l" defTabSz="9143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3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tabLst>
                <a:tab pos="0" algn="l"/>
                <a:tab pos="314415" algn="l"/>
                <a:tab pos="629905" algn="l"/>
                <a:tab pos="945391" algn="l"/>
                <a:tab pos="1260926" algn="l"/>
                <a:tab pos="1576414" algn="l"/>
                <a:tab pos="1891947" algn="l"/>
                <a:tab pos="2207433" algn="l"/>
                <a:tab pos="2522966" algn="l"/>
                <a:tab pos="2838464" algn="l"/>
                <a:tab pos="3153960" algn="l"/>
                <a:tab pos="3469477" algn="l"/>
                <a:tab pos="3785006" algn="l"/>
                <a:tab pos="4100500" algn="l"/>
                <a:tab pos="4415999" algn="l"/>
                <a:tab pos="4731521" algn="l"/>
                <a:tab pos="5047041" algn="l"/>
                <a:tab pos="5362542" algn="l"/>
                <a:tab pos="5678042" algn="l"/>
                <a:tab pos="5993561" algn="l"/>
                <a:tab pos="6309078" algn="l"/>
                <a:tab pos="6608980" algn="l"/>
                <a:tab pos="7117338" algn="l"/>
                <a:tab pos="7625743" algn="l"/>
                <a:tab pos="8134116" algn="l"/>
              </a:tabLst>
            </a:pPr>
            <a:r>
              <a:rPr lang="de-DE" altLang="de-DE" sz="4400" dirty="0">
                <a:latin typeface="Arial" panose="020B0604020202020204" pitchFamily="34" charset="0"/>
                <a:cs typeface="Arial" panose="020B0604020202020204" pitchFamily="34" charset="0"/>
              </a:rPr>
              <a:t>Risikofaktor Diabetes mellitus Typ 2</a:t>
            </a:r>
          </a:p>
        </p:txBody>
      </p:sp>
    </p:spTree>
    <p:extLst>
      <p:ext uri="{BB962C8B-B14F-4D97-AF65-F5344CB8AC3E}">
        <p14:creationId xmlns:p14="http://schemas.microsoft.com/office/powerpoint/2010/main" val="13005371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8A0319-E1FE-17FF-99A6-FF29B4664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sz="4400" dirty="0">
                <a:latin typeface="Arial" panose="020B0604020202020204" pitchFamily="34" charset="0"/>
                <a:cs typeface="Arial" panose="020B0604020202020204" pitchFamily="34" charset="0"/>
              </a:rPr>
              <a:t>Risikofaktor Diabetes mellitus Typ 2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00E488E-54ED-7690-6FA3-F98F4C317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889609" cy="4802185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pPr marL="707390" lvl="1" indent="-34290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Symptome</a:t>
            </a:r>
            <a:r>
              <a:rPr lang="de-DE" altLang="de-DE" sz="2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zunächst meist keine, später starkes Durstgefühl, häufiges Wasserlassen, Müdigkeit und Antriebsschwäche, Übelkeit, Schwindel, Bewusstseinsstörungen / diabetisches Koma (Folge </a:t>
            </a:r>
            <a:r>
              <a:rPr lang="de-DE" altLang="de-DE"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einer Hyperglykämie</a:t>
            </a:r>
            <a:r>
              <a:rPr lang="de-DE" altLang="de-DE" sz="2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de-DE" dirty="0"/>
          </a:p>
          <a:p>
            <a:pPr marL="685165" lvl="1" indent="-320675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Klinische Zeichen und Folgen</a:t>
            </a:r>
            <a:r>
              <a:rPr lang="de-DE" altLang="de-DE" sz="2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erhöhtes Risiko für Herz-Gefäßerkrankungen:</a:t>
            </a:r>
            <a:endParaRPr lang="de-DE" altLang="de-DE" sz="2600" dirty="0">
              <a:solidFill>
                <a:schemeClr val="tx1"/>
              </a:solidFill>
            </a:endParaRPr>
          </a:p>
          <a:p>
            <a:pPr marL="1085215" lvl="2" indent="-320675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600" dirty="0">
                <a:latin typeface="Arial"/>
                <a:cs typeface="Arial"/>
              </a:rPr>
              <a:t>makrovaskulär: Herzinfarkt, Schlaganfall, periphere arterielle 							   Gefäßkrankheit</a:t>
            </a:r>
          </a:p>
          <a:p>
            <a:pPr marL="1085215" lvl="2" indent="-320675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600" dirty="0">
                <a:latin typeface="Arial"/>
                <a:cs typeface="Arial"/>
              </a:rPr>
              <a:t>mikrovaskulär: Retinopathie (Sehstörungen, Erblindung),</a:t>
            </a:r>
          </a:p>
          <a:p>
            <a:pPr marL="363220" lvl="1" indent="0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buNone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600" dirty="0">
                <a:latin typeface="Arial"/>
                <a:cs typeface="Arial"/>
              </a:rPr>
              <a:t>                           	   	  Neuropathie  (Nervenschädigung, Amputation), </a:t>
            </a:r>
            <a:endParaRPr lang="de-DE" alt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3220" lvl="1" indent="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buNone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	  Nephropathie (Nierenversagen, Dialyse)  </a:t>
            </a:r>
            <a:endParaRPr lang="de-DE" altLang="de-DE" sz="2600" dirty="0">
              <a:solidFill>
                <a:schemeClr val="tx1"/>
              </a:solidFill>
            </a:endParaRPr>
          </a:p>
          <a:p>
            <a:pPr marL="363220" lvl="1" indent="0" algn="ctr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buNone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200" dirty="0">
                <a:solidFill>
                  <a:srgbClr val="FF0000"/>
                </a:solidFill>
              </a:rPr>
              <a:t>D</a:t>
            </a:r>
            <a:r>
              <a:rPr lang="de-DE" alt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 Lebenserwartung eines 60-jährigen Diabetikers ist um 4,5 </a:t>
            </a:r>
            <a:r>
              <a:rPr lang="de-DE" altLang="de-DE" sz="2200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Jahre</a:t>
            </a:r>
            <a:r>
              <a:rPr lang="de-DE" alt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verkürzt.</a:t>
            </a:r>
            <a:endParaRPr lang="de-DE" sz="2200" kern="0" dirty="0">
              <a:solidFill>
                <a:srgbClr val="FF0000"/>
              </a:solidFill>
            </a:endParaRPr>
          </a:p>
          <a:p>
            <a:pPr marL="227965" indent="-227965"/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B600972-B5CE-7A73-8475-D3B85A599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Stand: Januar 2024 © DGPR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31A73C-0D34-CC21-EA14-82DED1B72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D4439-3650-497D-BE2E-B18E99C8C999}" type="slidenum">
              <a:rPr lang="de-DE" altLang="de-DE" smtClean="0"/>
              <a:pPr/>
              <a:t>15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4578086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1FD9F86B-2835-F04B-AADD-71F2BF0AB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Stand: Januar 2024 © DGPR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E71B28C-5A89-B09F-EB64-239F78DD6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53EA2-B9A9-424E-B194-AA6E1A27327C}" type="slidenum">
              <a:rPr lang="de-DE" altLang="de-DE" smtClean="0"/>
              <a:pPr/>
              <a:t>16</a:t>
            </a:fld>
            <a:endParaRPr lang="de-DE" altLang="de-DE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CA9C7790-9FC1-343C-C03E-0B1B66FFDF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720" y="1743105"/>
            <a:ext cx="5415280" cy="453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1608" tIns="0" rIns="31608" bIns="31608"/>
          <a:lstStyle>
            <a:lvl1pPr marL="342900" indent="-3429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4577" lvl="1" indent="0" algn="l">
              <a:lnSpc>
                <a:spcPct val="85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2000" dirty="0"/>
          </a:p>
          <a:p>
            <a:pPr marL="364577" lvl="1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1100" dirty="0"/>
          </a:p>
          <a:p>
            <a:pPr marL="363537" lvl="1" indent="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Therapie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625475" lvl="1" indent="-261938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Änderung des Lebensstils: (idealerweise </a:t>
            </a:r>
            <a:r>
              <a:rPr lang="de-DE" alt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deutliche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de-DE" alt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Gewichtsabnahme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Umstellung der Ernährung, mehr Bewegung</a:t>
            </a:r>
          </a:p>
          <a:p>
            <a:pPr marL="625475" lvl="1" indent="-261938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Arzneimittel:	Tabletten, Insulin, subkutan zu applizierende Antidiabetika</a:t>
            </a:r>
            <a:endParaRPr lang="de-DE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655" lvl="1" indent="-32109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1800" dirty="0"/>
          </a:p>
          <a:p>
            <a:pPr marL="685655" lvl="1" indent="-32109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1800" dirty="0"/>
          </a:p>
          <a:p>
            <a:pPr marL="364577" lvl="1" indent="0" algn="l">
              <a:lnSpc>
                <a:spcPct val="85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2000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CE61D9E4-5AE2-A489-2B88-26DAC73305C1}"/>
              </a:ext>
            </a:extLst>
          </p:cNvPr>
          <p:cNvSpPr txBox="1">
            <a:spLocks noChangeArrowheads="1"/>
          </p:cNvSpPr>
          <p:nvPr/>
        </p:nvSpPr>
        <p:spPr>
          <a:xfrm>
            <a:off x="680720" y="894192"/>
            <a:ext cx="10740966" cy="928781"/>
          </a:xfrm>
          <a:prstGeom prst="rect">
            <a:avLst/>
          </a:prstGeom>
        </p:spPr>
        <p:txBody>
          <a:bodyPr/>
          <a:lstStyle>
            <a:lvl1pPr algn="l" defTabSz="9143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3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tabLst>
                <a:tab pos="0" algn="l"/>
                <a:tab pos="314415" algn="l"/>
                <a:tab pos="629905" algn="l"/>
                <a:tab pos="945391" algn="l"/>
                <a:tab pos="1260926" algn="l"/>
                <a:tab pos="1576414" algn="l"/>
                <a:tab pos="1891947" algn="l"/>
                <a:tab pos="2207433" algn="l"/>
                <a:tab pos="2522966" algn="l"/>
                <a:tab pos="2838464" algn="l"/>
                <a:tab pos="3153960" algn="l"/>
                <a:tab pos="3469477" algn="l"/>
                <a:tab pos="3785006" algn="l"/>
                <a:tab pos="4100500" algn="l"/>
                <a:tab pos="4415999" algn="l"/>
                <a:tab pos="4731521" algn="l"/>
                <a:tab pos="5047041" algn="l"/>
                <a:tab pos="5362542" algn="l"/>
                <a:tab pos="5678042" algn="l"/>
                <a:tab pos="5993561" algn="l"/>
                <a:tab pos="6309078" algn="l"/>
                <a:tab pos="6608980" algn="l"/>
                <a:tab pos="7117338" algn="l"/>
                <a:tab pos="7625743" algn="l"/>
                <a:tab pos="8134116" algn="l"/>
              </a:tabLst>
            </a:pPr>
            <a:r>
              <a:rPr lang="de-DE" altLang="de-DE" sz="4400" dirty="0">
                <a:latin typeface="Arial" panose="020B0604020202020204" pitchFamily="34" charset="0"/>
                <a:cs typeface="Arial" panose="020B0604020202020204" pitchFamily="34" charset="0"/>
              </a:rPr>
              <a:t>Risikofaktor Diabetes mellitus Typ 2</a:t>
            </a:r>
          </a:p>
        </p:txBody>
      </p:sp>
      <p:pic>
        <p:nvPicPr>
          <p:cNvPr id="11" name="Grafik 10" descr="Ein Bild, das Person, Kleidung, körperliche Fitness, Yoga enthält.&#10;&#10;Automatisch generierte Beschreibung">
            <a:extLst>
              <a:ext uri="{FF2B5EF4-FFF2-40B4-BE49-F238E27FC236}">
                <a16:creationId xmlns:a16="http://schemas.microsoft.com/office/drawing/2014/main" id="{9D9E50D2-1DDC-FD09-7623-61EED186194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7780" y="2187222"/>
            <a:ext cx="5143500" cy="342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feld 1">
            <a:extLst>
              <a:ext uri="{FF2B5EF4-FFF2-40B4-BE49-F238E27FC236}">
                <a16:creationId xmlns:a16="http://schemas.microsoft.com/office/drawing/2014/main" id="{ECA9CD57-D4F9-5457-9F99-D32B287A9D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7780" y="5726187"/>
            <a:ext cx="1826141" cy="222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altLang="de-DE" sz="845" dirty="0">
                <a:solidFill>
                  <a:srgbClr val="000000"/>
                </a:solidFill>
              </a:rPr>
              <a:t>Bildquelle: iStock.com/</a:t>
            </a:r>
            <a:r>
              <a:rPr lang="de-DE" altLang="de-DE" sz="845" dirty="0" err="1">
                <a:solidFill>
                  <a:srgbClr val="000000"/>
                </a:solidFill>
              </a:rPr>
              <a:t>FatCamera</a:t>
            </a:r>
            <a:endParaRPr lang="de-DE" altLang="de-DE" sz="845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6267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1FD9F86B-2835-F04B-AADD-71F2BF0AB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Stand: Januar 2024 © DGPR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E71B28C-5A89-B09F-EB64-239F78DD6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53EA2-B9A9-424E-B194-AA6E1A27327C}" type="slidenum">
              <a:rPr lang="de-DE" altLang="de-DE" smtClean="0"/>
              <a:pPr/>
              <a:t>17</a:t>
            </a:fld>
            <a:endParaRPr lang="de-DE" altLang="de-DE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CA9C7790-9FC1-343C-C03E-0B1B66FFDF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791" y="1340769"/>
            <a:ext cx="11763409" cy="502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1608" tIns="0" rIns="31608" bIns="31608"/>
          <a:lstStyle>
            <a:lvl1pPr marL="342900" indent="-3429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4577" lvl="1" indent="0" algn="l">
              <a:lnSpc>
                <a:spcPct val="85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2000" dirty="0"/>
          </a:p>
          <a:p>
            <a:pPr marL="364577" lvl="1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1100" dirty="0"/>
          </a:p>
          <a:p>
            <a:pPr marL="363537" lvl="1" indent="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Ziele der Therapie des Diabetes Typ 2:</a:t>
            </a:r>
            <a:endParaRPr lang="de-DE" altLang="de-DE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5475" lvl="1" indent="-261938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Blutzucker-Kontrolle und HbA1c-Normalisierung</a:t>
            </a:r>
          </a:p>
          <a:p>
            <a:pPr marL="625475" lvl="1" indent="-261938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Vermeidung kardiovaskulärer Ereignisse 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(Tod, Infarkt, Herzinsuffizienz, pAVK)</a:t>
            </a:r>
          </a:p>
          <a:p>
            <a:pPr marL="625475" lvl="1" indent="-261938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Vermeidung </a:t>
            </a:r>
            <a:r>
              <a:rPr lang="de-DE" altLang="de-DE" sz="24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zerebrovaskulärer</a:t>
            </a:r>
            <a:r>
              <a:rPr lang="de-DE" alt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Ereignisse 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(Schlaganfall)</a:t>
            </a:r>
          </a:p>
          <a:p>
            <a:pPr marL="625475" lvl="1" indent="-261938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Senkung des Krebsrisikos (Pankreas-, Leber-, Mammakarzinom) </a:t>
            </a:r>
          </a:p>
          <a:p>
            <a:pPr marL="625475" lvl="1" indent="-261938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Vermeidung mikrovaskulärer Ereignisse  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(Erblindung, terminale </a:t>
            </a:r>
            <a:r>
              <a:rPr lang="de-DE" alt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Niereninsuffizienz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Amputation)</a:t>
            </a:r>
          </a:p>
          <a:p>
            <a:pPr marL="625475" lvl="1" indent="-261938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Vermeidung schwerwiegender Nebenwirkungen 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 Therapie (insbesondere der Hypoglykämie), Verbesserung der </a:t>
            </a:r>
            <a:r>
              <a:rPr lang="de-DE" alt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Lebensqualität</a:t>
            </a:r>
          </a:p>
          <a:p>
            <a:pPr marL="625475" lvl="1" indent="-261938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2800" dirty="0"/>
          </a:p>
          <a:p>
            <a:pPr marL="685655" lvl="1" indent="-32109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2800" dirty="0"/>
          </a:p>
          <a:p>
            <a:pPr marL="685655" lvl="1" indent="-32109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2800" dirty="0"/>
          </a:p>
          <a:p>
            <a:pPr marL="685655" lvl="1" indent="-32109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2800" dirty="0"/>
          </a:p>
          <a:p>
            <a:pPr marL="685655" lvl="1" indent="-32109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2800" dirty="0"/>
          </a:p>
          <a:p>
            <a:pPr marL="364565" lvl="1" indent="0" algn="l" defTabSz="911328" fontAlgn="auto" hangingPunct="1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sz="2000" dirty="0">
                <a:solidFill>
                  <a:schemeClr val="bg2">
                    <a:lumMod val="75000"/>
                  </a:schemeClr>
                </a:solidFill>
              </a:rPr>
              <a:t>* IQWiG Gesundheitsinformation.de  </a:t>
            </a:r>
          </a:p>
          <a:p>
            <a:pPr marL="685655" lvl="1" indent="-32109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defTabSz="914400" eaLnBrk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defRPr/>
            </a:pPr>
            <a:r>
              <a:rPr lang="de-DE" sz="2500" dirty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de-DE" sz="1400" kern="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DEGS1, 2013  </a:t>
            </a:r>
          </a:p>
          <a:p>
            <a:pPr marL="685655" lvl="1" indent="-32109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1800" dirty="0"/>
          </a:p>
          <a:p>
            <a:pPr marL="685655" lvl="1" indent="-32109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1800" dirty="0"/>
          </a:p>
          <a:p>
            <a:pPr marL="364577" lvl="1" indent="0" algn="l">
              <a:lnSpc>
                <a:spcPct val="85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2000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CE61D9E4-5AE2-A489-2B88-26DAC73305C1}"/>
              </a:ext>
            </a:extLst>
          </p:cNvPr>
          <p:cNvSpPr txBox="1">
            <a:spLocks noChangeArrowheads="1"/>
          </p:cNvSpPr>
          <p:nvPr/>
        </p:nvSpPr>
        <p:spPr>
          <a:xfrm>
            <a:off x="680720" y="599942"/>
            <a:ext cx="10740966" cy="928781"/>
          </a:xfrm>
          <a:prstGeom prst="rect">
            <a:avLst/>
          </a:prstGeom>
        </p:spPr>
        <p:txBody>
          <a:bodyPr/>
          <a:lstStyle>
            <a:lvl1pPr algn="l" defTabSz="9143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3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tabLst>
                <a:tab pos="0" algn="l"/>
                <a:tab pos="314415" algn="l"/>
                <a:tab pos="629905" algn="l"/>
                <a:tab pos="945391" algn="l"/>
                <a:tab pos="1260926" algn="l"/>
                <a:tab pos="1576414" algn="l"/>
                <a:tab pos="1891947" algn="l"/>
                <a:tab pos="2207433" algn="l"/>
                <a:tab pos="2522966" algn="l"/>
                <a:tab pos="2838464" algn="l"/>
                <a:tab pos="3153960" algn="l"/>
                <a:tab pos="3469477" algn="l"/>
                <a:tab pos="3785006" algn="l"/>
                <a:tab pos="4100500" algn="l"/>
                <a:tab pos="4415999" algn="l"/>
                <a:tab pos="4731521" algn="l"/>
                <a:tab pos="5047041" algn="l"/>
                <a:tab pos="5362542" algn="l"/>
                <a:tab pos="5678042" algn="l"/>
                <a:tab pos="5993561" algn="l"/>
                <a:tab pos="6309078" algn="l"/>
                <a:tab pos="6608980" algn="l"/>
                <a:tab pos="7117338" algn="l"/>
                <a:tab pos="7625743" algn="l"/>
                <a:tab pos="8134116" algn="l"/>
              </a:tabLst>
            </a:pPr>
            <a:r>
              <a:rPr lang="de-DE" altLang="de-DE" sz="4400" dirty="0">
                <a:latin typeface="Arial" panose="020B0604020202020204" pitchFamily="34" charset="0"/>
                <a:cs typeface="Arial" panose="020B0604020202020204" pitchFamily="34" charset="0"/>
              </a:rPr>
              <a:t>Risikofaktor Diabetes mellitus Typ 2</a:t>
            </a:r>
          </a:p>
        </p:txBody>
      </p:sp>
    </p:spTree>
    <p:extLst>
      <p:ext uri="{BB962C8B-B14F-4D97-AF65-F5344CB8AC3E}">
        <p14:creationId xmlns:p14="http://schemas.microsoft.com/office/powerpoint/2010/main" val="2958090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1FD9F86B-2835-F04B-AADD-71F2BF0AB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Stand: Januar 2024 © DGPR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E71B28C-5A89-B09F-EB64-239F78DD6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53EA2-B9A9-424E-B194-AA6E1A27327C}" type="slidenum">
              <a:rPr lang="de-DE" altLang="de-DE" smtClean="0"/>
              <a:pPr/>
              <a:t>18</a:t>
            </a:fld>
            <a:endParaRPr lang="de-DE" altLang="de-DE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CA9C7790-9FC1-343C-C03E-0B1B66FFDF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791" y="1340769"/>
            <a:ext cx="11763409" cy="502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1608" tIns="0" rIns="31608" bIns="31608"/>
          <a:lstStyle>
            <a:lvl1pPr marL="342900" indent="-3429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4577" lvl="1" indent="0" algn="l">
              <a:lnSpc>
                <a:spcPct val="85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2000" dirty="0"/>
          </a:p>
          <a:p>
            <a:pPr marL="364577" lvl="1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1100" dirty="0"/>
          </a:p>
          <a:p>
            <a:pPr marL="363537" lvl="1" indent="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Übersicht derzeitiger Antidiabetika (außer Insuline und Insulin-Analoga)</a:t>
            </a:r>
          </a:p>
          <a:p>
            <a:pPr marL="625475" lvl="1" indent="-261938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Biguanid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altLang="de-DE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Metformin</a:t>
            </a:r>
            <a:endParaRPr lang="de-DE" altLang="de-DE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5475" lvl="1" indent="-261938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SGLT2-Inhibitoren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altLang="de-DE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Empagliflozin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Dapaglifozin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prognoseverbessernd! </a:t>
            </a:r>
          </a:p>
          <a:p>
            <a:pPr marL="625475" lvl="1" indent="-261938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GLP1-Analoga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altLang="de-DE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Exenatide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Liraglutide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Semaglutide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(nur </a:t>
            </a:r>
            <a:r>
              <a:rPr lang="de-DE" altLang="de-DE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s.c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applizierbar)</a:t>
            </a:r>
          </a:p>
          <a:p>
            <a:pPr marL="625475" lvl="1" indent="-261938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DPP4-Inhibitoren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altLang="de-DE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Sitagliptin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de-DE" altLang="de-DE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Vildagliptin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de-DE" altLang="de-DE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Saxagliptin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de-DE" altLang="de-DE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Linagliptin</a:t>
            </a:r>
            <a:endParaRPr lang="de-DE" altLang="de-DE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3537" lvl="1" indent="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nur noch im Ausnahmefall zu nutzen:</a:t>
            </a:r>
          </a:p>
          <a:p>
            <a:pPr marL="625475" lvl="1" indent="-261938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Alpha-</a:t>
            </a:r>
            <a:r>
              <a:rPr lang="de-DE" altLang="de-DE" sz="2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Glukosidase</a:t>
            </a:r>
            <a:r>
              <a:rPr lang="de-DE" altLang="de-DE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-Hemmer: </a:t>
            </a:r>
            <a:r>
              <a:rPr lang="de-DE" altLang="de-DE" sz="2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Acarbose</a:t>
            </a:r>
            <a:r>
              <a:rPr lang="de-DE" altLang="de-DE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altLang="de-DE" sz="2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Glucobay</a:t>
            </a:r>
            <a:r>
              <a:rPr lang="de-DE" altLang="de-DE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®)</a:t>
            </a:r>
          </a:p>
          <a:p>
            <a:pPr marL="625475" lvl="1" indent="-261938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Sulfonylharnstoffe: </a:t>
            </a:r>
            <a:r>
              <a:rPr lang="de-DE" altLang="de-DE" sz="2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Glibenclamid</a:t>
            </a:r>
            <a:r>
              <a:rPr lang="de-DE" altLang="de-DE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altLang="de-DE" sz="2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Euglucon</a:t>
            </a:r>
            <a:r>
              <a:rPr lang="de-DE" altLang="de-DE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®), </a:t>
            </a:r>
            <a:r>
              <a:rPr lang="de-DE" altLang="de-DE" sz="2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Glimepirid</a:t>
            </a:r>
            <a:r>
              <a:rPr lang="de-DE" altLang="de-DE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(Amaryl®)</a:t>
            </a:r>
          </a:p>
          <a:p>
            <a:pPr marL="625475" lvl="1" indent="-261938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Glinide: </a:t>
            </a:r>
            <a:r>
              <a:rPr lang="de-DE" altLang="de-DE" sz="2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Nateglinid</a:t>
            </a:r>
            <a:r>
              <a:rPr lang="de-DE" altLang="de-DE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altLang="de-DE" sz="2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Starlix</a:t>
            </a:r>
            <a:r>
              <a:rPr lang="de-DE" altLang="de-DE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®), </a:t>
            </a:r>
            <a:r>
              <a:rPr lang="de-DE" altLang="de-DE" sz="2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Repaglinid</a:t>
            </a:r>
            <a:r>
              <a:rPr lang="de-DE" altLang="de-DE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altLang="de-DE" sz="2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NovoNorm</a:t>
            </a:r>
            <a:r>
              <a:rPr lang="de-DE" altLang="de-DE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®)</a:t>
            </a:r>
            <a:endParaRPr lang="de-DE" altLang="de-DE" sz="1800" dirty="0">
              <a:solidFill>
                <a:schemeClr val="bg1">
                  <a:lumMod val="50000"/>
                </a:schemeClr>
              </a:solidFill>
            </a:endParaRPr>
          </a:p>
          <a:p>
            <a:pPr marL="685655" lvl="1" indent="-32109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1800" dirty="0"/>
          </a:p>
          <a:p>
            <a:pPr marL="364577" lvl="1" indent="0" algn="l">
              <a:lnSpc>
                <a:spcPct val="85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2000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CE61D9E4-5AE2-A489-2B88-26DAC73305C1}"/>
              </a:ext>
            </a:extLst>
          </p:cNvPr>
          <p:cNvSpPr txBox="1">
            <a:spLocks noChangeArrowheads="1"/>
          </p:cNvSpPr>
          <p:nvPr/>
        </p:nvSpPr>
        <p:spPr>
          <a:xfrm>
            <a:off x="725517" y="599942"/>
            <a:ext cx="10740966" cy="928781"/>
          </a:xfrm>
          <a:prstGeom prst="rect">
            <a:avLst/>
          </a:prstGeom>
        </p:spPr>
        <p:txBody>
          <a:bodyPr/>
          <a:lstStyle>
            <a:lvl1pPr algn="l" defTabSz="9143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3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tabLst>
                <a:tab pos="0" algn="l"/>
                <a:tab pos="314415" algn="l"/>
                <a:tab pos="629905" algn="l"/>
                <a:tab pos="945391" algn="l"/>
                <a:tab pos="1260926" algn="l"/>
                <a:tab pos="1576414" algn="l"/>
                <a:tab pos="1891947" algn="l"/>
                <a:tab pos="2207433" algn="l"/>
                <a:tab pos="2522966" algn="l"/>
                <a:tab pos="2838464" algn="l"/>
                <a:tab pos="3153960" algn="l"/>
                <a:tab pos="3469477" algn="l"/>
                <a:tab pos="3785006" algn="l"/>
                <a:tab pos="4100500" algn="l"/>
                <a:tab pos="4415999" algn="l"/>
                <a:tab pos="4731521" algn="l"/>
                <a:tab pos="5047041" algn="l"/>
                <a:tab pos="5362542" algn="l"/>
                <a:tab pos="5678042" algn="l"/>
                <a:tab pos="5993561" algn="l"/>
                <a:tab pos="6309078" algn="l"/>
                <a:tab pos="6608980" algn="l"/>
                <a:tab pos="7117338" algn="l"/>
                <a:tab pos="7625743" algn="l"/>
                <a:tab pos="8134116" algn="l"/>
              </a:tabLst>
            </a:pPr>
            <a:r>
              <a:rPr lang="de-DE" altLang="de-DE" sz="4400" dirty="0">
                <a:latin typeface="Arial" panose="020B0604020202020204" pitchFamily="34" charset="0"/>
                <a:cs typeface="Arial" panose="020B0604020202020204" pitchFamily="34" charset="0"/>
              </a:rPr>
              <a:t>Risikofaktor Diabetes mellitus Typ 2</a:t>
            </a:r>
          </a:p>
        </p:txBody>
      </p:sp>
    </p:spTree>
    <p:extLst>
      <p:ext uri="{BB962C8B-B14F-4D97-AF65-F5344CB8AC3E}">
        <p14:creationId xmlns:p14="http://schemas.microsoft.com/office/powerpoint/2010/main" val="5493209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CD0CB717-835A-1747-6CF4-9317A910E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Stand: Januar 2024 © DGPR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B62E971-30E9-01C4-F99D-38CAEF88A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53EA2-B9A9-424E-B194-AA6E1A27327C}" type="slidenum">
              <a:rPr lang="de-DE" altLang="de-DE" smtClean="0"/>
              <a:pPr/>
              <a:t>19</a:t>
            </a:fld>
            <a:endParaRPr lang="de-DE" altLang="de-DE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31B98AEB-0F2A-CE50-3363-B29907F4D921}"/>
              </a:ext>
            </a:extLst>
          </p:cNvPr>
          <p:cNvSpPr txBox="1">
            <a:spLocks noChangeArrowheads="1"/>
          </p:cNvSpPr>
          <p:nvPr/>
        </p:nvSpPr>
        <p:spPr>
          <a:xfrm>
            <a:off x="731520" y="765175"/>
            <a:ext cx="10434320" cy="647601"/>
          </a:xfrm>
          <a:prstGeom prst="rect">
            <a:avLst/>
          </a:prstGeom>
        </p:spPr>
        <p:txBody>
          <a:bodyPr/>
          <a:lstStyle>
            <a:lvl1pPr algn="l" defTabSz="9143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3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altLang="de-DE" sz="4400" dirty="0">
                <a:latin typeface="Arial" panose="020B0604020202020204" pitchFamily="34" charset="0"/>
                <a:cs typeface="Arial" panose="020B0604020202020204" pitchFamily="34" charset="0"/>
              </a:rPr>
              <a:t>Metabolisches Syndrom – Definition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4A6CB39E-9C8C-56B1-2B7C-6184FB4FE1E3}"/>
              </a:ext>
            </a:extLst>
          </p:cNvPr>
          <p:cNvSpPr txBox="1">
            <a:spLocks noChangeArrowheads="1"/>
          </p:cNvSpPr>
          <p:nvPr/>
        </p:nvSpPr>
        <p:spPr>
          <a:xfrm>
            <a:off x="731520" y="1633149"/>
            <a:ext cx="10690165" cy="4526051"/>
          </a:xfrm>
          <a:prstGeom prst="rect">
            <a:avLst/>
          </a:prstGeom>
        </p:spPr>
        <p:txBody>
          <a:bodyPr/>
          <a:lstStyle>
            <a:lvl1pPr marL="228575" indent="-228575" algn="l" defTabSz="9143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26" indent="-228575" algn="l" defTabSz="9143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76" indent="-228575" algn="l" defTabSz="9143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26" indent="-228575" algn="l" defTabSz="9143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76" indent="-228575" algn="l" defTabSz="9143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26" indent="-228575" algn="l" defTabSz="9143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77" indent="-228575" algn="l" defTabSz="9143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27" indent="-228575" algn="l" defTabSz="9143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77" indent="-228575" algn="l" defTabSz="9143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5000"/>
              </a:lnSpc>
              <a:buClr>
                <a:srgbClr val="FF0000"/>
              </a:buClr>
            </a:pPr>
            <a:r>
              <a:rPr lang="de-DE" alt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Hypertonie</a:t>
            </a:r>
            <a:r>
              <a:rPr lang="de-DE" alt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≥ 140/90 </a:t>
            </a:r>
            <a:r>
              <a:rPr lang="de-DE" altLang="de-DE" sz="2400" dirty="0" err="1">
                <a:latin typeface="Arial" panose="020B0604020202020204" pitchFamily="34" charset="0"/>
                <a:cs typeface="Arial" panose="020B0604020202020204" pitchFamily="34" charset="0"/>
              </a:rPr>
              <a:t>mmHg</a:t>
            </a:r>
            <a:r>
              <a:rPr lang="de-DE" alt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oder antihypertensive Medikation</a:t>
            </a:r>
          </a:p>
          <a:p>
            <a:pPr>
              <a:lnSpc>
                <a:spcPct val="115000"/>
              </a:lnSpc>
              <a:buClr>
                <a:srgbClr val="FF0000"/>
              </a:buClr>
            </a:pPr>
            <a:r>
              <a:rPr lang="de-DE" alt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Dyslipidämie</a:t>
            </a:r>
            <a:r>
              <a:rPr lang="de-DE" alt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 Triglyceride ≥</a:t>
            </a:r>
            <a:r>
              <a:rPr lang="de-DE" altLang="zh-CN" sz="24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1.7 mmol/l u./o. niedrige HDL-Spiegel: </a:t>
            </a:r>
            <a:br>
              <a:rPr lang="de-DE" altLang="zh-CN" sz="24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r>
              <a:rPr lang="de-DE" altLang="zh-CN" sz="24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&lt; 0.9 mmol/l (Männer) bzw. &lt; 1 mmol/l (Frauen)</a:t>
            </a:r>
          </a:p>
          <a:p>
            <a:pPr>
              <a:lnSpc>
                <a:spcPct val="115000"/>
              </a:lnSpc>
              <a:buClr>
                <a:srgbClr val="FF0000"/>
              </a:buClr>
            </a:pPr>
            <a:r>
              <a:rPr lang="de-DE" altLang="zh-CN" sz="24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Adipositas</a:t>
            </a:r>
            <a:r>
              <a:rPr lang="de-DE" altLang="zh-CN" sz="24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: BMI &gt; 30kg/m</a:t>
            </a:r>
            <a:r>
              <a:rPr lang="de-DE" altLang="zh-CN" sz="2400" baseline="300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2</a:t>
            </a:r>
            <a:r>
              <a:rPr lang="de-DE" altLang="zh-CN" sz="24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, WHR </a:t>
            </a:r>
            <a:r>
              <a:rPr lang="de-DE" altLang="zh-CN" sz="2400" dirty="0" err="1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ratio</a:t>
            </a:r>
            <a:r>
              <a:rPr lang="de-DE" altLang="zh-CN" sz="24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&gt; 0.9/0.85; v. a. stammbetontes viszerales Fett abdominal</a:t>
            </a:r>
          </a:p>
          <a:p>
            <a:pPr>
              <a:lnSpc>
                <a:spcPct val="115000"/>
              </a:lnSpc>
              <a:buClr>
                <a:srgbClr val="FF0000"/>
              </a:buClr>
            </a:pPr>
            <a:r>
              <a:rPr lang="de-DE" altLang="zh-CN" sz="24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Glukose</a:t>
            </a:r>
            <a:r>
              <a:rPr lang="de-DE" altLang="zh-CN" sz="24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intoleranz </a:t>
            </a:r>
            <a:r>
              <a:rPr lang="de-DE" altLang="zh-CN" sz="2400" i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oder </a:t>
            </a:r>
            <a:r>
              <a:rPr lang="de-DE" altLang="zh-CN" sz="24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Insulin</a:t>
            </a:r>
            <a:r>
              <a:rPr lang="de-DE" altLang="zh-CN" sz="24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resistenz, </a:t>
            </a:r>
            <a:r>
              <a:rPr lang="de-DE" altLang="zh-CN" sz="24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gestörte </a:t>
            </a:r>
            <a:r>
              <a:rPr lang="de-DE" altLang="zh-CN" sz="24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Nüchtern</a:t>
            </a:r>
            <a:r>
              <a:rPr lang="de-DE" altLang="zh-CN" sz="24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glukose </a:t>
            </a:r>
            <a:r>
              <a:rPr lang="de-DE" altLang="zh-CN" sz="2400" i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oder </a:t>
            </a:r>
            <a:r>
              <a:rPr lang="de-DE" altLang="zh-CN" sz="24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manifester</a:t>
            </a:r>
            <a:r>
              <a:rPr lang="de-DE" altLang="zh-CN" sz="24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Diabetes</a:t>
            </a:r>
            <a:r>
              <a:rPr lang="de-DE" altLang="zh-CN" sz="24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mellitus Typ 2 oder</a:t>
            </a:r>
          </a:p>
          <a:p>
            <a:pPr>
              <a:lnSpc>
                <a:spcPct val="115000"/>
              </a:lnSpc>
              <a:buClr>
                <a:srgbClr val="FF0000"/>
              </a:buClr>
            </a:pPr>
            <a:r>
              <a:rPr lang="de-DE" altLang="zh-CN" sz="24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Mikro</a:t>
            </a:r>
            <a:r>
              <a:rPr lang="de-DE" altLang="zh-CN" sz="24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albuminurie</a:t>
            </a:r>
            <a:r>
              <a:rPr lang="de-DE" altLang="zh-CN" sz="240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(AER &gt; 20 </a:t>
            </a:r>
            <a:r>
              <a:rPr lang="de-DE" altLang="de-DE" sz="2400" dirty="0">
                <a:latin typeface="Arial" panose="020B0604020202020204" pitchFamily="34" charset="0"/>
                <a:cs typeface="Arial" panose="020B0604020202020204" pitchFamily="34" charset="0"/>
              </a:rPr>
              <a:t>µg/min)</a:t>
            </a: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C5E4DA30-A46D-30D7-02E5-E60DF0484B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0315" y="5693307"/>
            <a:ext cx="10690165" cy="770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61950" indent="-36195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>
              <a:lnSpc>
                <a:spcPct val="115000"/>
              </a:lnSpc>
              <a:spcBef>
                <a:spcPct val="20000"/>
              </a:spcBef>
              <a:buClr>
                <a:schemeClr val="bg2"/>
              </a:buClr>
              <a:buSzPct val="79000"/>
              <a:buFont typeface="Wingdings" pitchFamily="2" charset="2"/>
              <a:buNone/>
              <a:defRPr/>
            </a:pPr>
            <a:r>
              <a:rPr lang="de-DE" altLang="de-DE" sz="20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Die </a:t>
            </a:r>
            <a:r>
              <a:rPr lang="de-DE" altLang="de-DE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Diagnose</a:t>
            </a:r>
            <a:r>
              <a:rPr lang="de-DE" altLang="de-DE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kann gestellt werden, wenn </a:t>
            </a:r>
            <a:r>
              <a:rPr lang="de-DE" altLang="de-DE" sz="20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Glukoseintoleranz </a:t>
            </a:r>
            <a:r>
              <a:rPr lang="de-DE" altLang="de-DE" sz="20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oder </a:t>
            </a:r>
            <a:r>
              <a:rPr lang="de-DE" altLang="de-DE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Diabetes mellitus sowie </a:t>
            </a:r>
            <a:r>
              <a:rPr lang="de-DE" altLang="de-DE" sz="20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mindestens zwei</a:t>
            </a:r>
            <a:r>
              <a:rPr lang="de-DE" altLang="de-DE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weitere der genannten Risikofaktoren vorliegen.</a:t>
            </a:r>
          </a:p>
        </p:txBody>
      </p:sp>
    </p:spTree>
    <p:extLst>
      <p:ext uri="{BB962C8B-B14F-4D97-AF65-F5344CB8AC3E}">
        <p14:creationId xmlns:p14="http://schemas.microsoft.com/office/powerpoint/2010/main" val="4013568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B822A84B-395B-D35B-04A5-CFDD1306D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Stand: Januar 2024 © DGPR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01A0EAE-BFAC-0EB2-F826-B6A3473FD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53EA2-B9A9-424E-B194-AA6E1A27327C}" type="slidenum">
              <a:rPr lang="de-DE" altLang="de-DE" smtClean="0"/>
              <a:pPr/>
              <a:t>2</a:t>
            </a:fld>
            <a:endParaRPr lang="de-DE" altLang="de-DE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5F3C53BD-BBEC-24C9-5D35-9950CB4DFA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4276" y="894133"/>
            <a:ext cx="8650152" cy="1157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1583" tIns="31583" rIns="31583" bIns="31583"/>
          <a:lstStyle>
            <a:lvl1pPr algn="ctr">
              <a:lnSpc>
                <a:spcPct val="61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4000">
                <a:solidFill>
                  <a:srgbClr val="686868"/>
                </a:solidFill>
                <a:latin typeface="Arial" charset="0"/>
                <a:cs typeface="Arial" charset="0"/>
              </a:defRPr>
            </a:lvl1pPr>
            <a:lvl2pPr algn="ctr">
              <a:lnSpc>
                <a:spcPct val="61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4000">
                <a:solidFill>
                  <a:srgbClr val="686868"/>
                </a:solidFill>
                <a:latin typeface="Arial" charset="0"/>
                <a:cs typeface="Arial" charset="0"/>
              </a:defRPr>
            </a:lvl2pPr>
            <a:lvl3pPr algn="ctr">
              <a:lnSpc>
                <a:spcPct val="61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4000">
                <a:solidFill>
                  <a:srgbClr val="686868"/>
                </a:solidFill>
                <a:latin typeface="Arial" charset="0"/>
                <a:cs typeface="Arial" charset="0"/>
              </a:defRPr>
            </a:lvl3pPr>
            <a:lvl4pPr algn="ctr">
              <a:lnSpc>
                <a:spcPct val="61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4000">
                <a:solidFill>
                  <a:srgbClr val="686868"/>
                </a:solidFill>
                <a:latin typeface="Arial" charset="0"/>
                <a:cs typeface="Arial" charset="0"/>
              </a:defRPr>
            </a:lvl4pPr>
            <a:lvl5pPr algn="ctr">
              <a:lnSpc>
                <a:spcPct val="61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000">
                <a:solidFill>
                  <a:srgbClr val="686868"/>
                </a:solidFill>
                <a:latin typeface="Arial" charset="0"/>
                <a:cs typeface="Arial" charset="0"/>
              </a:defRPr>
            </a:lvl5pPr>
            <a:lvl6pPr marL="2514600" indent="-228600" algn="ctr" defTabSz="449263" eaLnBrk="0" fontAlgn="base" hangingPunct="0">
              <a:lnSpc>
                <a:spcPct val="6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000">
                <a:solidFill>
                  <a:srgbClr val="686868"/>
                </a:solidFill>
                <a:latin typeface="Arial" charset="0"/>
                <a:cs typeface="Arial" charset="0"/>
              </a:defRPr>
            </a:lvl6pPr>
            <a:lvl7pPr marL="2971800" indent="-228600" algn="ctr" defTabSz="449263" eaLnBrk="0" fontAlgn="base" hangingPunct="0">
              <a:lnSpc>
                <a:spcPct val="6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000">
                <a:solidFill>
                  <a:srgbClr val="686868"/>
                </a:solidFill>
                <a:latin typeface="Arial" charset="0"/>
                <a:cs typeface="Arial" charset="0"/>
              </a:defRPr>
            </a:lvl7pPr>
            <a:lvl8pPr marL="3429000" indent="-228600" algn="ctr" defTabSz="449263" eaLnBrk="0" fontAlgn="base" hangingPunct="0">
              <a:lnSpc>
                <a:spcPct val="6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000">
                <a:solidFill>
                  <a:srgbClr val="686868"/>
                </a:solidFill>
                <a:latin typeface="Arial" charset="0"/>
                <a:cs typeface="Arial" charset="0"/>
              </a:defRPr>
            </a:lvl8pPr>
            <a:lvl9pPr marL="3886200" indent="-228600" algn="ctr" defTabSz="449263" eaLnBrk="0" fontAlgn="base" hangingPunct="0">
              <a:lnSpc>
                <a:spcPct val="6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000">
                <a:solidFill>
                  <a:srgbClr val="686868"/>
                </a:solidFill>
                <a:latin typeface="Arial" charset="0"/>
                <a:cs typeface="Arial" charset="0"/>
              </a:defRPr>
            </a:lvl9pPr>
          </a:lstStyle>
          <a:p>
            <a:pPr defTabSz="315246" fontAlgn="base" hangingPunct="0">
              <a:lnSpc>
                <a:spcPct val="70000"/>
              </a:lnSpc>
              <a:spcBef>
                <a:spcPts val="3238"/>
              </a:spcBef>
              <a:spcAft>
                <a:spcPct val="0"/>
              </a:spcAft>
              <a:buClrTx/>
            </a:pPr>
            <a:br>
              <a:rPr lang="de-DE" altLang="de-DE" sz="4400" dirty="0">
                <a:solidFill>
                  <a:schemeClr val="tx1"/>
                </a:solidFill>
                <a:cs typeface="Times New Roman" pitchFamily="16" charset="0"/>
              </a:rPr>
            </a:br>
            <a:r>
              <a:rPr lang="de-DE" altLang="de-DE" sz="4400" dirty="0">
                <a:solidFill>
                  <a:schemeClr val="tx1"/>
                </a:solidFill>
                <a:cs typeface="Times New Roman" pitchFamily="16" charset="0"/>
              </a:rPr>
              <a:t>Kardiovaskuläre Risikofaktoren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D08DB7CC-54A3-7FED-DC32-3DAD99E110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0924" y="2369136"/>
            <a:ext cx="8650152" cy="1157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1583" tIns="0" rIns="31583" bIns="31583"/>
          <a:lstStyle>
            <a:lvl1pPr marL="342900" indent="-342900" algn="ctr">
              <a:lnSpc>
                <a:spcPct val="61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itchFamily="16" charset="0"/>
              <a:defRPr sz="4000">
                <a:solidFill>
                  <a:srgbClr val="686868"/>
                </a:solidFill>
                <a:latin typeface="Arial" charset="0"/>
                <a:cs typeface="Arial" charset="0"/>
              </a:defRPr>
            </a:lvl1pPr>
            <a:lvl2pPr algn="ctr">
              <a:lnSpc>
                <a:spcPct val="61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itchFamily="16" charset="0"/>
              <a:defRPr sz="4000">
                <a:solidFill>
                  <a:srgbClr val="686868"/>
                </a:solidFill>
                <a:latin typeface="Arial" charset="0"/>
                <a:cs typeface="Arial" charset="0"/>
              </a:defRPr>
            </a:lvl2pPr>
            <a:lvl3pPr algn="ctr">
              <a:lnSpc>
                <a:spcPct val="61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itchFamily="16" charset="0"/>
              <a:defRPr sz="4000">
                <a:solidFill>
                  <a:srgbClr val="686868"/>
                </a:solidFill>
                <a:latin typeface="Arial" charset="0"/>
                <a:cs typeface="Arial" charset="0"/>
              </a:defRPr>
            </a:lvl3pPr>
            <a:lvl4pPr algn="ctr">
              <a:lnSpc>
                <a:spcPct val="61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itchFamily="16" charset="0"/>
              <a:defRPr sz="4000">
                <a:solidFill>
                  <a:srgbClr val="686868"/>
                </a:solidFill>
                <a:latin typeface="Arial" charset="0"/>
                <a:cs typeface="Arial" charset="0"/>
              </a:defRPr>
            </a:lvl4pPr>
            <a:lvl5pPr algn="ctr">
              <a:lnSpc>
                <a:spcPct val="61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686868"/>
                </a:solidFill>
                <a:latin typeface="Arial" charset="0"/>
                <a:cs typeface="Arial" charset="0"/>
              </a:defRPr>
            </a:lvl5pPr>
            <a:lvl6pPr marL="2514600" indent="-228600" algn="ctr" defTabSz="449263" eaLnBrk="0" fontAlgn="base" hangingPunct="0">
              <a:lnSpc>
                <a:spcPct val="6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686868"/>
                </a:solidFill>
                <a:latin typeface="Arial" charset="0"/>
                <a:cs typeface="Arial" charset="0"/>
              </a:defRPr>
            </a:lvl6pPr>
            <a:lvl7pPr marL="2971800" indent="-228600" algn="ctr" defTabSz="449263" eaLnBrk="0" fontAlgn="base" hangingPunct="0">
              <a:lnSpc>
                <a:spcPct val="6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686868"/>
                </a:solidFill>
                <a:latin typeface="Arial" charset="0"/>
                <a:cs typeface="Arial" charset="0"/>
              </a:defRPr>
            </a:lvl7pPr>
            <a:lvl8pPr marL="3429000" indent="-228600" algn="ctr" defTabSz="449263" eaLnBrk="0" fontAlgn="base" hangingPunct="0">
              <a:lnSpc>
                <a:spcPct val="6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686868"/>
                </a:solidFill>
                <a:latin typeface="Arial" charset="0"/>
                <a:cs typeface="Arial" charset="0"/>
              </a:defRPr>
            </a:lvl8pPr>
            <a:lvl9pPr marL="3886200" indent="-228600" algn="ctr" defTabSz="449263" eaLnBrk="0" fontAlgn="base" hangingPunct="0">
              <a:lnSpc>
                <a:spcPct val="6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686868"/>
                </a:solidFill>
                <a:latin typeface="Arial" charset="0"/>
                <a:cs typeface="Arial" charset="0"/>
              </a:defRPr>
            </a:lvl9pPr>
          </a:lstStyle>
          <a:p>
            <a:pPr defTabSz="315246" fontAlgn="base" hangingPunct="0">
              <a:spcBef>
                <a:spcPct val="0"/>
              </a:spcBef>
            </a:pPr>
            <a:r>
              <a:rPr lang="de-DE" altLang="de-DE" sz="2500" dirty="0">
                <a:solidFill>
                  <a:schemeClr val="tx1"/>
                </a:solidFill>
              </a:rPr>
              <a:t>Vortrag im Rahmen der Gesundheitsbildung</a:t>
            </a:r>
            <a:endParaRPr lang="de-DE" altLang="de-DE" sz="1700" dirty="0">
              <a:solidFill>
                <a:schemeClr val="tx1"/>
              </a:solidFill>
            </a:endParaRPr>
          </a:p>
          <a:p>
            <a:pPr defTabSz="315246" fontAlgn="base" hangingPunct="0">
              <a:spcBef>
                <a:spcPct val="0"/>
              </a:spcBef>
            </a:pPr>
            <a:r>
              <a:rPr lang="de-DE" altLang="de-DE" sz="1700" dirty="0">
                <a:solidFill>
                  <a:schemeClr val="tx1"/>
                </a:solidFill>
              </a:rPr>
              <a:t>(Leistungsbeschreibung C der Vereinbarung Rehasport 2011 </a:t>
            </a:r>
          </a:p>
          <a:p>
            <a:pPr defTabSz="315246" fontAlgn="base" hangingPunct="0">
              <a:spcBef>
                <a:spcPct val="0"/>
              </a:spcBef>
            </a:pPr>
            <a:r>
              <a:rPr lang="de-DE" altLang="de-DE" sz="1700" dirty="0">
                <a:solidFill>
                  <a:schemeClr val="tx1"/>
                </a:solidFill>
              </a:rPr>
              <a:t>zwischen der DGPR und dem vdek)</a:t>
            </a:r>
          </a:p>
          <a:p>
            <a:pPr defTabSz="315246" fontAlgn="base" hangingPunct="0">
              <a:spcBef>
                <a:spcPct val="0"/>
              </a:spcBef>
            </a:pPr>
            <a:endParaRPr lang="de-DE" altLang="de-DE" sz="1700" dirty="0">
              <a:solidFill>
                <a:schemeClr val="tx1"/>
              </a:solidFill>
            </a:endParaRPr>
          </a:p>
          <a:p>
            <a:pPr defTabSz="315246" fontAlgn="base" hangingPunct="0">
              <a:spcBef>
                <a:spcPct val="0"/>
              </a:spcBef>
            </a:pPr>
            <a:endParaRPr lang="de-DE" altLang="de-DE" sz="1700" dirty="0">
              <a:solidFill>
                <a:schemeClr val="tx1"/>
              </a:solidFill>
            </a:endParaRPr>
          </a:p>
          <a:p>
            <a:pPr defTabSz="315246" fontAlgn="base" hangingPunct="0">
              <a:spcBef>
                <a:spcPct val="0"/>
              </a:spcBef>
            </a:pPr>
            <a:endParaRPr lang="de-DE" altLang="de-DE" sz="1700" dirty="0">
              <a:solidFill>
                <a:schemeClr val="tx1"/>
              </a:solidFill>
            </a:endParaRPr>
          </a:p>
          <a:p>
            <a:pPr marL="0" indent="0" algn="ctr" eaLnBrk="1">
              <a:buNone/>
            </a:pPr>
            <a:r>
              <a:rPr lang="de-DE" altLang="de-DE" sz="1800" dirty="0">
                <a:solidFill>
                  <a:schemeClr val="tx1"/>
                </a:solidFill>
                <a:latin typeface="Arial"/>
                <a:cs typeface="Arial"/>
              </a:rPr>
              <a:t>Herausgegeben 2017, überarbeitet 2024 von der: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de-DE" altLang="de-DE" sz="1800" dirty="0">
                <a:solidFill>
                  <a:schemeClr val="tx1"/>
                </a:solidFill>
                <a:latin typeface="Arial"/>
                <a:cs typeface="Arial"/>
              </a:rPr>
              <a:t>Deutschen Gesellschaft für Prävention und Rehabilitation von Herz-Kreislauferkrankungen (DGPR) e.V. </a:t>
            </a:r>
            <a:endParaRPr lang="de-DE" altLang="de-DE" sz="1800" dirty="0">
              <a:solidFill>
                <a:schemeClr val="tx1"/>
              </a:solidFill>
            </a:endParaRPr>
          </a:p>
          <a:p>
            <a:pPr defTabSz="315246" fontAlgn="base" hangingPunct="0">
              <a:spcBef>
                <a:spcPct val="0"/>
              </a:spcBef>
            </a:pPr>
            <a:endParaRPr lang="de-DE" altLang="de-DE" sz="1700" dirty="0">
              <a:solidFill>
                <a:schemeClr val="tx1"/>
              </a:solidFill>
            </a:endParaRPr>
          </a:p>
          <a:p>
            <a:pPr defTabSz="315246" fontAlgn="base" hangingPunct="0">
              <a:spcBef>
                <a:spcPct val="0"/>
              </a:spcBef>
            </a:pPr>
            <a:endParaRPr lang="de-DE" altLang="de-DE" sz="1700" dirty="0">
              <a:solidFill>
                <a:schemeClr val="tx1"/>
              </a:solidFill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66FED14-CBBC-40D2-7E11-3201396EDE71}"/>
              </a:ext>
            </a:extLst>
          </p:cNvPr>
          <p:cNvSpPr txBox="1"/>
          <p:nvPr/>
        </p:nvSpPr>
        <p:spPr>
          <a:xfrm>
            <a:off x="1560328" y="5757672"/>
            <a:ext cx="9071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400" dirty="0"/>
              <a:t>Zur besseren Lesbarkeit wird in dieser Präsentation das generische Maskulinum verwendet. Die verwendeten Personenbezeichnungen beziehen sich – sofern nicht anders kenntlich gemacht – auf alle Geschlechter.</a:t>
            </a:r>
          </a:p>
        </p:txBody>
      </p:sp>
    </p:spTree>
    <p:extLst>
      <p:ext uri="{BB962C8B-B14F-4D97-AF65-F5344CB8AC3E}">
        <p14:creationId xmlns:p14="http://schemas.microsoft.com/office/powerpoint/2010/main" val="30866515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33F9B83-7236-5C02-1E7A-ACC00DD7F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Stand: Januar 2024 © DGPR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8B33DED-F5F0-6C29-C35A-3E20143B1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53EA2-B9A9-424E-B194-AA6E1A27327C}" type="slidenum">
              <a:rPr lang="de-DE" altLang="de-DE" smtClean="0"/>
              <a:pPr/>
              <a:t>20</a:t>
            </a:fld>
            <a:endParaRPr lang="de-DE" altLang="de-DE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EEE8D0E7-E080-60E0-8722-B644E85B1D45}"/>
              </a:ext>
            </a:extLst>
          </p:cNvPr>
          <p:cNvSpPr txBox="1">
            <a:spLocks noChangeArrowheads="1"/>
          </p:cNvSpPr>
          <p:nvPr/>
        </p:nvSpPr>
        <p:spPr>
          <a:xfrm>
            <a:off x="680720" y="894192"/>
            <a:ext cx="10657840" cy="928781"/>
          </a:xfrm>
          <a:prstGeom prst="rect">
            <a:avLst/>
          </a:prstGeom>
        </p:spPr>
        <p:txBody>
          <a:bodyPr/>
          <a:lstStyle>
            <a:lvl1pPr algn="l" defTabSz="9143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3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tabLst>
                <a:tab pos="0" algn="l"/>
                <a:tab pos="314415" algn="l"/>
                <a:tab pos="629905" algn="l"/>
                <a:tab pos="945391" algn="l"/>
                <a:tab pos="1260926" algn="l"/>
                <a:tab pos="1576414" algn="l"/>
                <a:tab pos="1891947" algn="l"/>
                <a:tab pos="2207433" algn="l"/>
                <a:tab pos="2522966" algn="l"/>
                <a:tab pos="2838464" algn="l"/>
                <a:tab pos="3153960" algn="l"/>
                <a:tab pos="3469477" algn="l"/>
                <a:tab pos="3785006" algn="l"/>
                <a:tab pos="4100500" algn="l"/>
                <a:tab pos="4415999" algn="l"/>
                <a:tab pos="4731521" algn="l"/>
                <a:tab pos="5047041" algn="l"/>
                <a:tab pos="5362542" algn="l"/>
                <a:tab pos="5678042" algn="l"/>
                <a:tab pos="5993561" algn="l"/>
                <a:tab pos="6309078" algn="l"/>
                <a:tab pos="6608980" algn="l"/>
                <a:tab pos="7117338" algn="l"/>
                <a:tab pos="7625743" algn="l"/>
                <a:tab pos="8134116" algn="l"/>
              </a:tabLst>
            </a:pPr>
            <a:r>
              <a:rPr lang="de-DE" altLang="de-DE" sz="4400" dirty="0">
                <a:latin typeface="Arial" panose="020B0604020202020204" pitchFamily="34" charset="0"/>
                <a:cs typeface="Arial" panose="020B0604020202020204" pitchFamily="34" charset="0"/>
              </a:rPr>
              <a:t>Risikofaktor Übergewicht / Adipositas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51EB9098-8CE6-81F6-E615-9A51741855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800" y="1558568"/>
            <a:ext cx="10862886" cy="466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1608" tIns="0" rIns="31608" bIns="31608"/>
          <a:lstStyle>
            <a:lvl1pPr marL="342900" indent="-3429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4577" lvl="1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655" lvl="1" indent="-32109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Definition</a:t>
            </a:r>
            <a:r>
              <a:rPr lang="de-DE" altLang="de-DE" sz="2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BMI &gt; 25 bis 30 </a:t>
            </a:r>
            <a:r>
              <a:rPr lang="de-DE" sz="2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kg/m²</a:t>
            </a:r>
            <a:r>
              <a:rPr lang="de-DE" altLang="de-DE" sz="2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(Übergewicht), BMI &gt; 30 </a:t>
            </a:r>
            <a:r>
              <a:rPr lang="de-DE" sz="2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kg/m²</a:t>
            </a:r>
            <a:r>
              <a:rPr lang="de-DE" altLang="de-DE" sz="2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(Adipositas)</a:t>
            </a:r>
          </a:p>
          <a:p>
            <a:pPr marL="685655" lvl="1" indent="-32109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Häufigkeit (Deutschland)</a:t>
            </a:r>
            <a:r>
              <a:rPr lang="de-DE" altLang="de-DE" sz="2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Übergewichtigkeit 62,7% </a:t>
            </a:r>
          </a:p>
          <a:p>
            <a:pPr marL="685655" lvl="1" indent="-32109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Adipositas 21,9% (Männer: 23,3%, Frauen 23,9%, Kinder/Jugendliche 15%)</a:t>
            </a:r>
          </a:p>
          <a:p>
            <a:pPr marL="685655" lvl="1" indent="-32109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sz="2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SHIP-Studie* (1997/2001 vs. 2008/2012)   Adipositas-Prävalenz: 24,7% vs. 32%</a:t>
            </a:r>
          </a:p>
          <a:p>
            <a:pPr marL="685655" lvl="1" indent="-32109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Zunahme insbesondere bei den jüngeren Altersgruppen</a:t>
            </a:r>
          </a:p>
          <a:p>
            <a:pPr marL="685655" lvl="1" indent="-32109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1800" dirty="0"/>
          </a:p>
          <a:p>
            <a:pPr marL="0" indent="0" algn="l">
              <a:defRPr/>
            </a:pPr>
            <a:r>
              <a:rPr lang="de-DE" sz="1400" dirty="0"/>
              <a:t>		Quelle: </a:t>
            </a:r>
            <a:r>
              <a:rPr lang="de-DE" sz="1400" dirty="0" err="1"/>
              <a:t>Voelzke</a:t>
            </a:r>
            <a:r>
              <a:rPr lang="de-DE" sz="1400" dirty="0"/>
              <a:t>, DÄB 2015</a:t>
            </a:r>
            <a:endParaRPr lang="de-DE" sz="3200" dirty="0"/>
          </a:p>
          <a:p>
            <a:pPr marL="0" indent="0">
              <a:defRPr/>
            </a:pPr>
            <a:endParaRPr lang="de-DE" altLang="de-DE" sz="1800" dirty="0"/>
          </a:p>
          <a:p>
            <a:pPr marL="364577" lvl="1" indent="0" algn="l">
              <a:lnSpc>
                <a:spcPct val="85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2000" dirty="0"/>
          </a:p>
        </p:txBody>
      </p:sp>
    </p:spTree>
    <p:extLst>
      <p:ext uri="{BB962C8B-B14F-4D97-AF65-F5344CB8AC3E}">
        <p14:creationId xmlns:p14="http://schemas.microsoft.com/office/powerpoint/2010/main" val="30033750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381F8C72-ECDD-1559-431C-92E728898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Stand: Januar 2024 © DGPR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CF04BE7-07CF-064B-CC77-127C7A578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53EA2-B9A9-424E-B194-AA6E1A27327C}" type="slidenum">
              <a:rPr lang="de-DE" altLang="de-DE" smtClean="0"/>
              <a:pPr/>
              <a:t>21</a:t>
            </a:fld>
            <a:endParaRPr lang="de-DE" altLang="de-DE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A3DD7B3A-D248-48D4-42C5-54A09FFFF2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720" y="1452551"/>
            <a:ext cx="10922000" cy="5100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1608" tIns="0" rIns="31608" bIns="31608"/>
          <a:lstStyle>
            <a:lvl1pPr marL="342900" indent="-3429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defRPr/>
            </a:pPr>
            <a:r>
              <a:rPr lang="de-DE" sz="3200" dirty="0"/>
              <a:t>       </a:t>
            </a:r>
          </a:p>
          <a:p>
            <a:pPr marL="685655" lvl="1" indent="-32109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Ursachen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Bewegungsmangel, Fehlernährung (energiedichte Lebensmittel, Fast Food, zuckerhaltige Softdrinks, Alkohol)</a:t>
            </a:r>
          </a:p>
          <a:p>
            <a:pPr marL="685655" lvl="1" indent="-32109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Primärprävention: 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Gewichtskontrolle, Lebensstiländerung</a:t>
            </a:r>
          </a:p>
          <a:p>
            <a:pPr marL="685655" lvl="1" indent="-32109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Sekundärprävention: 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Gewichtsreduktion (Ernährung, Bewegung, Operation)</a:t>
            </a:r>
          </a:p>
          <a:p>
            <a:pPr marL="1085705" lvl="2" indent="-32109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Arthrose: 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Gewichtsreduktion um 5-10%: Besserung von Beweglichkeit und Schmerz       </a:t>
            </a:r>
          </a:p>
          <a:p>
            <a:pPr marL="1085705" lvl="2" indent="-32109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aber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derzeit kein Beleg für Nutzen bei bestehender KHK  </a:t>
            </a:r>
          </a:p>
          <a:p>
            <a:pPr marL="364565" lvl="1" indent="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4565" lvl="1" indent="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Quelle: IQWiG Gesundheitsinformation   </a:t>
            </a:r>
          </a:p>
          <a:p>
            <a:pPr marL="685655" lvl="1" indent="-32109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1800" dirty="0"/>
          </a:p>
          <a:p>
            <a:pPr marL="364577" lvl="1" indent="0" algn="l">
              <a:lnSpc>
                <a:spcPct val="85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2000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F72B9D5A-4ABE-3E08-5D16-38545C3A6E45}"/>
              </a:ext>
            </a:extLst>
          </p:cNvPr>
          <p:cNvSpPr txBox="1">
            <a:spLocks noChangeArrowheads="1"/>
          </p:cNvSpPr>
          <p:nvPr/>
        </p:nvSpPr>
        <p:spPr>
          <a:xfrm>
            <a:off x="680720" y="627492"/>
            <a:ext cx="10657840" cy="928781"/>
          </a:xfrm>
          <a:prstGeom prst="rect">
            <a:avLst/>
          </a:prstGeom>
        </p:spPr>
        <p:txBody>
          <a:bodyPr/>
          <a:lstStyle>
            <a:lvl1pPr algn="l" defTabSz="9143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3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tabLst>
                <a:tab pos="0" algn="l"/>
                <a:tab pos="314415" algn="l"/>
                <a:tab pos="629905" algn="l"/>
                <a:tab pos="945391" algn="l"/>
                <a:tab pos="1260926" algn="l"/>
                <a:tab pos="1576414" algn="l"/>
                <a:tab pos="1891947" algn="l"/>
                <a:tab pos="2207433" algn="l"/>
                <a:tab pos="2522966" algn="l"/>
                <a:tab pos="2838464" algn="l"/>
                <a:tab pos="3153960" algn="l"/>
                <a:tab pos="3469477" algn="l"/>
                <a:tab pos="3785006" algn="l"/>
                <a:tab pos="4100500" algn="l"/>
                <a:tab pos="4415999" algn="l"/>
                <a:tab pos="4731521" algn="l"/>
                <a:tab pos="5047041" algn="l"/>
                <a:tab pos="5362542" algn="l"/>
                <a:tab pos="5678042" algn="l"/>
                <a:tab pos="5993561" algn="l"/>
                <a:tab pos="6309078" algn="l"/>
                <a:tab pos="6608980" algn="l"/>
                <a:tab pos="7117338" algn="l"/>
                <a:tab pos="7625743" algn="l"/>
                <a:tab pos="8134116" algn="l"/>
              </a:tabLst>
            </a:pPr>
            <a:r>
              <a:rPr lang="de-DE" altLang="de-DE" sz="4400" dirty="0">
                <a:latin typeface="Arial" panose="020B0604020202020204" pitchFamily="34" charset="0"/>
                <a:cs typeface="Arial" panose="020B0604020202020204" pitchFamily="34" charset="0"/>
              </a:rPr>
              <a:t>Risikofaktor Übergewicht / Adipositas</a:t>
            </a:r>
          </a:p>
        </p:txBody>
      </p:sp>
    </p:spTree>
    <p:extLst>
      <p:ext uri="{BB962C8B-B14F-4D97-AF65-F5344CB8AC3E}">
        <p14:creationId xmlns:p14="http://schemas.microsoft.com/office/powerpoint/2010/main" val="30042144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BFCDE1B7-EDBC-2C76-5905-445DCAAD9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Stand: Januar 2024 © DGPR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BE34928-A704-1978-0425-420194179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53EA2-B9A9-424E-B194-AA6E1A27327C}" type="slidenum">
              <a:rPr lang="de-DE" altLang="de-DE" smtClean="0"/>
              <a:pPr/>
              <a:t>22</a:t>
            </a:fld>
            <a:endParaRPr lang="de-DE" altLang="de-DE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7FB8E1A9-E5B3-26E4-F8E9-E712A1CFFE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124" y="1581871"/>
            <a:ext cx="5705516" cy="4430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1608" tIns="0" rIns="31608" bIns="31608"/>
          <a:lstStyle>
            <a:lvl1pPr marL="342900" indent="-3429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4577" lvl="1" indent="0" algn="l">
              <a:lnSpc>
                <a:spcPct val="85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2000" dirty="0"/>
          </a:p>
          <a:p>
            <a:pPr marL="364577" lvl="1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1100" dirty="0"/>
          </a:p>
          <a:p>
            <a:pPr marL="685655" lvl="1" indent="-32109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1800" dirty="0"/>
          </a:p>
          <a:p>
            <a:pPr marL="364565" lvl="1" indent="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Folgen: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deutlich (!) 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erhöhtes Risiko für </a:t>
            </a:r>
          </a:p>
          <a:p>
            <a:pPr marL="707465" lvl="1" indent="-34290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Herzinfarkt</a:t>
            </a:r>
          </a:p>
          <a:p>
            <a:pPr marL="707465" lvl="1" indent="-34290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Schlaganfall</a:t>
            </a:r>
          </a:p>
          <a:p>
            <a:pPr marL="707465" lvl="1" indent="-34290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Lungenkrebs</a:t>
            </a:r>
          </a:p>
          <a:p>
            <a:pPr marL="707465" lvl="1" indent="-34290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andere Krebsarten</a:t>
            </a:r>
          </a:p>
          <a:p>
            <a:pPr marL="707465" lvl="1" indent="-34290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periphere Durchblutungsstörungen </a:t>
            </a:r>
          </a:p>
          <a:p>
            <a:pPr marL="685655" lvl="1" indent="-32109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2000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E44D2184-5CB4-E1BF-0D34-9CCD0603B685}"/>
              </a:ext>
            </a:extLst>
          </p:cNvPr>
          <p:cNvSpPr txBox="1">
            <a:spLocks noChangeArrowheads="1"/>
          </p:cNvSpPr>
          <p:nvPr/>
        </p:nvSpPr>
        <p:spPr>
          <a:xfrm>
            <a:off x="680720" y="894192"/>
            <a:ext cx="10657840" cy="928781"/>
          </a:xfrm>
          <a:prstGeom prst="rect">
            <a:avLst/>
          </a:prstGeom>
        </p:spPr>
        <p:txBody>
          <a:bodyPr/>
          <a:lstStyle>
            <a:lvl1pPr algn="l" defTabSz="9143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3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tabLst>
                <a:tab pos="0" algn="l"/>
                <a:tab pos="314415" algn="l"/>
                <a:tab pos="629905" algn="l"/>
                <a:tab pos="945391" algn="l"/>
                <a:tab pos="1260926" algn="l"/>
                <a:tab pos="1576414" algn="l"/>
                <a:tab pos="1891947" algn="l"/>
                <a:tab pos="2207433" algn="l"/>
                <a:tab pos="2522966" algn="l"/>
                <a:tab pos="2838464" algn="l"/>
                <a:tab pos="3153960" algn="l"/>
                <a:tab pos="3469477" algn="l"/>
                <a:tab pos="3785006" algn="l"/>
                <a:tab pos="4100500" algn="l"/>
                <a:tab pos="4415999" algn="l"/>
                <a:tab pos="4731521" algn="l"/>
                <a:tab pos="5047041" algn="l"/>
                <a:tab pos="5362542" algn="l"/>
                <a:tab pos="5678042" algn="l"/>
                <a:tab pos="5993561" algn="l"/>
                <a:tab pos="6309078" algn="l"/>
                <a:tab pos="6608980" algn="l"/>
                <a:tab pos="7117338" algn="l"/>
                <a:tab pos="7625743" algn="l"/>
                <a:tab pos="8134116" algn="l"/>
              </a:tabLst>
            </a:pPr>
            <a:r>
              <a:rPr lang="de-DE" altLang="de-DE" sz="4400" dirty="0">
                <a:latin typeface="Arial" panose="020B0604020202020204" pitchFamily="34" charset="0"/>
                <a:cs typeface="Arial" panose="020B0604020202020204" pitchFamily="34" charset="0"/>
              </a:rPr>
              <a:t>Risikofaktor Rauchen</a:t>
            </a:r>
          </a:p>
        </p:txBody>
      </p:sp>
      <p:pic>
        <p:nvPicPr>
          <p:cNvPr id="1026" name="Picture 2" descr="Kostenlose Fotos zum Thema Zigaretten">
            <a:extLst>
              <a:ext uri="{FF2B5EF4-FFF2-40B4-BE49-F238E27FC236}">
                <a16:creationId xmlns:a16="http://schemas.microsoft.com/office/drawing/2014/main" id="{30F18367-DFC4-010D-A059-8DCE591E8E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1860" y="2029378"/>
            <a:ext cx="5006560" cy="3103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1">
            <a:extLst>
              <a:ext uri="{FF2B5EF4-FFF2-40B4-BE49-F238E27FC236}">
                <a16:creationId xmlns:a16="http://schemas.microsoft.com/office/drawing/2014/main" id="{70C44D36-7BAE-E594-D70B-65AA93A9CA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1860" y="5132402"/>
            <a:ext cx="1106393" cy="222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altLang="de-DE" sz="845" dirty="0">
                <a:solidFill>
                  <a:srgbClr val="000000"/>
                </a:solidFill>
              </a:rPr>
              <a:t>Bildquelle: </a:t>
            </a:r>
            <a:r>
              <a:rPr lang="de-DE" altLang="de-DE" sz="845" dirty="0" err="1">
                <a:solidFill>
                  <a:srgbClr val="000000"/>
                </a:solidFill>
              </a:rPr>
              <a:t>Pixabay</a:t>
            </a:r>
            <a:endParaRPr lang="de-DE" altLang="de-DE" sz="845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849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0348BE9B-8E11-EF05-13DA-5C16ED17E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Stand: Januar 2024 © DGPR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D950156-C04D-0F4B-F660-6A09A877C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53EA2-B9A9-424E-B194-AA6E1A27327C}" type="slidenum">
              <a:rPr lang="de-DE" altLang="de-DE" smtClean="0"/>
              <a:pPr/>
              <a:t>23</a:t>
            </a:fld>
            <a:endParaRPr lang="de-DE" altLang="de-DE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F092A97C-09D4-6C41-1490-9B30AA214A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720" y="1527047"/>
            <a:ext cx="4672244" cy="3937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1608" tIns="0" rIns="31608" bIns="31608"/>
          <a:lstStyle>
            <a:lvl1pPr marL="342900" indent="-3429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4577" lvl="1" indent="0" algn="l">
              <a:lnSpc>
                <a:spcPct val="85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2000" dirty="0"/>
          </a:p>
          <a:p>
            <a:pPr marL="364577" lvl="1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1100" dirty="0"/>
          </a:p>
          <a:p>
            <a:pPr marL="364565" lvl="1" indent="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4565" lvl="1" indent="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Folgen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erhöhtes Risiko für </a:t>
            </a:r>
          </a:p>
          <a:p>
            <a:pPr marL="707465" lvl="1" indent="-34290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Adipositas</a:t>
            </a:r>
          </a:p>
          <a:p>
            <a:pPr marL="707465" lvl="1" indent="-34290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Bluthochdruck  </a:t>
            </a:r>
          </a:p>
          <a:p>
            <a:pPr marL="707465" lvl="1" indent="-34290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Herzinfarkt </a:t>
            </a:r>
          </a:p>
          <a:p>
            <a:pPr marL="707465" lvl="1" indent="-34290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Herzinsuffizienz</a:t>
            </a:r>
          </a:p>
          <a:p>
            <a:pPr marL="707465" lvl="1" indent="-34290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Schlaganfall</a:t>
            </a:r>
          </a:p>
          <a:p>
            <a:pPr marL="685655" lvl="1" indent="-32109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2000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6A7E7D08-D045-5A86-D9EE-CC0E25E875A1}"/>
              </a:ext>
            </a:extLst>
          </p:cNvPr>
          <p:cNvSpPr txBox="1">
            <a:spLocks noChangeArrowheads="1"/>
          </p:cNvSpPr>
          <p:nvPr/>
        </p:nvSpPr>
        <p:spPr>
          <a:xfrm>
            <a:off x="680720" y="894192"/>
            <a:ext cx="10657840" cy="928781"/>
          </a:xfrm>
          <a:prstGeom prst="rect">
            <a:avLst/>
          </a:prstGeom>
        </p:spPr>
        <p:txBody>
          <a:bodyPr/>
          <a:lstStyle>
            <a:lvl1pPr algn="l" defTabSz="9143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3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tabLst>
                <a:tab pos="0" algn="l"/>
                <a:tab pos="314415" algn="l"/>
                <a:tab pos="629905" algn="l"/>
                <a:tab pos="945391" algn="l"/>
                <a:tab pos="1260926" algn="l"/>
                <a:tab pos="1576414" algn="l"/>
                <a:tab pos="1891947" algn="l"/>
                <a:tab pos="2207433" algn="l"/>
                <a:tab pos="2522966" algn="l"/>
                <a:tab pos="2838464" algn="l"/>
                <a:tab pos="3153960" algn="l"/>
                <a:tab pos="3469477" algn="l"/>
                <a:tab pos="3785006" algn="l"/>
                <a:tab pos="4100500" algn="l"/>
                <a:tab pos="4415999" algn="l"/>
                <a:tab pos="4731521" algn="l"/>
                <a:tab pos="5047041" algn="l"/>
                <a:tab pos="5362542" algn="l"/>
                <a:tab pos="5678042" algn="l"/>
                <a:tab pos="5993561" algn="l"/>
                <a:tab pos="6309078" algn="l"/>
                <a:tab pos="6608980" algn="l"/>
                <a:tab pos="7117338" algn="l"/>
                <a:tab pos="7625743" algn="l"/>
                <a:tab pos="8134116" algn="l"/>
              </a:tabLst>
            </a:pPr>
            <a:r>
              <a:rPr lang="de-DE" altLang="de-DE" sz="4400" dirty="0">
                <a:latin typeface="Arial" panose="020B0604020202020204" pitchFamily="34" charset="0"/>
                <a:cs typeface="Arial" panose="020B0604020202020204" pitchFamily="34" charset="0"/>
              </a:rPr>
              <a:t>Risikofaktor Bewegungsmangel</a:t>
            </a:r>
          </a:p>
        </p:txBody>
      </p:sp>
      <p:pic>
        <p:nvPicPr>
          <p:cNvPr id="7" name="Grafik 6" descr="Ein Bild, das Person, Im Haus, Menschliches Gesicht, Kleidung enthält.&#10;&#10;Automatisch generierte Beschreibung">
            <a:extLst>
              <a:ext uri="{FF2B5EF4-FFF2-40B4-BE49-F238E27FC236}">
                <a16:creationId xmlns:a16="http://schemas.microsoft.com/office/drawing/2014/main" id="{0CFA29E7-E61A-2DAB-F8B8-10F310F8720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9868" y="2321046"/>
            <a:ext cx="6713125" cy="37761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feld 1">
            <a:extLst>
              <a:ext uri="{FF2B5EF4-FFF2-40B4-BE49-F238E27FC236}">
                <a16:creationId xmlns:a16="http://schemas.microsoft.com/office/drawing/2014/main" id="{BBF54640-80B4-7710-EB61-75A4F0D4FD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4754" y="6169707"/>
            <a:ext cx="1736373" cy="222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altLang="de-DE" sz="845" dirty="0">
                <a:solidFill>
                  <a:srgbClr val="000000"/>
                </a:solidFill>
              </a:rPr>
              <a:t>Bildquelle: iStock.com/</a:t>
            </a:r>
            <a:r>
              <a:rPr lang="de-DE" altLang="de-DE" sz="845" dirty="0" err="1">
                <a:solidFill>
                  <a:srgbClr val="000000"/>
                </a:solidFill>
              </a:rPr>
              <a:t>Motortion</a:t>
            </a:r>
            <a:endParaRPr lang="de-DE" altLang="de-DE" sz="845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1760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0348BE9B-8E11-EF05-13DA-5C16ED17E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Stand: Januar 2024 © DGPR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D950156-C04D-0F4B-F660-6A09A877C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53EA2-B9A9-424E-B194-AA6E1A27327C}" type="slidenum">
              <a:rPr lang="de-DE" altLang="de-DE" smtClean="0"/>
              <a:pPr/>
              <a:t>24</a:t>
            </a:fld>
            <a:endParaRPr lang="de-DE" altLang="de-DE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F092A97C-09D4-6C41-1490-9B30AA214A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0924" y="1432559"/>
            <a:ext cx="8650152" cy="4764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1608" tIns="0" rIns="31608" bIns="31608"/>
          <a:lstStyle>
            <a:lvl1pPr marL="342900" indent="-3429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4565" lvl="1" indent="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4565" lvl="1" indent="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Folgen</a:t>
            </a:r>
            <a:r>
              <a:rPr lang="de-DE" altLang="de-DE" sz="2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altLang="de-DE" sz="25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erhöhtes Risiko </a:t>
            </a:r>
            <a:r>
              <a:rPr lang="de-DE" altLang="de-DE" sz="2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für </a:t>
            </a:r>
          </a:p>
          <a:p>
            <a:pPr marL="707465" lvl="1" indent="-34290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Bluthochdruck</a:t>
            </a:r>
          </a:p>
          <a:p>
            <a:pPr marL="707465" lvl="1" indent="-34290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Herzinfarkt, Herzinsuffizienz</a:t>
            </a:r>
          </a:p>
          <a:p>
            <a:pPr marL="707465" lvl="1" indent="-34290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Schlaganfall</a:t>
            </a:r>
          </a:p>
          <a:p>
            <a:pPr marL="707465" lvl="1" indent="-34290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Herzrhythmusstörungen (insbesondere Vorhofflimmern)</a:t>
            </a:r>
          </a:p>
          <a:p>
            <a:pPr marL="707465" lvl="1" indent="-34290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Tagesmüdigkeit, Sekundenschlaf (Verkehrsunfälle)</a:t>
            </a:r>
          </a:p>
          <a:p>
            <a:pPr marL="707465" lvl="1" indent="-34290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4565" lvl="1" indent="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Schätzungen zufolge haben in Deutschland etwa 5 % der Männer und 3 % der Frauen eine obstruktive Schlafapnoe.</a:t>
            </a:r>
            <a:endParaRPr lang="de-DE" altLang="de-DE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655" lvl="1" indent="-32109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2000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6A7E7D08-D045-5A86-D9EE-CC0E25E875A1}"/>
              </a:ext>
            </a:extLst>
          </p:cNvPr>
          <p:cNvSpPr txBox="1">
            <a:spLocks noChangeArrowheads="1"/>
          </p:cNvSpPr>
          <p:nvPr/>
        </p:nvSpPr>
        <p:spPr>
          <a:xfrm>
            <a:off x="680720" y="894192"/>
            <a:ext cx="10993120" cy="928781"/>
          </a:xfrm>
          <a:prstGeom prst="rect">
            <a:avLst/>
          </a:prstGeom>
        </p:spPr>
        <p:txBody>
          <a:bodyPr/>
          <a:lstStyle>
            <a:lvl1pPr algn="l" defTabSz="9143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3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tabLst>
                <a:tab pos="0" algn="l"/>
                <a:tab pos="314415" algn="l"/>
                <a:tab pos="629905" algn="l"/>
                <a:tab pos="945391" algn="l"/>
                <a:tab pos="1260926" algn="l"/>
                <a:tab pos="1576414" algn="l"/>
                <a:tab pos="1891947" algn="l"/>
                <a:tab pos="2207433" algn="l"/>
                <a:tab pos="2522966" algn="l"/>
                <a:tab pos="2838464" algn="l"/>
                <a:tab pos="3153960" algn="l"/>
                <a:tab pos="3469477" algn="l"/>
                <a:tab pos="3785006" algn="l"/>
                <a:tab pos="4100500" algn="l"/>
                <a:tab pos="4415999" algn="l"/>
                <a:tab pos="4731521" algn="l"/>
                <a:tab pos="5047041" algn="l"/>
                <a:tab pos="5362542" algn="l"/>
                <a:tab pos="5678042" algn="l"/>
                <a:tab pos="5993561" algn="l"/>
                <a:tab pos="6309078" algn="l"/>
                <a:tab pos="6608980" algn="l"/>
                <a:tab pos="7117338" algn="l"/>
                <a:tab pos="7625743" algn="l"/>
                <a:tab pos="8134116" algn="l"/>
              </a:tabLst>
            </a:pPr>
            <a:r>
              <a:rPr lang="de-DE" altLang="de-DE" sz="4400" dirty="0">
                <a:latin typeface="Arial" panose="020B0604020202020204" pitchFamily="34" charset="0"/>
                <a:cs typeface="Arial" panose="020B0604020202020204" pitchFamily="34" charset="0"/>
              </a:rPr>
              <a:t>Risikofaktor (unbehandelte) Schlafapnoe</a:t>
            </a:r>
          </a:p>
        </p:txBody>
      </p:sp>
    </p:spTree>
    <p:extLst>
      <p:ext uri="{BB962C8B-B14F-4D97-AF65-F5344CB8AC3E}">
        <p14:creationId xmlns:p14="http://schemas.microsoft.com/office/powerpoint/2010/main" val="32662971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63B6E33A-80A5-30D6-0939-20AAFCBB0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Stand: Januar 2024 © DGPR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A1FFB2F-EA3A-D8E0-2DF2-BB37F7842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53EA2-B9A9-424E-B194-AA6E1A27327C}" type="slidenum">
              <a:rPr lang="de-DE" altLang="de-DE" smtClean="0"/>
              <a:pPr/>
              <a:t>25</a:t>
            </a:fld>
            <a:endParaRPr lang="de-DE" altLang="de-DE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7663333B-8432-F59E-D6A0-E8CAE8D28C01}"/>
              </a:ext>
            </a:extLst>
          </p:cNvPr>
          <p:cNvSpPr txBox="1">
            <a:spLocks noChangeArrowheads="1"/>
          </p:cNvSpPr>
          <p:nvPr/>
        </p:nvSpPr>
        <p:spPr>
          <a:xfrm>
            <a:off x="671483" y="355712"/>
            <a:ext cx="10647680" cy="928781"/>
          </a:xfrm>
          <a:prstGeom prst="rect">
            <a:avLst/>
          </a:prstGeom>
        </p:spPr>
        <p:txBody>
          <a:bodyPr/>
          <a:lstStyle>
            <a:lvl1pPr algn="l" defTabSz="9143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3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tabLst>
                <a:tab pos="0" algn="l"/>
                <a:tab pos="314415" algn="l"/>
                <a:tab pos="629905" algn="l"/>
                <a:tab pos="945391" algn="l"/>
                <a:tab pos="1260926" algn="l"/>
                <a:tab pos="1576414" algn="l"/>
                <a:tab pos="1891947" algn="l"/>
                <a:tab pos="2207433" algn="l"/>
                <a:tab pos="2522966" algn="l"/>
                <a:tab pos="2838464" algn="l"/>
                <a:tab pos="3153960" algn="l"/>
                <a:tab pos="3469477" algn="l"/>
                <a:tab pos="3785006" algn="l"/>
                <a:tab pos="4100500" algn="l"/>
                <a:tab pos="4415999" algn="l"/>
                <a:tab pos="4731521" algn="l"/>
                <a:tab pos="5047041" algn="l"/>
                <a:tab pos="5362542" algn="l"/>
                <a:tab pos="5678042" algn="l"/>
                <a:tab pos="5993561" algn="l"/>
                <a:tab pos="6309078" algn="l"/>
                <a:tab pos="6608980" algn="l"/>
                <a:tab pos="7117338" algn="l"/>
                <a:tab pos="7625743" algn="l"/>
                <a:tab pos="8134116" algn="l"/>
              </a:tabLst>
            </a:pPr>
            <a:r>
              <a:rPr lang="de-DE" altLang="de-DE" sz="4400" dirty="0">
                <a:latin typeface="Arial" panose="020B0604020202020204" pitchFamily="34" charset="0"/>
                <a:cs typeface="Arial" panose="020B0604020202020204" pitchFamily="34" charset="0"/>
              </a:rPr>
              <a:t>Nichtmedikamentöse Maßnahmen zur Primär- und Sekundärprävention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4925DD7F-F06B-E87C-D5E9-11E289600F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0825" y="1997593"/>
            <a:ext cx="5661017" cy="4002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1608" tIns="0" rIns="31608" bIns="31608"/>
          <a:lstStyle>
            <a:lvl1pPr marL="342900" indent="-3429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4577" lvl="1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1100" dirty="0"/>
          </a:p>
          <a:p>
            <a:pPr marL="707465" lvl="1" indent="-34290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Regelmäßige </a:t>
            </a:r>
            <a:r>
              <a:rPr lang="de-DE" alt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körperliche Aktivität</a:t>
            </a:r>
            <a:endParaRPr lang="de-DE" altLang="de-DE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07465" lvl="1" indent="-34290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Ausgewogene vollwertige </a:t>
            </a:r>
            <a:r>
              <a:rPr lang="de-DE" alt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Ernährung</a:t>
            </a:r>
            <a:endParaRPr lang="de-DE" altLang="de-DE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07465" lvl="1" indent="-34290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Regelmäßige </a:t>
            </a:r>
            <a:r>
              <a:rPr lang="de-DE" alt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Entspannung</a:t>
            </a:r>
            <a:endParaRPr lang="de-DE" altLang="de-DE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07465" lvl="1" indent="-34290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Sinnvolle Freizeitbeschäftigungen durchführen </a:t>
            </a:r>
          </a:p>
          <a:p>
            <a:pPr marL="707465" lvl="1" indent="-34290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Rauchverzicht, Alkohol 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nur in Maßen </a:t>
            </a:r>
          </a:p>
          <a:p>
            <a:pPr marL="364577" lvl="1" indent="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4577" lvl="1" indent="0" algn="l">
              <a:lnSpc>
                <a:spcPct val="85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2000" dirty="0"/>
          </a:p>
        </p:txBody>
      </p:sp>
      <p:pic>
        <p:nvPicPr>
          <p:cNvPr id="7" name="Grafik 6" descr="Ein Bild, das Kleidung, draußen, Person, Baum enthält.&#10;&#10;Automatisch generierte Beschreibung">
            <a:extLst>
              <a:ext uri="{FF2B5EF4-FFF2-40B4-BE49-F238E27FC236}">
                <a16:creationId xmlns:a16="http://schemas.microsoft.com/office/drawing/2014/main" id="{1E8B8386-C313-3FE1-2474-2DE8B7FBAE9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0159" y="1997593"/>
            <a:ext cx="5782734" cy="38551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DE033BCD-C8E1-547C-1500-A29D3B0F0BA3}"/>
              </a:ext>
            </a:extLst>
          </p:cNvPr>
          <p:cNvSpPr txBox="1"/>
          <p:nvPr/>
        </p:nvSpPr>
        <p:spPr>
          <a:xfrm>
            <a:off x="133606" y="5798618"/>
            <a:ext cx="62252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4577" lvl="1" indent="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Ziel: 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Seelische Ausgeglichenheit bei altersgerechter körperlicher Belastbarkeit.</a:t>
            </a:r>
          </a:p>
        </p:txBody>
      </p:sp>
      <p:sp>
        <p:nvSpPr>
          <p:cNvPr id="6" name="Textfeld 1">
            <a:extLst>
              <a:ext uri="{FF2B5EF4-FFF2-40B4-BE49-F238E27FC236}">
                <a16:creationId xmlns:a16="http://schemas.microsoft.com/office/drawing/2014/main" id="{E40C67A1-3CB1-24C0-603F-A32A711B99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3560" y="5888860"/>
            <a:ext cx="2444900" cy="222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altLang="de-DE" sz="845" dirty="0">
                <a:solidFill>
                  <a:srgbClr val="000000"/>
                </a:solidFill>
              </a:rPr>
              <a:t>Bildquelle: iStock.com/</a:t>
            </a:r>
            <a:r>
              <a:rPr lang="de-DE" altLang="de-DE" sz="845" dirty="0" err="1">
                <a:solidFill>
                  <a:srgbClr val="000000"/>
                </a:solidFill>
              </a:rPr>
              <a:t>monkeybusinessimages</a:t>
            </a:r>
            <a:endParaRPr lang="de-DE" altLang="de-DE" sz="845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4312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>
            <a:extLst>
              <a:ext uri="{FF2B5EF4-FFF2-40B4-BE49-F238E27FC236}">
                <a16:creationId xmlns:a16="http://schemas.microsoft.com/office/drawing/2014/main" id="{6A7E7D08-D045-5A86-D9EE-CC0E25E875A1}"/>
              </a:ext>
            </a:extLst>
          </p:cNvPr>
          <p:cNvSpPr txBox="1">
            <a:spLocks noChangeArrowheads="1"/>
          </p:cNvSpPr>
          <p:nvPr/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3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64677" lvl="1" indent="0" defTabSz="914300">
              <a:lnSpc>
                <a:spcPct val="90000"/>
              </a:lnSpc>
              <a:spcBef>
                <a:spcPct val="0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515" algn="l"/>
                <a:tab pos="374695" algn="l"/>
                <a:tab pos="742719" algn="l"/>
                <a:tab pos="1058310" algn="l"/>
                <a:tab pos="1373899" algn="l"/>
                <a:tab pos="1689507" algn="l"/>
                <a:tab pos="2005109" algn="l"/>
                <a:tab pos="2320702" algn="l"/>
                <a:tab pos="2636296" algn="l"/>
                <a:tab pos="2951894" algn="l"/>
                <a:tab pos="3267484" algn="l"/>
                <a:tab pos="3583085" algn="l"/>
                <a:tab pos="3898675" algn="l"/>
                <a:tab pos="4214282" algn="l"/>
                <a:tab pos="4529877" algn="l"/>
                <a:tab pos="4845469" algn="l"/>
                <a:tab pos="5161067" algn="l"/>
                <a:tab pos="5476666" algn="l"/>
                <a:tab pos="5792261" algn="l"/>
                <a:tab pos="6107859" algn="l"/>
                <a:tab pos="6423455" algn="l"/>
                <a:tab pos="6610814" algn="l"/>
                <a:tab pos="7119316" algn="l"/>
                <a:tab pos="7627859" algn="l"/>
                <a:tab pos="8136375" algn="l"/>
              </a:tabLst>
              <a:defRPr/>
            </a:pPr>
            <a:r>
              <a:rPr lang="de-DE" altLang="de-DE" sz="4399" kern="1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Regelmäßige körperliche Aktivität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F092A97C-09D4-6C41-1490-9B30AA214A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1825625"/>
            <a:ext cx="5181600" cy="482039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1" algn="l" defTabSz="914300" hangingPunct="1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Dosierte Belastung für die Ausdauer und das</a:t>
            </a:r>
            <a:br>
              <a:rPr lang="de-DE" altLang="de-DE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de-DE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Kraftausdauertraining</a:t>
            </a:r>
          </a:p>
          <a:p>
            <a:pPr marL="707477" lvl="1" indent="-228575" algn="l" defTabSz="914300" hangingPunct="1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Verbesserung der Herzleistung, Belastbarkeit nimmt wieder zu</a:t>
            </a:r>
          </a:p>
          <a:p>
            <a:pPr marL="707477" lvl="1" indent="-228575" algn="l" defTabSz="914300" hangingPunct="1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Verbesserung von Stoffwechselprozessen im Körper (höhere Fließgeschwindigkeit des Blutes, Zunahme der Elastizität der Gefäße, bessere Sauerstoffversorgung aller Organe)</a:t>
            </a:r>
          </a:p>
          <a:p>
            <a:pPr marL="707477" lvl="1" indent="-228575" algn="l" defTabSz="914300" hangingPunct="1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gewichtsregulierende Wirkung (höhere Fettverbrennung)</a:t>
            </a:r>
          </a:p>
          <a:p>
            <a:pPr marL="707477" lvl="1" indent="-228575" algn="l" defTabSz="914300" hangingPunct="1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Verbesserung der Stimmungslage durch </a:t>
            </a:r>
            <a:r>
              <a:rPr lang="de-DE" altLang="de-DE" sz="15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Endorphinausschüttung</a:t>
            </a:r>
            <a:r>
              <a:rPr lang="de-DE" altLang="de-DE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(Glückshormone)</a:t>
            </a:r>
          </a:p>
          <a:p>
            <a:pPr marL="707477" lvl="1" indent="-228575" algn="l" defTabSz="914300" hangingPunct="1">
              <a:lnSpc>
                <a:spcPct val="9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blutdruckregulierende Wirkung</a:t>
            </a:r>
          </a:p>
          <a:p>
            <a:pPr marL="707477" lvl="1" indent="-228575" algn="l" defTabSz="914300" hangingPunct="1">
              <a:lnSpc>
                <a:spcPct val="9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besserer Schlaf</a:t>
            </a:r>
          </a:p>
          <a:p>
            <a:pPr marL="707477" lvl="1" indent="-228575" algn="l" defTabSz="914300" hangingPunct="1">
              <a:lnSpc>
                <a:spcPct val="9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neue Kraftreserven</a:t>
            </a:r>
          </a:p>
          <a:p>
            <a:pPr marL="707477" lvl="1" indent="-228575" algn="l" defTabSz="914300" hangingPunct="1">
              <a:lnSpc>
                <a:spcPct val="9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lebensverlängernde Wirkung</a:t>
            </a:r>
          </a:p>
          <a:p>
            <a:pPr marL="707477" lvl="1" indent="-228575" algn="l" defTabSz="914300" hangingPunct="1">
              <a:lnSpc>
                <a:spcPct val="9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hilft, Medikamentendosen zu verringern</a:t>
            </a:r>
          </a:p>
          <a:p>
            <a:pPr marL="364577" lvl="1" indent="-228575" algn="l" defTabSz="914300" hangingPunct="1">
              <a:lnSpc>
                <a:spcPct val="9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15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4577" lvl="1" indent="-228575" algn="l" defTabSz="914300" hangingPunct="1">
              <a:lnSpc>
                <a:spcPct val="9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15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Grafik 6" descr="Ein Bild, das Person, Mann, Kleidung, Sport enthält.&#10;&#10;Automatisch generierte Beschreibung">
            <a:extLst>
              <a:ext uri="{FF2B5EF4-FFF2-40B4-BE49-F238E27FC236}">
                <a16:creationId xmlns:a16="http://schemas.microsoft.com/office/drawing/2014/main" id="{39D95461-308D-56E9-108A-3A9731885D2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6172200" y="1825625"/>
            <a:ext cx="5181600" cy="4351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0348BE9B-8E11-EF05-13DA-5C16ED17E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921110" y="6280892"/>
            <a:ext cx="2061783" cy="365125"/>
          </a:xfrm>
        </p:spPr>
        <p:txBody>
          <a:bodyPr vert="horz" lIns="91440" tIns="45720" rIns="91440" bIns="45720" rtlCol="0" anchor="ctr">
            <a:normAutofit fontScale="92500"/>
          </a:bodyPr>
          <a:lstStyle/>
          <a:p>
            <a:pPr>
              <a:spcAft>
                <a:spcPts val="600"/>
              </a:spcAft>
            </a:pPr>
            <a:r>
              <a:rPr lang="en-US" kern="1200" dirty="0">
                <a:latin typeface="+mn-lt"/>
                <a:ea typeface="+mn-ea"/>
                <a:cs typeface="+mn-cs"/>
              </a:rPr>
              <a:t>Stand: </a:t>
            </a:r>
            <a:r>
              <a:rPr lang="en-US" kern="1200" dirty="0" err="1">
                <a:latin typeface="+mn-lt"/>
                <a:ea typeface="+mn-ea"/>
                <a:cs typeface="+mn-cs"/>
              </a:rPr>
              <a:t>Januar</a:t>
            </a:r>
            <a:r>
              <a:rPr lang="en-US" kern="1200" dirty="0">
                <a:latin typeface="+mn-lt"/>
                <a:ea typeface="+mn-ea"/>
                <a:cs typeface="+mn-cs"/>
              </a:rPr>
              <a:t> 2024 © DGPR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D950156-C04D-0F4B-F660-6A09A877C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1686" y="0"/>
            <a:ext cx="762614" cy="26633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94B53EA2-B9A9-424E-B194-AA6E1A27327C}" type="slidenum">
              <a:rPr lang="de-DE" altLang="de-DE" smtClean="0"/>
              <a:pPr>
                <a:lnSpc>
                  <a:spcPct val="90000"/>
                </a:lnSpc>
                <a:spcAft>
                  <a:spcPts val="600"/>
                </a:spcAft>
              </a:pPr>
              <a:t>26</a:t>
            </a:fld>
            <a:endParaRPr lang="de-DE" altLang="de-DE"/>
          </a:p>
        </p:txBody>
      </p:sp>
      <p:sp>
        <p:nvSpPr>
          <p:cNvPr id="4" name="Textfeld 1">
            <a:extLst>
              <a:ext uri="{FF2B5EF4-FFF2-40B4-BE49-F238E27FC236}">
                <a16:creationId xmlns:a16="http://schemas.microsoft.com/office/drawing/2014/main" id="{04A1089E-C813-4804-0322-0A2124FBE5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2200" y="6270505"/>
            <a:ext cx="2061783" cy="222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altLang="de-DE" sz="845" dirty="0">
                <a:solidFill>
                  <a:srgbClr val="000000"/>
                </a:solidFill>
              </a:rPr>
              <a:t>Bildquelle: iStock.com/Mladen Zivkovic</a:t>
            </a:r>
          </a:p>
        </p:txBody>
      </p:sp>
    </p:spTree>
    <p:extLst>
      <p:ext uri="{BB962C8B-B14F-4D97-AF65-F5344CB8AC3E}">
        <p14:creationId xmlns:p14="http://schemas.microsoft.com/office/powerpoint/2010/main" val="15963231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>
            <a:extLst>
              <a:ext uri="{FF2B5EF4-FFF2-40B4-BE49-F238E27FC236}">
                <a16:creationId xmlns:a16="http://schemas.microsoft.com/office/drawing/2014/main" id="{6A7E7D08-D045-5A86-D9EE-CC0E25E875A1}"/>
              </a:ext>
            </a:extLst>
          </p:cNvPr>
          <p:cNvSpPr txBox="1">
            <a:spLocks noChangeArrowheads="1"/>
          </p:cNvSpPr>
          <p:nvPr/>
        </p:nvSpPr>
        <p:spPr>
          <a:xfrm>
            <a:off x="735496" y="586799"/>
            <a:ext cx="1059511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3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64677" lvl="1" indent="0" defTabSz="914300">
              <a:lnSpc>
                <a:spcPct val="90000"/>
              </a:lnSpc>
              <a:spcBef>
                <a:spcPct val="0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515" algn="l"/>
                <a:tab pos="374695" algn="l"/>
                <a:tab pos="742719" algn="l"/>
                <a:tab pos="1058310" algn="l"/>
                <a:tab pos="1373899" algn="l"/>
                <a:tab pos="1689507" algn="l"/>
                <a:tab pos="2005109" algn="l"/>
                <a:tab pos="2320702" algn="l"/>
                <a:tab pos="2636296" algn="l"/>
                <a:tab pos="2951894" algn="l"/>
                <a:tab pos="3267484" algn="l"/>
                <a:tab pos="3583085" algn="l"/>
                <a:tab pos="3898675" algn="l"/>
                <a:tab pos="4214282" algn="l"/>
                <a:tab pos="4529877" algn="l"/>
                <a:tab pos="4845469" algn="l"/>
                <a:tab pos="5161067" algn="l"/>
                <a:tab pos="5476666" algn="l"/>
                <a:tab pos="5792261" algn="l"/>
                <a:tab pos="6107859" algn="l"/>
                <a:tab pos="6423455" algn="l"/>
                <a:tab pos="6610814" algn="l"/>
                <a:tab pos="7119316" algn="l"/>
                <a:tab pos="7627859" algn="l"/>
                <a:tab pos="8136375" algn="l"/>
              </a:tabLst>
              <a:defRPr/>
            </a:pPr>
            <a:r>
              <a:rPr lang="de-DE" altLang="de-DE" sz="4100" kern="1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Ausgewogene, vollwertige, kalorienbewusste Ernährung</a:t>
            </a:r>
          </a:p>
          <a:p>
            <a:pPr marL="364677" lvl="1" indent="0" defTabSz="914300">
              <a:lnSpc>
                <a:spcPct val="90000"/>
              </a:lnSpc>
              <a:spcBef>
                <a:spcPct val="0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515" algn="l"/>
                <a:tab pos="374695" algn="l"/>
                <a:tab pos="742719" algn="l"/>
                <a:tab pos="1058310" algn="l"/>
                <a:tab pos="1373899" algn="l"/>
                <a:tab pos="1689507" algn="l"/>
                <a:tab pos="2005109" algn="l"/>
                <a:tab pos="2320702" algn="l"/>
                <a:tab pos="2636296" algn="l"/>
                <a:tab pos="2951894" algn="l"/>
                <a:tab pos="3267484" algn="l"/>
                <a:tab pos="3583085" algn="l"/>
                <a:tab pos="3898675" algn="l"/>
                <a:tab pos="4214282" algn="l"/>
                <a:tab pos="4529877" algn="l"/>
                <a:tab pos="4845469" algn="l"/>
                <a:tab pos="5161067" algn="l"/>
                <a:tab pos="5476666" algn="l"/>
                <a:tab pos="5792261" algn="l"/>
                <a:tab pos="6107859" algn="l"/>
                <a:tab pos="6423455" algn="l"/>
                <a:tab pos="6610814" algn="l"/>
                <a:tab pos="7119316" algn="l"/>
                <a:tab pos="7627859" algn="l"/>
                <a:tab pos="8136375" algn="l"/>
              </a:tabLst>
              <a:defRPr/>
            </a:pPr>
            <a:endParaRPr lang="de-DE" altLang="de-DE" sz="4100" kern="12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8A6A297-40EA-554A-736C-54229908743F}"/>
              </a:ext>
            </a:extLst>
          </p:cNvPr>
          <p:cNvSpPr txBox="1"/>
          <p:nvPr/>
        </p:nvSpPr>
        <p:spPr>
          <a:xfrm>
            <a:off x="655984" y="2062480"/>
            <a:ext cx="6078191" cy="458353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479002" lvl="1" defTabSz="914300">
              <a:lnSpc>
                <a:spcPct val="9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tabLst>
                <a:tab pos="353515" algn="l"/>
                <a:tab pos="374695" algn="l"/>
                <a:tab pos="742719" algn="l"/>
                <a:tab pos="1058310" algn="l"/>
                <a:tab pos="1373899" algn="l"/>
                <a:tab pos="1689507" algn="l"/>
                <a:tab pos="2005109" algn="l"/>
                <a:tab pos="2320702" algn="l"/>
                <a:tab pos="2636296" algn="l"/>
                <a:tab pos="2951894" algn="l"/>
                <a:tab pos="3267484" algn="l"/>
                <a:tab pos="3583085" algn="l"/>
                <a:tab pos="3898675" algn="l"/>
                <a:tab pos="4214282" algn="l"/>
                <a:tab pos="4529877" algn="l"/>
                <a:tab pos="4845469" algn="l"/>
                <a:tab pos="5161067" algn="l"/>
                <a:tab pos="5476666" algn="l"/>
                <a:tab pos="5792261" algn="l"/>
                <a:tab pos="6107859" algn="l"/>
                <a:tab pos="6423455" algn="l"/>
                <a:tab pos="6610814" algn="l"/>
                <a:tab pos="7119316" algn="l"/>
                <a:tab pos="7627859" algn="l"/>
                <a:tab pos="8136375" algn="l"/>
              </a:tabLst>
              <a:defRPr/>
            </a:pPr>
            <a:endParaRPr lang="de-DE" alt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07577" lvl="1" indent="-228575" defTabSz="914300">
              <a:lnSpc>
                <a:spcPct val="9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515" algn="l"/>
                <a:tab pos="374695" algn="l"/>
                <a:tab pos="742719" algn="l"/>
                <a:tab pos="1058310" algn="l"/>
                <a:tab pos="1373899" algn="l"/>
                <a:tab pos="1689507" algn="l"/>
                <a:tab pos="2005109" algn="l"/>
                <a:tab pos="2320702" algn="l"/>
                <a:tab pos="2636296" algn="l"/>
                <a:tab pos="2951894" algn="l"/>
                <a:tab pos="3267484" algn="l"/>
                <a:tab pos="3583085" algn="l"/>
                <a:tab pos="3898675" algn="l"/>
                <a:tab pos="4214282" algn="l"/>
                <a:tab pos="4529877" algn="l"/>
                <a:tab pos="4845469" algn="l"/>
                <a:tab pos="5161067" algn="l"/>
                <a:tab pos="5476666" algn="l"/>
                <a:tab pos="5792261" algn="l"/>
                <a:tab pos="6107859" algn="l"/>
                <a:tab pos="6423455" algn="l"/>
                <a:tab pos="6610814" algn="l"/>
                <a:tab pos="7119316" algn="l"/>
                <a:tab pos="7627859" algn="l"/>
                <a:tab pos="8136375" algn="l"/>
              </a:tabLst>
              <a:defRPr/>
            </a:pPr>
            <a:r>
              <a:rPr lang="de-DE" altLang="de-DE" sz="2400" dirty="0">
                <a:latin typeface="Arial" panose="020B0604020202020204" pitchFamily="34" charset="0"/>
                <a:cs typeface="Arial" panose="020B0604020202020204" pitchFamily="34" charset="0"/>
              </a:rPr>
              <a:t>hilft, Übergewicht zu vermeiden / zu verringern</a:t>
            </a:r>
          </a:p>
          <a:p>
            <a:pPr marL="707577" lvl="1" indent="-228575" defTabSz="914300">
              <a:lnSpc>
                <a:spcPct val="9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515" algn="l"/>
                <a:tab pos="374695" algn="l"/>
                <a:tab pos="742719" algn="l"/>
                <a:tab pos="1058310" algn="l"/>
                <a:tab pos="1373899" algn="l"/>
                <a:tab pos="1689507" algn="l"/>
                <a:tab pos="2005109" algn="l"/>
                <a:tab pos="2320702" algn="l"/>
                <a:tab pos="2636296" algn="l"/>
                <a:tab pos="2951894" algn="l"/>
                <a:tab pos="3267484" algn="l"/>
                <a:tab pos="3583085" algn="l"/>
                <a:tab pos="3898675" algn="l"/>
                <a:tab pos="4214282" algn="l"/>
                <a:tab pos="4529877" algn="l"/>
                <a:tab pos="4845469" algn="l"/>
                <a:tab pos="5161067" algn="l"/>
                <a:tab pos="5476666" algn="l"/>
                <a:tab pos="5792261" algn="l"/>
                <a:tab pos="6107859" algn="l"/>
                <a:tab pos="6423455" algn="l"/>
                <a:tab pos="6610814" algn="l"/>
                <a:tab pos="7119316" algn="l"/>
                <a:tab pos="7627859" algn="l"/>
                <a:tab pos="8136375" algn="l"/>
              </a:tabLst>
              <a:defRPr/>
            </a:pPr>
            <a:r>
              <a:rPr lang="de-DE" altLang="de-DE" sz="2400" dirty="0">
                <a:latin typeface="Arial" panose="020B0604020202020204" pitchFamily="34" charset="0"/>
                <a:cs typeface="Arial" panose="020B0604020202020204" pitchFamily="34" charset="0"/>
              </a:rPr>
              <a:t>hilft, Blutzucker und Blutfette auf ein normales Niveau zurückzuführen</a:t>
            </a:r>
          </a:p>
          <a:p>
            <a:pPr marL="707577" lvl="1" indent="-228575" defTabSz="914300">
              <a:lnSpc>
                <a:spcPct val="9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515" algn="l"/>
                <a:tab pos="374695" algn="l"/>
                <a:tab pos="742719" algn="l"/>
                <a:tab pos="1058310" algn="l"/>
                <a:tab pos="1373899" algn="l"/>
                <a:tab pos="1689507" algn="l"/>
                <a:tab pos="2005109" algn="l"/>
                <a:tab pos="2320702" algn="l"/>
                <a:tab pos="2636296" algn="l"/>
                <a:tab pos="2951894" algn="l"/>
                <a:tab pos="3267484" algn="l"/>
                <a:tab pos="3583085" algn="l"/>
                <a:tab pos="3898675" algn="l"/>
                <a:tab pos="4214282" algn="l"/>
                <a:tab pos="4529877" algn="l"/>
                <a:tab pos="4845469" algn="l"/>
                <a:tab pos="5161067" algn="l"/>
                <a:tab pos="5476666" algn="l"/>
                <a:tab pos="5792261" algn="l"/>
                <a:tab pos="6107859" algn="l"/>
                <a:tab pos="6423455" algn="l"/>
                <a:tab pos="6610814" algn="l"/>
                <a:tab pos="7119316" algn="l"/>
                <a:tab pos="7627859" algn="l"/>
                <a:tab pos="8136375" algn="l"/>
              </a:tabLst>
              <a:defRPr/>
            </a:pPr>
            <a:r>
              <a:rPr lang="de-DE" altLang="de-DE" sz="2400" dirty="0">
                <a:latin typeface="Arial" panose="020B0604020202020204" pitchFamily="34" charset="0"/>
                <a:cs typeface="Arial" panose="020B0604020202020204" pitchFamily="34" charset="0"/>
              </a:rPr>
              <a:t>hilft, Stoffwechselerkrankungen zu vermeiden </a:t>
            </a:r>
            <a:br>
              <a:rPr lang="de-DE" alt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de-DE" sz="2400" dirty="0">
                <a:latin typeface="Arial" panose="020B0604020202020204" pitchFamily="34" charset="0"/>
                <a:cs typeface="Arial" panose="020B0604020202020204" pitchFamily="34" charset="0"/>
              </a:rPr>
              <a:t>(Diabetes mellitus Typ 2, metabolisches Syndrom u.a.)</a:t>
            </a:r>
          </a:p>
          <a:p>
            <a:pPr marL="707577" lvl="1" indent="-228575" defTabSz="914300">
              <a:lnSpc>
                <a:spcPct val="9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515" algn="l"/>
                <a:tab pos="374695" algn="l"/>
                <a:tab pos="742719" algn="l"/>
                <a:tab pos="1058310" algn="l"/>
                <a:tab pos="1373899" algn="l"/>
                <a:tab pos="1689507" algn="l"/>
                <a:tab pos="2005109" algn="l"/>
                <a:tab pos="2320702" algn="l"/>
                <a:tab pos="2636296" algn="l"/>
                <a:tab pos="2951894" algn="l"/>
                <a:tab pos="3267484" algn="l"/>
                <a:tab pos="3583085" algn="l"/>
                <a:tab pos="3898675" algn="l"/>
                <a:tab pos="4214282" algn="l"/>
                <a:tab pos="4529877" algn="l"/>
                <a:tab pos="4845469" algn="l"/>
                <a:tab pos="5161067" algn="l"/>
                <a:tab pos="5476666" algn="l"/>
                <a:tab pos="5792261" algn="l"/>
                <a:tab pos="6107859" algn="l"/>
                <a:tab pos="6423455" algn="l"/>
                <a:tab pos="6610814" algn="l"/>
                <a:tab pos="7119316" algn="l"/>
                <a:tab pos="7627859" algn="l"/>
                <a:tab pos="8136375" algn="l"/>
              </a:tabLst>
              <a:defRPr/>
            </a:pPr>
            <a:r>
              <a:rPr lang="de-DE" altLang="de-DE" sz="2400" dirty="0">
                <a:latin typeface="Arial" panose="020B0604020202020204" pitchFamily="34" charset="0"/>
                <a:cs typeface="Arial" panose="020B0604020202020204" pitchFamily="34" charset="0"/>
              </a:rPr>
              <a:t>reduziert Risiko, an Krebs zu erkranken</a:t>
            </a:r>
          </a:p>
          <a:p>
            <a:pPr marL="707577" lvl="1" indent="-228575" defTabSz="914300">
              <a:lnSpc>
                <a:spcPct val="9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515" algn="l"/>
                <a:tab pos="374695" algn="l"/>
                <a:tab pos="742719" algn="l"/>
                <a:tab pos="1058310" algn="l"/>
                <a:tab pos="1373899" algn="l"/>
                <a:tab pos="1689507" algn="l"/>
                <a:tab pos="2005109" algn="l"/>
                <a:tab pos="2320702" algn="l"/>
                <a:tab pos="2636296" algn="l"/>
                <a:tab pos="2951894" algn="l"/>
                <a:tab pos="3267484" algn="l"/>
                <a:tab pos="3583085" algn="l"/>
                <a:tab pos="3898675" algn="l"/>
                <a:tab pos="4214282" algn="l"/>
                <a:tab pos="4529877" algn="l"/>
                <a:tab pos="4845469" algn="l"/>
                <a:tab pos="5161067" algn="l"/>
                <a:tab pos="5476666" algn="l"/>
                <a:tab pos="5792261" algn="l"/>
                <a:tab pos="6107859" algn="l"/>
                <a:tab pos="6423455" algn="l"/>
                <a:tab pos="6610814" algn="l"/>
                <a:tab pos="7119316" algn="l"/>
                <a:tab pos="7627859" algn="l"/>
                <a:tab pos="8136375" algn="l"/>
              </a:tabLst>
              <a:defRPr/>
            </a:pPr>
            <a:r>
              <a:rPr lang="de-DE" altLang="de-DE" sz="2400" dirty="0">
                <a:latin typeface="Arial" panose="020B0604020202020204" pitchFamily="34" charset="0"/>
                <a:cs typeface="Arial" panose="020B0604020202020204" pitchFamily="34" charset="0"/>
              </a:rPr>
              <a:t>wirkt positiv auf KHK, da sich weniger Plaques bilden (Stopp der Arteriosklerose)</a:t>
            </a:r>
          </a:p>
          <a:p>
            <a:pPr marL="707577" lvl="1" indent="-228575" defTabSz="914300">
              <a:lnSpc>
                <a:spcPct val="9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515" algn="l"/>
                <a:tab pos="374695" algn="l"/>
                <a:tab pos="742719" algn="l"/>
                <a:tab pos="1058310" algn="l"/>
                <a:tab pos="1373899" algn="l"/>
                <a:tab pos="1689507" algn="l"/>
                <a:tab pos="2005109" algn="l"/>
                <a:tab pos="2320702" algn="l"/>
                <a:tab pos="2636296" algn="l"/>
                <a:tab pos="2951894" algn="l"/>
                <a:tab pos="3267484" algn="l"/>
                <a:tab pos="3583085" algn="l"/>
                <a:tab pos="3898675" algn="l"/>
                <a:tab pos="4214282" algn="l"/>
                <a:tab pos="4529877" algn="l"/>
                <a:tab pos="4845469" algn="l"/>
                <a:tab pos="5161067" algn="l"/>
                <a:tab pos="5476666" algn="l"/>
                <a:tab pos="5792261" algn="l"/>
                <a:tab pos="6107859" algn="l"/>
                <a:tab pos="6423455" algn="l"/>
                <a:tab pos="6610814" algn="l"/>
                <a:tab pos="7119316" algn="l"/>
                <a:tab pos="7627859" algn="l"/>
                <a:tab pos="8136375" algn="l"/>
              </a:tabLst>
              <a:defRPr/>
            </a:pPr>
            <a:r>
              <a:rPr lang="de-DE" altLang="de-DE" sz="2400" dirty="0">
                <a:latin typeface="Arial" panose="020B0604020202020204" pitchFamily="34" charset="0"/>
                <a:cs typeface="Arial" panose="020B0604020202020204" pitchFamily="34" charset="0"/>
              </a:rPr>
              <a:t>in Kombination mit regelmäßiger körperlicher Bewegung und regelmäßiger Entspannung: lebensverlängernde Wirkung</a:t>
            </a:r>
          </a:p>
          <a:p>
            <a:pPr indent="-228575" defTabSz="9143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de-DE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0348BE9B-8E11-EF05-13DA-5C16ED17E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891346" y="6280892"/>
            <a:ext cx="2091547" cy="365125"/>
          </a:xfrm>
        </p:spPr>
        <p:txBody>
          <a:bodyPr vert="horz" lIns="91440" tIns="45720" rIns="91440" bIns="45720" rtlCol="0" anchor="ctr">
            <a:normAutofit fontScale="92500"/>
          </a:bodyPr>
          <a:lstStyle/>
          <a:p>
            <a:pPr>
              <a:spcAft>
                <a:spcPts val="600"/>
              </a:spcAft>
            </a:pPr>
            <a:r>
              <a:rPr lang="en-US" kern="1200" dirty="0">
                <a:latin typeface="+mn-lt"/>
                <a:ea typeface="+mn-ea"/>
                <a:cs typeface="+mn-cs"/>
              </a:rPr>
              <a:t>Stand: </a:t>
            </a:r>
            <a:r>
              <a:rPr lang="en-US" kern="1200" dirty="0" err="1">
                <a:latin typeface="+mn-lt"/>
                <a:ea typeface="+mn-ea"/>
                <a:cs typeface="+mn-cs"/>
              </a:rPr>
              <a:t>Januar</a:t>
            </a:r>
            <a:r>
              <a:rPr lang="en-US" kern="1200" dirty="0">
                <a:latin typeface="+mn-lt"/>
                <a:ea typeface="+mn-ea"/>
                <a:cs typeface="+mn-cs"/>
              </a:rPr>
              <a:t> 2024 © DGPR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D950156-C04D-0F4B-F660-6A09A877C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1686" y="0"/>
            <a:ext cx="762614" cy="26633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94B53EA2-B9A9-424E-B194-AA6E1A27327C}" type="slidenum">
              <a:rPr lang="de-DE" altLang="de-DE" smtClean="0"/>
              <a:pPr>
                <a:lnSpc>
                  <a:spcPct val="90000"/>
                </a:lnSpc>
                <a:spcAft>
                  <a:spcPts val="600"/>
                </a:spcAft>
              </a:pPr>
              <a:t>27</a:t>
            </a:fld>
            <a:endParaRPr lang="de-DE" alt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FE6B00F-81C8-C1E9-6976-E552C8763FF8}"/>
              </a:ext>
            </a:extLst>
          </p:cNvPr>
          <p:cNvSpPr txBox="1"/>
          <p:nvPr/>
        </p:nvSpPr>
        <p:spPr>
          <a:xfrm>
            <a:off x="1066796" y="1826637"/>
            <a:ext cx="104692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unter Einhaltung des </a:t>
            </a:r>
            <a:r>
              <a:rPr lang="de-DE" altLang="de-DE" sz="2400" dirty="0">
                <a:latin typeface="Arial" panose="020B0604020202020204" pitchFamily="34" charset="0"/>
                <a:cs typeface="Arial" panose="020B0604020202020204" pitchFamily="34" charset="0"/>
              </a:rPr>
              <a:t>alters- und geschlechtsspezifischen 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Body-Mass-Index</a:t>
            </a:r>
          </a:p>
          <a:p>
            <a:endParaRPr lang="de-DE" dirty="0"/>
          </a:p>
        </p:txBody>
      </p:sp>
      <p:pic>
        <p:nvPicPr>
          <p:cNvPr id="8" name="Grafik 7" descr="Ein Bild, das Naturkost, vegane Ernährung, Vollwertkost, Lebensmittelgruppe enthält.&#10;&#10;Automatisch generierte Beschreibung">
            <a:extLst>
              <a:ext uri="{FF2B5EF4-FFF2-40B4-BE49-F238E27FC236}">
                <a16:creationId xmlns:a16="http://schemas.microsoft.com/office/drawing/2014/main" id="{2578D9A5-BC49-29E5-9728-CB92BD93332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44987" y="2401935"/>
            <a:ext cx="4722329" cy="3396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feld 1">
            <a:extLst>
              <a:ext uri="{FF2B5EF4-FFF2-40B4-BE49-F238E27FC236}">
                <a16:creationId xmlns:a16="http://schemas.microsoft.com/office/drawing/2014/main" id="{A7AE6BAA-41B8-00DA-122F-9483E87FBD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76004" y="5817148"/>
            <a:ext cx="1795684" cy="222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altLang="de-DE" sz="845" dirty="0">
                <a:solidFill>
                  <a:srgbClr val="000000"/>
                </a:solidFill>
              </a:rPr>
              <a:t>Bildquelle: iStock.com/</a:t>
            </a:r>
            <a:r>
              <a:rPr lang="de-DE" altLang="de-DE" sz="845" dirty="0" err="1">
                <a:solidFill>
                  <a:srgbClr val="000000"/>
                </a:solidFill>
              </a:rPr>
              <a:t>monticelllo</a:t>
            </a:r>
            <a:endParaRPr lang="de-DE" altLang="de-DE" sz="845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9649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>
            <a:extLst>
              <a:ext uri="{FF2B5EF4-FFF2-40B4-BE49-F238E27FC236}">
                <a16:creationId xmlns:a16="http://schemas.microsoft.com/office/drawing/2014/main" id="{6A7E7D08-D045-5A86-D9EE-CC0E25E875A1}"/>
              </a:ext>
            </a:extLst>
          </p:cNvPr>
          <p:cNvSpPr txBox="1">
            <a:spLocks noChangeArrowheads="1"/>
          </p:cNvSpPr>
          <p:nvPr/>
        </p:nvSpPr>
        <p:spPr>
          <a:xfrm>
            <a:off x="838200" y="1454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3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64677" lvl="1" defTabSz="914300">
              <a:lnSpc>
                <a:spcPct val="90000"/>
              </a:lnSpc>
              <a:spcBef>
                <a:spcPct val="0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515" algn="l"/>
                <a:tab pos="374695" algn="l"/>
                <a:tab pos="742719" algn="l"/>
                <a:tab pos="1058310" algn="l"/>
                <a:tab pos="1373899" algn="l"/>
                <a:tab pos="1689507" algn="l"/>
                <a:tab pos="2005109" algn="l"/>
                <a:tab pos="2320702" algn="l"/>
                <a:tab pos="2636296" algn="l"/>
                <a:tab pos="2951894" algn="l"/>
                <a:tab pos="3267484" algn="l"/>
                <a:tab pos="3583085" algn="l"/>
                <a:tab pos="3898675" algn="l"/>
                <a:tab pos="4214282" algn="l"/>
                <a:tab pos="4529877" algn="l"/>
                <a:tab pos="4845469" algn="l"/>
                <a:tab pos="5161067" algn="l"/>
                <a:tab pos="5476666" algn="l"/>
                <a:tab pos="5792261" algn="l"/>
                <a:tab pos="6107859" algn="l"/>
                <a:tab pos="6423455" algn="l"/>
                <a:tab pos="6610814" algn="l"/>
                <a:tab pos="7119316" algn="l"/>
                <a:tab pos="7627859" algn="l"/>
                <a:tab pos="8136375" algn="l"/>
              </a:tabLst>
              <a:defRPr/>
            </a:pPr>
            <a:r>
              <a:rPr lang="de-DE" altLang="de-DE" sz="4399" kern="120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Regelmäßige Entspannung</a:t>
            </a:r>
            <a:endParaRPr lang="de-DE" altLang="de-DE" sz="4399" kern="12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F092A97C-09D4-6C41-1490-9B30AA214A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116" y="1418277"/>
            <a:ext cx="6270640" cy="529429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rtlCol="0">
            <a:normAutofit/>
          </a:bodyPr>
          <a:lstStyle>
            <a:lvl1pPr marL="342900" indent="-3429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6002" lvl="1" indent="0" algn="l" defTabSz="914300" hangingPunct="1">
              <a:lnSpc>
                <a:spcPct val="9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Entspannungseinheiten durchführen und Stressvermeidungsstrategien anwenden</a:t>
            </a:r>
          </a:p>
          <a:p>
            <a:pPr marL="707477" lvl="1" indent="-228575" algn="l" defTabSz="914300" hangingPunct="1">
              <a:lnSpc>
                <a:spcPct val="9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hilft, hohe Stressbelastung zu reduzieren - Stressresistenz steigt an </a:t>
            </a:r>
          </a:p>
          <a:p>
            <a:pPr marL="707477" lvl="1" indent="-228575" algn="l" defTabSz="914300" hangingPunct="1">
              <a:lnSpc>
                <a:spcPct val="9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hilft, die Stimmungslage zu verbessern </a:t>
            </a:r>
          </a:p>
          <a:p>
            <a:pPr marL="707477" lvl="1" indent="-228575" algn="l" defTabSz="914300" hangingPunct="1">
              <a:lnSpc>
                <a:spcPct val="9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hilft, Bluthochdruck zu senken</a:t>
            </a:r>
          </a:p>
          <a:p>
            <a:pPr marL="707477" lvl="1" indent="-228575" algn="l" defTabSz="914300" hangingPunct="1">
              <a:lnSpc>
                <a:spcPct val="9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wirkt positiv auf KHK durch blutdruck-regulierende Wirkung und Reduktion der Ausschüttung von Stresshormonen </a:t>
            </a:r>
          </a:p>
          <a:p>
            <a:pPr marL="707477" lvl="1" indent="-228575" algn="l" defTabSz="914300" hangingPunct="1">
              <a:lnSpc>
                <a:spcPct val="9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lebensverlängernde Wirkung durch größere Erholungsphasen des Herzens</a:t>
            </a:r>
          </a:p>
          <a:p>
            <a:pPr marL="364577" lvl="1" indent="-228575" algn="l" defTabSz="914300" hangingPunct="1">
              <a:lnSpc>
                <a:spcPct val="9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15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4577" lvl="1" indent="-228575" algn="l" defTabSz="914300" hangingPunct="1">
              <a:lnSpc>
                <a:spcPct val="9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15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0348BE9B-8E11-EF05-13DA-5C16ED17E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961686" y="6280892"/>
            <a:ext cx="2021208" cy="365125"/>
          </a:xfrm>
        </p:spPr>
        <p:txBody>
          <a:bodyPr vert="horz" lIns="91440" tIns="45720" rIns="91440" bIns="45720" rtlCol="0" anchor="ctr">
            <a:normAutofit fontScale="92500"/>
          </a:bodyPr>
          <a:lstStyle/>
          <a:p>
            <a:pPr>
              <a:spcAft>
                <a:spcPts val="600"/>
              </a:spcAft>
            </a:pPr>
            <a:r>
              <a:rPr lang="en-US" kern="1200" dirty="0">
                <a:latin typeface="+mn-lt"/>
                <a:ea typeface="+mn-ea"/>
                <a:cs typeface="+mn-cs"/>
              </a:rPr>
              <a:t>Stand: </a:t>
            </a:r>
            <a:r>
              <a:rPr lang="en-US" kern="1200" dirty="0" err="1">
                <a:latin typeface="+mn-lt"/>
                <a:ea typeface="+mn-ea"/>
                <a:cs typeface="+mn-cs"/>
              </a:rPr>
              <a:t>Januar</a:t>
            </a:r>
            <a:r>
              <a:rPr lang="en-US" kern="1200" dirty="0">
                <a:latin typeface="+mn-lt"/>
                <a:ea typeface="+mn-ea"/>
                <a:cs typeface="+mn-cs"/>
              </a:rPr>
              <a:t> 2024 © DGPR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D950156-C04D-0F4B-F660-6A09A877C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1686" y="0"/>
            <a:ext cx="762614" cy="26633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94B53EA2-B9A9-424E-B194-AA6E1A27327C}" type="slidenum">
              <a:rPr lang="de-DE" altLang="de-DE" smtClean="0"/>
              <a:pPr>
                <a:lnSpc>
                  <a:spcPct val="90000"/>
                </a:lnSpc>
                <a:spcAft>
                  <a:spcPts val="600"/>
                </a:spcAft>
              </a:pPr>
              <a:t>28</a:t>
            </a:fld>
            <a:endParaRPr lang="de-DE" altLang="de-DE"/>
          </a:p>
        </p:txBody>
      </p:sp>
      <p:pic>
        <p:nvPicPr>
          <p:cNvPr id="7" name="Grafik 6" descr="Ein Bild, das Person, Knie, Ellenbogen, Menschliches Gesicht enthält.&#10;&#10;Automatisch generierte Beschreibung">
            <a:extLst>
              <a:ext uri="{FF2B5EF4-FFF2-40B4-BE49-F238E27FC236}">
                <a16:creationId xmlns:a16="http://schemas.microsoft.com/office/drawing/2014/main" id="{7F4BDA5D-4139-1254-32C1-7AA5BAA40FB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4866" y="2336886"/>
            <a:ext cx="4617167" cy="30781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feld 1">
            <a:extLst>
              <a:ext uri="{FF2B5EF4-FFF2-40B4-BE49-F238E27FC236}">
                <a16:creationId xmlns:a16="http://schemas.microsoft.com/office/drawing/2014/main" id="{EE009875-590D-2D6C-82CC-204539A79F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15778" y="5494967"/>
            <a:ext cx="1560042" cy="222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altLang="de-DE" sz="845" dirty="0">
                <a:solidFill>
                  <a:srgbClr val="000000"/>
                </a:solidFill>
              </a:rPr>
              <a:t>Bildquelle: iStock.com/</a:t>
            </a:r>
            <a:r>
              <a:rPr lang="de-DE" altLang="de-DE" sz="845" dirty="0" err="1">
                <a:solidFill>
                  <a:srgbClr val="000000"/>
                </a:solidFill>
              </a:rPr>
              <a:t>fizkes</a:t>
            </a:r>
            <a:endParaRPr lang="de-DE" altLang="de-DE" sz="845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1432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>
            <a:extLst>
              <a:ext uri="{FF2B5EF4-FFF2-40B4-BE49-F238E27FC236}">
                <a16:creationId xmlns:a16="http://schemas.microsoft.com/office/drawing/2014/main" id="{6A7E7D08-D045-5A86-D9EE-CC0E25E875A1}"/>
              </a:ext>
            </a:extLst>
          </p:cNvPr>
          <p:cNvSpPr txBox="1">
            <a:spLocks noChangeArrowheads="1"/>
          </p:cNvSpPr>
          <p:nvPr/>
        </p:nvSpPr>
        <p:spPr>
          <a:xfrm>
            <a:off x="838200" y="13316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3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65062" lvl="1" indent="0" defTabSz="914300">
              <a:lnSpc>
                <a:spcPct val="90000"/>
              </a:lnSpc>
              <a:spcBef>
                <a:spcPct val="0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893" algn="l"/>
                <a:tab pos="375100" algn="l"/>
                <a:tab pos="743511" algn="l"/>
                <a:tab pos="1059444" algn="l"/>
                <a:tab pos="1375376" algn="l"/>
                <a:tab pos="1691316" algn="l"/>
                <a:tab pos="2007253" algn="l"/>
                <a:tab pos="2323186" algn="l"/>
                <a:tab pos="2639120" algn="l"/>
                <a:tab pos="2955053" algn="l"/>
                <a:tab pos="3270986" algn="l"/>
                <a:tab pos="3586922" algn="l"/>
                <a:tab pos="3902855" algn="l"/>
                <a:tab pos="4218793" algn="l"/>
                <a:tab pos="4534726" algn="l"/>
                <a:tab pos="4850661" algn="l"/>
                <a:tab pos="5166598" algn="l"/>
                <a:tab pos="5482534" algn="l"/>
                <a:tab pos="5798470" algn="l"/>
                <a:tab pos="6114406" algn="l"/>
                <a:tab pos="6430340" algn="l"/>
                <a:tab pos="6617895" algn="l"/>
                <a:tab pos="7126954" algn="l"/>
                <a:tab pos="7636026" algn="l"/>
                <a:tab pos="8145094" algn="l"/>
              </a:tabLst>
              <a:defRPr/>
            </a:pPr>
            <a:r>
              <a:rPr lang="de-DE" altLang="de-DE" sz="4399" kern="120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Sinnvolle Freizeitaktivitäten</a:t>
            </a:r>
            <a:endParaRPr lang="de-DE" altLang="de-DE" sz="4399" kern="12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F092A97C-09D4-6C41-1490-9B30AA214A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596" y="1246747"/>
            <a:ext cx="5880894" cy="539927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07477" lvl="1" indent="-228575" algn="l" defTabSz="914300" hangingPunct="1">
              <a:lnSpc>
                <a:spcPct val="12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15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79383" lvl="1" indent="0" algn="l" defTabSz="914300" hangingPunct="1">
              <a:lnSpc>
                <a:spcPct val="120000"/>
              </a:lnSpc>
              <a:spcBef>
                <a:spcPts val="1267"/>
              </a:spcBef>
              <a:spcAft>
                <a:spcPts val="422"/>
              </a:spcAft>
              <a:buClr>
                <a:srgbClr val="FF0000"/>
              </a:buClr>
              <a:buSzPct val="82000"/>
              <a:tabLst>
                <a:tab pos="353893" algn="l"/>
                <a:tab pos="375100" algn="l"/>
                <a:tab pos="743511" algn="l"/>
                <a:tab pos="1059444" algn="l"/>
                <a:tab pos="1375376" algn="l"/>
                <a:tab pos="1691316" algn="l"/>
                <a:tab pos="2007253" algn="l"/>
                <a:tab pos="2323186" algn="l"/>
                <a:tab pos="2639120" algn="l"/>
                <a:tab pos="2955053" algn="l"/>
                <a:tab pos="3270986" algn="l"/>
                <a:tab pos="3586922" algn="l"/>
                <a:tab pos="3902855" algn="l"/>
                <a:tab pos="4218793" algn="l"/>
                <a:tab pos="4534726" algn="l"/>
                <a:tab pos="4850661" algn="l"/>
                <a:tab pos="5166598" algn="l"/>
                <a:tab pos="5482534" algn="l"/>
                <a:tab pos="5798470" algn="l"/>
                <a:tab pos="6114406" algn="l"/>
                <a:tab pos="6430340" algn="l"/>
                <a:tab pos="6617895" algn="l"/>
                <a:tab pos="7126954" algn="l"/>
                <a:tab pos="7636026" algn="l"/>
                <a:tab pos="8145094" algn="l"/>
              </a:tabLst>
              <a:defRPr/>
            </a:pPr>
            <a:r>
              <a:rPr lang="de-DE" altLang="de-DE" sz="7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Spaß und Freude sind gut </a:t>
            </a:r>
            <a:r>
              <a:rPr lang="de-DE" altLang="de-DE" sz="7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für´s</a:t>
            </a:r>
            <a:r>
              <a:rPr lang="de-DE" altLang="de-DE" sz="7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Herz!</a:t>
            </a:r>
          </a:p>
          <a:p>
            <a:pPr marL="707958" lvl="1" indent="-228575" algn="l" defTabSz="914300" hangingPunct="1">
              <a:lnSpc>
                <a:spcPct val="120000"/>
              </a:lnSpc>
              <a:spcBef>
                <a:spcPts val="1267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893" algn="l"/>
                <a:tab pos="375100" algn="l"/>
                <a:tab pos="743511" algn="l"/>
                <a:tab pos="1059444" algn="l"/>
                <a:tab pos="1375376" algn="l"/>
                <a:tab pos="1691316" algn="l"/>
                <a:tab pos="2007253" algn="l"/>
                <a:tab pos="2323186" algn="l"/>
                <a:tab pos="2639120" algn="l"/>
                <a:tab pos="2955053" algn="l"/>
                <a:tab pos="3270986" algn="l"/>
                <a:tab pos="3586922" algn="l"/>
                <a:tab pos="3902855" algn="l"/>
                <a:tab pos="4218793" algn="l"/>
                <a:tab pos="4534726" algn="l"/>
                <a:tab pos="4850661" algn="l"/>
                <a:tab pos="5166598" algn="l"/>
                <a:tab pos="5482534" algn="l"/>
                <a:tab pos="5798470" algn="l"/>
                <a:tab pos="6114406" algn="l"/>
                <a:tab pos="6430340" algn="l"/>
                <a:tab pos="6617895" algn="l"/>
                <a:tab pos="7126954" algn="l"/>
                <a:tab pos="7636026" algn="l"/>
                <a:tab pos="8145094" algn="l"/>
              </a:tabLst>
              <a:defRPr/>
            </a:pPr>
            <a:r>
              <a:rPr lang="de-DE" altLang="de-DE" sz="7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Ausbau positiver Stimmung aus Entspannungsmomenten</a:t>
            </a:r>
          </a:p>
          <a:p>
            <a:pPr marL="707958" lvl="1" indent="-228575" algn="l" defTabSz="914300" hangingPunct="1">
              <a:lnSpc>
                <a:spcPct val="12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893" algn="l"/>
                <a:tab pos="375100" algn="l"/>
                <a:tab pos="743511" algn="l"/>
                <a:tab pos="1059444" algn="l"/>
                <a:tab pos="1375376" algn="l"/>
                <a:tab pos="1691316" algn="l"/>
                <a:tab pos="2007253" algn="l"/>
                <a:tab pos="2323186" algn="l"/>
                <a:tab pos="2639120" algn="l"/>
                <a:tab pos="2955053" algn="l"/>
                <a:tab pos="3270986" algn="l"/>
                <a:tab pos="3586922" algn="l"/>
                <a:tab pos="3902855" algn="l"/>
                <a:tab pos="4218793" algn="l"/>
                <a:tab pos="4534726" algn="l"/>
                <a:tab pos="4850661" algn="l"/>
                <a:tab pos="5166598" algn="l"/>
                <a:tab pos="5482534" algn="l"/>
                <a:tab pos="5798470" algn="l"/>
                <a:tab pos="6114406" algn="l"/>
                <a:tab pos="6430340" algn="l"/>
                <a:tab pos="6617895" algn="l"/>
                <a:tab pos="7126954" algn="l"/>
                <a:tab pos="7636026" algn="l"/>
                <a:tab pos="8145094" algn="l"/>
              </a:tabLst>
              <a:defRPr/>
            </a:pPr>
            <a:r>
              <a:rPr lang="de-DE" altLang="de-DE" sz="7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Durchbrechen der Dauerbelastung durch Stress, negative Gedanken, Grübeln, Probleme wälzen</a:t>
            </a:r>
          </a:p>
          <a:p>
            <a:pPr marL="707958" lvl="1" indent="-228575" algn="l" defTabSz="914300" hangingPunct="1">
              <a:lnSpc>
                <a:spcPct val="12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893" algn="l"/>
                <a:tab pos="375100" algn="l"/>
                <a:tab pos="743511" algn="l"/>
                <a:tab pos="1059444" algn="l"/>
                <a:tab pos="1375376" algn="l"/>
                <a:tab pos="1691316" algn="l"/>
                <a:tab pos="2007253" algn="l"/>
                <a:tab pos="2323186" algn="l"/>
                <a:tab pos="2639120" algn="l"/>
                <a:tab pos="2955053" algn="l"/>
                <a:tab pos="3270986" algn="l"/>
                <a:tab pos="3586922" algn="l"/>
                <a:tab pos="3902855" algn="l"/>
                <a:tab pos="4218793" algn="l"/>
                <a:tab pos="4534726" algn="l"/>
                <a:tab pos="4850661" algn="l"/>
                <a:tab pos="5166598" algn="l"/>
                <a:tab pos="5482534" algn="l"/>
                <a:tab pos="5798470" algn="l"/>
                <a:tab pos="6114406" algn="l"/>
                <a:tab pos="6430340" algn="l"/>
                <a:tab pos="6617895" algn="l"/>
                <a:tab pos="7126954" algn="l"/>
                <a:tab pos="7636026" algn="l"/>
                <a:tab pos="8145094" algn="l"/>
              </a:tabLst>
              <a:defRPr/>
            </a:pPr>
            <a:r>
              <a:rPr lang="de-DE" altLang="de-DE" sz="7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trägt zur Erholung von Herz und Kreislauf bei</a:t>
            </a:r>
          </a:p>
          <a:p>
            <a:pPr marL="707958" lvl="1" indent="-228575" algn="l" defTabSz="914300" hangingPunct="1">
              <a:lnSpc>
                <a:spcPct val="12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893" algn="l"/>
                <a:tab pos="375100" algn="l"/>
                <a:tab pos="743511" algn="l"/>
                <a:tab pos="1059444" algn="l"/>
                <a:tab pos="1375376" algn="l"/>
                <a:tab pos="1691316" algn="l"/>
                <a:tab pos="2007253" algn="l"/>
                <a:tab pos="2323186" algn="l"/>
                <a:tab pos="2639120" algn="l"/>
                <a:tab pos="2955053" algn="l"/>
                <a:tab pos="3270986" algn="l"/>
                <a:tab pos="3586922" algn="l"/>
                <a:tab pos="3902855" algn="l"/>
                <a:tab pos="4218793" algn="l"/>
                <a:tab pos="4534726" algn="l"/>
                <a:tab pos="4850661" algn="l"/>
                <a:tab pos="5166598" algn="l"/>
                <a:tab pos="5482534" algn="l"/>
                <a:tab pos="5798470" algn="l"/>
                <a:tab pos="6114406" algn="l"/>
                <a:tab pos="6430340" algn="l"/>
                <a:tab pos="6617895" algn="l"/>
                <a:tab pos="7126954" algn="l"/>
                <a:tab pos="7636026" algn="l"/>
                <a:tab pos="8145094" algn="l"/>
              </a:tabLst>
              <a:defRPr/>
            </a:pPr>
            <a:r>
              <a:rPr lang="de-DE" altLang="de-DE" sz="7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reduziert Erkrankungsphasen, auch viele chronische Leiden (Schmerzleiden, Erkältungserkrankungen, Allergien)</a:t>
            </a:r>
          </a:p>
          <a:p>
            <a:pPr marL="707958" lvl="1" indent="-228575" algn="l" defTabSz="914300" hangingPunct="1">
              <a:lnSpc>
                <a:spcPct val="12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893" algn="l"/>
                <a:tab pos="375100" algn="l"/>
                <a:tab pos="743511" algn="l"/>
                <a:tab pos="1059444" algn="l"/>
                <a:tab pos="1375376" algn="l"/>
                <a:tab pos="1691316" algn="l"/>
                <a:tab pos="2007253" algn="l"/>
                <a:tab pos="2323186" algn="l"/>
                <a:tab pos="2639120" algn="l"/>
                <a:tab pos="2955053" algn="l"/>
                <a:tab pos="3270986" algn="l"/>
                <a:tab pos="3586922" algn="l"/>
                <a:tab pos="3902855" algn="l"/>
                <a:tab pos="4218793" algn="l"/>
                <a:tab pos="4534726" algn="l"/>
                <a:tab pos="4850661" algn="l"/>
                <a:tab pos="5166598" algn="l"/>
                <a:tab pos="5482534" algn="l"/>
                <a:tab pos="5798470" algn="l"/>
                <a:tab pos="6114406" algn="l"/>
                <a:tab pos="6430340" algn="l"/>
                <a:tab pos="6617895" algn="l"/>
                <a:tab pos="7126954" algn="l"/>
                <a:tab pos="7636026" algn="l"/>
                <a:tab pos="8145094" algn="l"/>
              </a:tabLst>
              <a:defRPr/>
            </a:pPr>
            <a:r>
              <a:rPr lang="de-DE" altLang="de-DE" sz="7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hilft, neue Energiereserven zu tanken</a:t>
            </a:r>
          </a:p>
          <a:p>
            <a:pPr marL="707958" lvl="1" indent="-228575" algn="l" defTabSz="914300" hangingPunct="1">
              <a:lnSpc>
                <a:spcPct val="12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893" algn="l"/>
                <a:tab pos="375100" algn="l"/>
                <a:tab pos="743511" algn="l"/>
                <a:tab pos="1059444" algn="l"/>
                <a:tab pos="1375376" algn="l"/>
                <a:tab pos="1691316" algn="l"/>
                <a:tab pos="2007253" algn="l"/>
                <a:tab pos="2323186" algn="l"/>
                <a:tab pos="2639120" algn="l"/>
                <a:tab pos="2955053" algn="l"/>
                <a:tab pos="3270986" algn="l"/>
                <a:tab pos="3586922" algn="l"/>
                <a:tab pos="3902855" algn="l"/>
                <a:tab pos="4218793" algn="l"/>
                <a:tab pos="4534726" algn="l"/>
                <a:tab pos="4850661" algn="l"/>
                <a:tab pos="5166598" algn="l"/>
                <a:tab pos="5482534" algn="l"/>
                <a:tab pos="5798470" algn="l"/>
                <a:tab pos="6114406" algn="l"/>
                <a:tab pos="6430340" algn="l"/>
                <a:tab pos="6617895" algn="l"/>
                <a:tab pos="7126954" algn="l"/>
                <a:tab pos="7636026" algn="l"/>
                <a:tab pos="8145094" algn="l"/>
              </a:tabLst>
              <a:defRPr/>
            </a:pPr>
            <a:r>
              <a:rPr lang="de-DE" altLang="de-DE" sz="7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lebensverlängernde Wirkung gemeinsam mit regelmäßiger körperlicher Aktivität, Entspannung und gesunder Ernährung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0348BE9B-8E11-EF05-13DA-5C16ED17E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961686" y="6280892"/>
            <a:ext cx="2021208" cy="365125"/>
          </a:xfrm>
        </p:spPr>
        <p:txBody>
          <a:bodyPr vert="horz" lIns="91440" tIns="45720" rIns="91440" bIns="45720" rtlCol="0" anchor="ctr">
            <a:normAutofit fontScale="92500"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Stand: Januar 2024 © DGPR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D950156-C04D-0F4B-F660-6A09A877C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1686" y="0"/>
            <a:ext cx="762614" cy="26633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94B53EA2-B9A9-424E-B194-AA6E1A27327C}" type="slidenum">
              <a:rPr lang="de-DE" altLang="de-DE" smtClean="0"/>
              <a:pPr>
                <a:lnSpc>
                  <a:spcPct val="90000"/>
                </a:lnSpc>
                <a:spcAft>
                  <a:spcPts val="600"/>
                </a:spcAft>
              </a:pPr>
              <a:t>29</a:t>
            </a:fld>
            <a:endParaRPr lang="de-DE" altLang="de-DE"/>
          </a:p>
        </p:txBody>
      </p:sp>
      <p:pic>
        <p:nvPicPr>
          <p:cNvPr id="9" name="Grafik 8" descr="Ein Bild, das Person, Kleidung, draußen, Baum enthält.&#10;&#10;Automatisch generierte Beschreibung">
            <a:extLst>
              <a:ext uri="{FF2B5EF4-FFF2-40B4-BE49-F238E27FC236}">
                <a16:creationId xmlns:a16="http://schemas.microsoft.com/office/drawing/2014/main" id="{845EA98C-1851-9C66-B9E9-6740B3950CB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2588" y="2230099"/>
            <a:ext cx="4919133" cy="32794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feld 1">
            <a:extLst>
              <a:ext uri="{FF2B5EF4-FFF2-40B4-BE49-F238E27FC236}">
                <a16:creationId xmlns:a16="http://schemas.microsoft.com/office/drawing/2014/main" id="{BCEC440C-E5D3-7DD8-86F3-48A8389584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9583" y="5561653"/>
            <a:ext cx="1661032" cy="222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altLang="de-DE" sz="845" dirty="0">
                <a:solidFill>
                  <a:srgbClr val="000000"/>
                </a:solidFill>
              </a:rPr>
              <a:t>Bildquelle: iStock.com/PIKSEL</a:t>
            </a:r>
          </a:p>
        </p:txBody>
      </p:sp>
    </p:spTree>
    <p:extLst>
      <p:ext uri="{BB962C8B-B14F-4D97-AF65-F5344CB8AC3E}">
        <p14:creationId xmlns:p14="http://schemas.microsoft.com/office/powerpoint/2010/main" val="3274959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8CC2D149-E9F7-4FCD-4CF5-776F950D7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Stand: Januar 2024 © DGPR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848825-9947-CC43-4B46-828237B22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53EA2-B9A9-424E-B194-AA6E1A27327C}" type="slidenum">
              <a:rPr lang="de-DE" altLang="de-DE" smtClean="0"/>
              <a:pPr/>
              <a:t>3</a:t>
            </a:fld>
            <a:endParaRPr lang="de-DE" altLang="de-DE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AEE9685C-1EF7-C6DA-7D4A-1AEC0F9FAC43}"/>
              </a:ext>
            </a:extLst>
          </p:cNvPr>
          <p:cNvSpPr txBox="1">
            <a:spLocks noChangeArrowheads="1"/>
          </p:cNvSpPr>
          <p:nvPr/>
        </p:nvSpPr>
        <p:spPr>
          <a:xfrm>
            <a:off x="680720" y="894192"/>
            <a:ext cx="10740966" cy="928781"/>
          </a:xfrm>
          <a:prstGeom prst="rect">
            <a:avLst/>
          </a:prstGeom>
        </p:spPr>
        <p:txBody>
          <a:bodyPr/>
          <a:lstStyle>
            <a:lvl1pPr algn="l" defTabSz="9143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3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tabLst>
                <a:tab pos="0" algn="l"/>
                <a:tab pos="314415" algn="l"/>
                <a:tab pos="629905" algn="l"/>
                <a:tab pos="945391" algn="l"/>
                <a:tab pos="1260926" algn="l"/>
                <a:tab pos="1576414" algn="l"/>
                <a:tab pos="1891947" algn="l"/>
                <a:tab pos="2207433" algn="l"/>
                <a:tab pos="2522966" algn="l"/>
                <a:tab pos="2838464" algn="l"/>
                <a:tab pos="3153960" algn="l"/>
                <a:tab pos="3469477" algn="l"/>
                <a:tab pos="3785006" algn="l"/>
                <a:tab pos="4100500" algn="l"/>
                <a:tab pos="4415999" algn="l"/>
                <a:tab pos="4731521" algn="l"/>
                <a:tab pos="5047041" algn="l"/>
                <a:tab pos="5362542" algn="l"/>
                <a:tab pos="5678042" algn="l"/>
                <a:tab pos="5993561" algn="l"/>
                <a:tab pos="6309078" algn="l"/>
                <a:tab pos="6608980" algn="l"/>
                <a:tab pos="7117338" algn="l"/>
                <a:tab pos="7625743" algn="l"/>
                <a:tab pos="8134116" algn="l"/>
              </a:tabLst>
            </a:pPr>
            <a:r>
              <a:rPr lang="de-DE" altLang="de-DE" sz="4400" dirty="0">
                <a:latin typeface="Arial" panose="020B0604020202020204" pitchFamily="34" charset="0"/>
                <a:cs typeface="Arial" panose="020B0604020202020204" pitchFamily="34" charset="0"/>
              </a:rPr>
              <a:t>Definition Bluthochdruck: 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3A807BAD-7B2E-ED32-880D-921861BB3C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497" y="1330830"/>
            <a:ext cx="6094095" cy="3704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1608" tIns="0" rIns="31608" bIns="31608"/>
          <a:lstStyle>
            <a:lvl1pPr marL="342900" indent="-3429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4577" lvl="1" indent="0" algn="l">
              <a:lnSpc>
                <a:spcPct val="85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2000" dirty="0"/>
          </a:p>
          <a:p>
            <a:pPr marL="364577" lvl="1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1100" dirty="0"/>
          </a:p>
          <a:p>
            <a:pPr marL="364565" lvl="1" indent="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cs typeface="Arial" panose="020B0604020202020204" pitchFamily="34" charset="0"/>
              </a:rPr>
              <a:t>Blutdruck &gt; 140 / 90 </a:t>
            </a:r>
            <a:r>
              <a:rPr lang="de-DE" altLang="de-DE" sz="2400" dirty="0" err="1">
                <a:solidFill>
                  <a:schemeClr val="tx1"/>
                </a:solidFill>
                <a:cs typeface="Arial" panose="020B0604020202020204" pitchFamily="34" charset="0"/>
              </a:rPr>
              <a:t>mmHg</a:t>
            </a:r>
            <a:r>
              <a:rPr lang="de-DE" altLang="de-DE" sz="24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</a:p>
          <a:p>
            <a:pPr marL="364565" lvl="1" indent="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240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364565" lvl="1" indent="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cs typeface="Arial" panose="020B0604020202020204" pitchFamily="34" charset="0"/>
              </a:rPr>
              <a:t>Häufigkeit in Deutschland: </a:t>
            </a:r>
          </a:p>
          <a:p>
            <a:pPr marL="707465" lvl="1" indent="-34290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cs typeface="Arial" panose="020B0604020202020204" pitchFamily="34" charset="0"/>
              </a:rPr>
              <a:t>jeder </a:t>
            </a:r>
            <a:r>
              <a:rPr lang="de-DE" altLang="de-DE" sz="2400" b="1" dirty="0">
                <a:solidFill>
                  <a:schemeClr val="tx1"/>
                </a:solidFill>
                <a:cs typeface="Arial" panose="020B0604020202020204" pitchFamily="34" charset="0"/>
              </a:rPr>
              <a:t>dritte</a:t>
            </a:r>
            <a:r>
              <a:rPr lang="de-DE" altLang="de-DE" sz="2400" dirty="0">
                <a:solidFill>
                  <a:schemeClr val="tx1"/>
                </a:solidFill>
                <a:cs typeface="Arial" panose="020B0604020202020204" pitchFamily="34" charset="0"/>
              </a:rPr>
              <a:t> Erwachsene</a:t>
            </a:r>
            <a:br>
              <a:rPr lang="de-DE" altLang="de-DE" sz="2400" dirty="0">
                <a:solidFill>
                  <a:schemeClr val="tx1"/>
                </a:solidFill>
                <a:cs typeface="Arial" panose="020B0604020202020204" pitchFamily="34" charset="0"/>
              </a:rPr>
            </a:br>
            <a:r>
              <a:rPr lang="de-DE" altLang="de-DE" sz="2400" dirty="0">
                <a:solidFill>
                  <a:schemeClr val="tx1"/>
                </a:solidFill>
                <a:cs typeface="Arial" panose="020B0604020202020204" pitchFamily="34" charset="0"/>
              </a:rPr>
              <a:t>(ca. 20 Millionen Erwachsene)</a:t>
            </a:r>
          </a:p>
          <a:p>
            <a:pPr marL="707465" lvl="1" indent="-34290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cs typeface="Arial" panose="020B0604020202020204" pitchFamily="34" charset="0"/>
              </a:rPr>
              <a:t>70- bis 79-Jährige: 75 %</a:t>
            </a:r>
          </a:p>
          <a:p>
            <a:pPr marL="685655" lvl="1" indent="-32109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1800" dirty="0"/>
          </a:p>
          <a:p>
            <a:pPr marL="364577" lvl="1" indent="0" algn="l">
              <a:lnSpc>
                <a:spcPct val="85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2000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FA65326-9078-0A2B-F6B2-77945F7EE4A4}"/>
              </a:ext>
            </a:extLst>
          </p:cNvPr>
          <p:cNvSpPr txBox="1"/>
          <p:nvPr/>
        </p:nvSpPr>
        <p:spPr>
          <a:xfrm>
            <a:off x="517497" y="5963808"/>
            <a:ext cx="71897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solidFill>
                  <a:schemeClr val="bg2">
                    <a:lumMod val="25000"/>
                  </a:schemeClr>
                </a:solidFill>
              </a:rPr>
              <a:t>Quelle: </a:t>
            </a:r>
            <a:r>
              <a:rPr lang="de-DE" altLang="de-DE" sz="120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„Studie zur Gesundheit Erwachsener in Deutschland“ (DEGS1) des Robert Koch-Instituts 2013 </a:t>
            </a:r>
            <a:endParaRPr lang="de-DE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6" name="Grafik 7" descr="Ein Bild, das Uhr, medizinische Ausrüstung, Barometer, Im Haus enthält.&#10;&#10;Beschreibung automatisch generiert.">
            <a:extLst>
              <a:ext uri="{FF2B5EF4-FFF2-40B4-BE49-F238E27FC236}">
                <a16:creationId xmlns:a16="http://schemas.microsoft.com/office/drawing/2014/main" id="{CB4F6DF6-877F-D482-9EB6-9EA067541C3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7554" y="1869831"/>
            <a:ext cx="4716584" cy="31574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feld 1">
            <a:extLst>
              <a:ext uri="{FF2B5EF4-FFF2-40B4-BE49-F238E27FC236}">
                <a16:creationId xmlns:a16="http://schemas.microsoft.com/office/drawing/2014/main" id="{56766542-E26A-C3D8-9A37-0D6FEBB743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7554" y="5097235"/>
            <a:ext cx="1784463" cy="222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altLang="de-DE" sz="845" dirty="0">
                <a:solidFill>
                  <a:srgbClr val="000000"/>
                </a:solidFill>
              </a:rPr>
              <a:t>Bildquelle: iStock.com/</a:t>
            </a:r>
            <a:r>
              <a:rPr lang="de-DE" altLang="de-DE" sz="845" dirty="0" err="1">
                <a:solidFill>
                  <a:srgbClr val="000000"/>
                </a:solidFill>
              </a:rPr>
              <a:t>RapidEye</a:t>
            </a:r>
            <a:endParaRPr lang="de-DE" altLang="de-DE" sz="845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5810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0348BE9B-8E11-EF05-13DA-5C16ED17E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Stand: Januar 2024 © DGPR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D950156-C04D-0F4B-F660-6A09A877C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53EA2-B9A9-424E-B194-AA6E1A27327C}" type="slidenum">
              <a:rPr lang="de-DE" altLang="de-DE" smtClean="0"/>
              <a:pPr/>
              <a:t>30</a:t>
            </a:fld>
            <a:endParaRPr lang="de-DE" altLang="de-DE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F092A97C-09D4-6C41-1490-9B30AA214A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359" y="1822972"/>
            <a:ext cx="5628641" cy="463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1608" tIns="0" rIns="31608" bIns="31608" anchor="t"/>
          <a:lstStyle>
            <a:lvl1pPr marL="342900" indent="-3429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4577" lvl="1" indent="0" algn="l">
              <a:lnSpc>
                <a:spcPct val="85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2000" dirty="0"/>
          </a:p>
          <a:p>
            <a:pPr marL="686435" lvl="1" indent="-32131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4047" algn="l"/>
                <a:tab pos="375265" algn="l"/>
                <a:tab pos="743834" algn="l"/>
                <a:tab pos="1059906" algn="l"/>
                <a:tab pos="1375977" algn="l"/>
                <a:tab pos="1692053" algn="l"/>
                <a:tab pos="2008126" algn="l"/>
                <a:tab pos="2324198" algn="l"/>
                <a:tab pos="2640270" algn="l"/>
                <a:tab pos="2956342" algn="l"/>
                <a:tab pos="3272414" algn="l"/>
                <a:tab pos="3588488" algn="l"/>
                <a:tab pos="3904560" algn="l"/>
                <a:tab pos="4220634" algn="l"/>
                <a:tab pos="4536706" algn="l"/>
                <a:tab pos="4852780" algn="l"/>
                <a:tab pos="5168853" algn="l"/>
                <a:tab pos="5484927" algn="l"/>
                <a:tab pos="5801000" algn="l"/>
                <a:tab pos="6117073" algn="l"/>
                <a:tab pos="6433145" algn="l"/>
                <a:tab pos="6620781" algn="l"/>
                <a:tab pos="7130066" algn="l"/>
                <a:tab pos="7639359" algn="l"/>
                <a:tab pos="8148648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</a:rPr>
              <a:t>gefäßschädigende Wirkung </a:t>
            </a:r>
            <a:r>
              <a:rPr lang="de-DE" altLang="de-DE" sz="2400">
                <a:solidFill>
                  <a:schemeClr val="tx1"/>
                </a:solidFill>
              </a:rPr>
              <a:t>durch Rauchen</a:t>
            </a:r>
            <a:endParaRPr lang="de-DE" altLang="de-DE" sz="2400">
              <a:solidFill>
                <a:schemeClr val="tx1"/>
              </a:solidFill>
              <a:cs typeface="Arial"/>
            </a:endParaRPr>
          </a:p>
          <a:p>
            <a:pPr marL="686435" lvl="1" indent="-32131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4047" algn="l"/>
                <a:tab pos="375265" algn="l"/>
                <a:tab pos="743834" algn="l"/>
                <a:tab pos="1059906" algn="l"/>
                <a:tab pos="1375977" algn="l"/>
                <a:tab pos="1692053" algn="l"/>
                <a:tab pos="2008126" algn="l"/>
                <a:tab pos="2324198" algn="l"/>
                <a:tab pos="2640270" algn="l"/>
                <a:tab pos="2956342" algn="l"/>
                <a:tab pos="3272414" algn="l"/>
                <a:tab pos="3588488" algn="l"/>
                <a:tab pos="3904560" algn="l"/>
                <a:tab pos="4220634" algn="l"/>
                <a:tab pos="4536706" algn="l"/>
                <a:tab pos="4852780" algn="l"/>
                <a:tab pos="5168853" algn="l"/>
                <a:tab pos="5484927" algn="l"/>
                <a:tab pos="5801000" algn="l"/>
                <a:tab pos="6117073" algn="l"/>
                <a:tab pos="6433145" algn="l"/>
                <a:tab pos="6620781" algn="l"/>
                <a:tab pos="7130066" algn="l"/>
                <a:tab pos="7639359" algn="l"/>
                <a:tab pos="8148648" algn="l"/>
              </a:tabLst>
              <a:defRPr/>
            </a:pPr>
            <a:r>
              <a:rPr lang="de-DE" altLang="de-DE" sz="2400">
                <a:solidFill>
                  <a:schemeClr val="tx1"/>
                </a:solidFill>
                <a:cs typeface="Arial"/>
              </a:rPr>
              <a:t>Abhängigkeit durch Nikotin</a:t>
            </a:r>
            <a:endParaRPr lang="de-DE" altLang="de-DE" sz="2400">
              <a:solidFill>
                <a:schemeClr val="tx1"/>
              </a:solidFill>
            </a:endParaRPr>
          </a:p>
          <a:p>
            <a:pPr marL="686874" lvl="1" indent="-321656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4047" algn="l"/>
                <a:tab pos="375265" algn="l"/>
                <a:tab pos="743834" algn="l"/>
                <a:tab pos="1059906" algn="l"/>
                <a:tab pos="1375977" algn="l"/>
                <a:tab pos="1692053" algn="l"/>
                <a:tab pos="2008126" algn="l"/>
                <a:tab pos="2324198" algn="l"/>
                <a:tab pos="2640270" algn="l"/>
                <a:tab pos="2956342" algn="l"/>
                <a:tab pos="3272414" algn="l"/>
                <a:tab pos="3588488" algn="l"/>
                <a:tab pos="3904560" algn="l"/>
                <a:tab pos="4220634" algn="l"/>
                <a:tab pos="4536706" algn="l"/>
                <a:tab pos="4852780" algn="l"/>
                <a:tab pos="5168853" algn="l"/>
                <a:tab pos="5484927" algn="l"/>
                <a:tab pos="5801000" algn="l"/>
                <a:tab pos="6117073" algn="l"/>
                <a:tab pos="6433145" algn="l"/>
                <a:tab pos="6620781" algn="l"/>
                <a:tab pos="7130066" algn="l"/>
                <a:tab pos="7639359" algn="l"/>
                <a:tab pos="8148648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</a:rPr>
              <a:t>Blutfette docken insbesondere an geschädigten Gefäßwänden an und wachsen zu Plaques heran</a:t>
            </a:r>
          </a:p>
          <a:p>
            <a:pPr marL="686874" lvl="1" indent="-321656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4047" algn="l"/>
                <a:tab pos="375265" algn="l"/>
                <a:tab pos="743834" algn="l"/>
                <a:tab pos="1059906" algn="l"/>
                <a:tab pos="1375977" algn="l"/>
                <a:tab pos="1692053" algn="l"/>
                <a:tab pos="2008126" algn="l"/>
                <a:tab pos="2324198" algn="l"/>
                <a:tab pos="2640270" algn="l"/>
                <a:tab pos="2956342" algn="l"/>
                <a:tab pos="3272414" algn="l"/>
                <a:tab pos="3588488" algn="l"/>
                <a:tab pos="3904560" algn="l"/>
                <a:tab pos="4220634" algn="l"/>
                <a:tab pos="4536706" algn="l"/>
                <a:tab pos="4852780" algn="l"/>
                <a:tab pos="5168853" algn="l"/>
                <a:tab pos="5484927" algn="l"/>
                <a:tab pos="5801000" algn="l"/>
                <a:tab pos="6117073" algn="l"/>
                <a:tab pos="6433145" algn="l"/>
                <a:tab pos="6620781" algn="l"/>
                <a:tab pos="7130066" algn="l"/>
                <a:tab pos="7639359" algn="l"/>
                <a:tab pos="8148648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</a:rPr>
              <a:t>blutdruckerhöhende Wirkung von Nikotin </a:t>
            </a:r>
            <a:r>
              <a:rPr lang="de-DE" altLang="de-DE" sz="2400" u="sng">
                <a:solidFill>
                  <a:schemeClr val="tx1"/>
                </a:solidFill>
              </a:rPr>
              <a:t>und</a:t>
            </a:r>
            <a:r>
              <a:rPr lang="de-DE" altLang="de-DE" sz="2400">
                <a:solidFill>
                  <a:schemeClr val="tx1"/>
                </a:solidFill>
              </a:rPr>
              <a:t> Alkohol</a:t>
            </a:r>
            <a:endParaRPr lang="de-DE" altLang="de-DE" sz="2800" dirty="0"/>
          </a:p>
          <a:p>
            <a:pPr marL="364577" lvl="1" indent="0" algn="l">
              <a:lnSpc>
                <a:spcPct val="85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4577" lvl="1" indent="0" algn="l">
              <a:lnSpc>
                <a:spcPct val="85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2000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6A7E7D08-D045-5A86-D9EE-CC0E25E875A1}"/>
              </a:ext>
            </a:extLst>
          </p:cNvPr>
          <p:cNvSpPr txBox="1">
            <a:spLocks noChangeArrowheads="1"/>
          </p:cNvSpPr>
          <p:nvPr/>
        </p:nvSpPr>
        <p:spPr>
          <a:xfrm>
            <a:off x="375920" y="894192"/>
            <a:ext cx="11348720" cy="928781"/>
          </a:xfrm>
          <a:prstGeom prst="rect">
            <a:avLst/>
          </a:prstGeom>
        </p:spPr>
        <p:txBody>
          <a:bodyPr/>
          <a:lstStyle>
            <a:lvl1pPr algn="l" defTabSz="9143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3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65219" lvl="1" indent="0" algn="l">
              <a:lnSpc>
                <a:spcPct val="85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4047" algn="l"/>
                <a:tab pos="375265" algn="l"/>
                <a:tab pos="743834" algn="l"/>
                <a:tab pos="1059906" algn="l"/>
                <a:tab pos="1375977" algn="l"/>
                <a:tab pos="1692053" algn="l"/>
                <a:tab pos="2008126" algn="l"/>
                <a:tab pos="2324198" algn="l"/>
                <a:tab pos="2640270" algn="l"/>
                <a:tab pos="2956342" algn="l"/>
                <a:tab pos="3272414" algn="l"/>
                <a:tab pos="3588488" algn="l"/>
                <a:tab pos="3904560" algn="l"/>
                <a:tab pos="4220634" algn="l"/>
                <a:tab pos="4536706" algn="l"/>
                <a:tab pos="4852780" algn="l"/>
                <a:tab pos="5168853" algn="l"/>
                <a:tab pos="5484927" algn="l"/>
                <a:tab pos="5801000" algn="l"/>
                <a:tab pos="6117073" algn="l"/>
                <a:tab pos="6433145" algn="l"/>
                <a:tab pos="6620781" algn="l"/>
                <a:tab pos="7130066" algn="l"/>
                <a:tab pos="7639359" algn="l"/>
                <a:tab pos="8148648" algn="l"/>
              </a:tabLst>
              <a:defRPr/>
            </a:pPr>
            <a:r>
              <a:rPr lang="de-DE" altLang="de-DE" sz="4400" dirty="0">
                <a:latin typeface="Arial" panose="020B0604020202020204" pitchFamily="34" charset="0"/>
                <a:cs typeface="Arial" panose="020B0604020202020204" pitchFamily="34" charset="0"/>
              </a:rPr>
              <a:t>Rauchverzicht, Alkoholkonsum minimieren</a:t>
            </a:r>
          </a:p>
        </p:txBody>
      </p:sp>
      <p:pic>
        <p:nvPicPr>
          <p:cNvPr id="4" name="Picture 2" descr="Kostenlose Fotos zum Thema Zigaretten">
            <a:extLst>
              <a:ext uri="{FF2B5EF4-FFF2-40B4-BE49-F238E27FC236}">
                <a16:creationId xmlns:a16="http://schemas.microsoft.com/office/drawing/2014/main" id="{A93754C9-805D-5C3E-04F8-AEAA2299BB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8080" y="2263840"/>
            <a:ext cx="5006560" cy="3103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1">
            <a:extLst>
              <a:ext uri="{FF2B5EF4-FFF2-40B4-BE49-F238E27FC236}">
                <a16:creationId xmlns:a16="http://schemas.microsoft.com/office/drawing/2014/main" id="{8994BD41-D039-CABF-BA56-10B2DB5586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4809" y="5377957"/>
            <a:ext cx="1120659" cy="222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de-DE" altLang="de-DE" sz="845" dirty="0">
                <a:solidFill>
                  <a:srgbClr val="000000"/>
                </a:solidFill>
              </a:rPr>
              <a:t>Bildquelle: </a:t>
            </a:r>
            <a:r>
              <a:rPr lang="de-DE" altLang="de-DE" sz="845" dirty="0" err="1">
                <a:solidFill>
                  <a:srgbClr val="000000"/>
                </a:solidFill>
              </a:rPr>
              <a:t>Pixabay</a:t>
            </a:r>
            <a:endParaRPr lang="de-DE" altLang="de-DE" sz="845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6618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BB54CFD6-67E9-F3D9-3575-71463030C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Stand: Januar 2024 © DGPR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EB06C08-1099-9554-3E36-51DD07C13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53EA2-B9A9-424E-B194-AA6E1A27327C}" type="slidenum">
              <a:rPr lang="de-DE" altLang="de-DE" smtClean="0"/>
              <a:pPr/>
              <a:t>31</a:t>
            </a:fld>
            <a:endParaRPr lang="de-DE" altLang="de-DE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40BBC52A-D788-D906-49ED-BA244A294538}"/>
              </a:ext>
            </a:extLst>
          </p:cNvPr>
          <p:cNvSpPr txBox="1">
            <a:spLocks noChangeArrowheads="1"/>
          </p:cNvSpPr>
          <p:nvPr/>
        </p:nvSpPr>
        <p:spPr>
          <a:xfrm>
            <a:off x="1796622" y="742133"/>
            <a:ext cx="8650152" cy="928781"/>
          </a:xfrm>
          <a:prstGeom prst="rect">
            <a:avLst/>
          </a:prstGeom>
        </p:spPr>
        <p:txBody>
          <a:bodyPr/>
          <a:lstStyle>
            <a:lvl1pPr algn="l" defTabSz="9143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3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tabLst>
                <a:tab pos="0" algn="l"/>
                <a:tab pos="315106" algn="l"/>
                <a:tab pos="631330" algn="l"/>
                <a:tab pos="947552" algn="l"/>
                <a:tab pos="1263776" algn="l"/>
                <a:tab pos="1579999" algn="l"/>
                <a:tab pos="1896223" algn="l"/>
                <a:tab pos="2212446" algn="l"/>
                <a:tab pos="2528670" algn="l"/>
                <a:tab pos="2844892" algn="l"/>
                <a:tab pos="3161116" algn="l"/>
                <a:tab pos="3477339" algn="l"/>
                <a:tab pos="3793563" algn="l"/>
                <a:tab pos="4109786" algn="l"/>
                <a:tab pos="4426009" algn="l"/>
                <a:tab pos="4742233" algn="l"/>
                <a:tab pos="5058456" algn="l"/>
                <a:tab pos="5374679" algn="l"/>
                <a:tab pos="5690903" algn="l"/>
                <a:tab pos="6007126" algn="l"/>
                <a:tab pos="6323349" algn="l"/>
                <a:tab pos="6623929" algn="l"/>
                <a:tab pos="7133462" algn="l"/>
                <a:tab pos="7642995" algn="l"/>
                <a:tab pos="8152528" algn="l"/>
              </a:tabLst>
            </a:pPr>
            <a:r>
              <a:rPr lang="de-DE" altLang="de-DE" sz="2500" dirty="0"/>
              <a:t>Vielen Dank für Ihre Aufmerksamkeit!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33DF423D-17D8-C5D0-1F90-CCB5C7CE87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5226" y="1670914"/>
            <a:ext cx="8650152" cy="4410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1675" tIns="0" rIns="31675" bIns="31675"/>
          <a:lstStyle>
            <a:lvl1pPr marL="444500" algn="ctr">
              <a:lnSpc>
                <a:spcPct val="61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503238" algn="l"/>
                <a:tab pos="608013" algn="l"/>
                <a:tab pos="1057275" algn="l"/>
                <a:tab pos="1506538" algn="l"/>
                <a:tab pos="1955800" algn="l"/>
                <a:tab pos="2405063" algn="l"/>
                <a:tab pos="2854325" algn="l"/>
                <a:tab pos="3303588" algn="l"/>
                <a:tab pos="3752850" algn="l"/>
                <a:tab pos="4202113" algn="l"/>
                <a:tab pos="4651375" algn="l"/>
                <a:tab pos="5100638" algn="l"/>
                <a:tab pos="5549900" algn="l"/>
                <a:tab pos="5999163" algn="l"/>
                <a:tab pos="6448425" algn="l"/>
                <a:tab pos="6897688" algn="l"/>
                <a:tab pos="7346950" algn="l"/>
                <a:tab pos="7796213" algn="l"/>
                <a:tab pos="8245475" algn="l"/>
                <a:tab pos="8694738" algn="l"/>
                <a:tab pos="9144000" algn="l"/>
                <a:tab pos="9410700" algn="l"/>
                <a:tab pos="10134600" algn="l"/>
                <a:tab pos="10858500" algn="l"/>
                <a:tab pos="11582400" algn="l"/>
              </a:tabLst>
              <a:defRPr sz="4000">
                <a:solidFill>
                  <a:srgbClr val="686868"/>
                </a:solidFill>
                <a:latin typeface="Arial" charset="0"/>
                <a:cs typeface="Arial" charset="0"/>
              </a:defRPr>
            </a:lvl1pPr>
            <a:lvl2pPr algn="ctr">
              <a:lnSpc>
                <a:spcPct val="61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503238" algn="l"/>
                <a:tab pos="608013" algn="l"/>
                <a:tab pos="1057275" algn="l"/>
                <a:tab pos="1506538" algn="l"/>
                <a:tab pos="1955800" algn="l"/>
                <a:tab pos="2405063" algn="l"/>
                <a:tab pos="2854325" algn="l"/>
                <a:tab pos="3303588" algn="l"/>
                <a:tab pos="3752850" algn="l"/>
                <a:tab pos="4202113" algn="l"/>
                <a:tab pos="4651375" algn="l"/>
                <a:tab pos="5100638" algn="l"/>
                <a:tab pos="5549900" algn="l"/>
                <a:tab pos="5999163" algn="l"/>
                <a:tab pos="6448425" algn="l"/>
                <a:tab pos="6897688" algn="l"/>
                <a:tab pos="7346950" algn="l"/>
                <a:tab pos="7796213" algn="l"/>
                <a:tab pos="8245475" algn="l"/>
                <a:tab pos="8694738" algn="l"/>
                <a:tab pos="9144000" algn="l"/>
                <a:tab pos="9410700" algn="l"/>
                <a:tab pos="10134600" algn="l"/>
                <a:tab pos="10858500" algn="l"/>
                <a:tab pos="11582400" algn="l"/>
              </a:tabLst>
              <a:defRPr sz="4000">
                <a:solidFill>
                  <a:srgbClr val="686868"/>
                </a:solidFill>
                <a:latin typeface="Arial" charset="0"/>
                <a:cs typeface="Arial" charset="0"/>
              </a:defRPr>
            </a:lvl2pPr>
            <a:lvl3pPr algn="ctr">
              <a:lnSpc>
                <a:spcPct val="61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503238" algn="l"/>
                <a:tab pos="608013" algn="l"/>
                <a:tab pos="1057275" algn="l"/>
                <a:tab pos="1506538" algn="l"/>
                <a:tab pos="1955800" algn="l"/>
                <a:tab pos="2405063" algn="l"/>
                <a:tab pos="2854325" algn="l"/>
                <a:tab pos="3303588" algn="l"/>
                <a:tab pos="3752850" algn="l"/>
                <a:tab pos="4202113" algn="l"/>
                <a:tab pos="4651375" algn="l"/>
                <a:tab pos="5100638" algn="l"/>
                <a:tab pos="5549900" algn="l"/>
                <a:tab pos="5999163" algn="l"/>
                <a:tab pos="6448425" algn="l"/>
                <a:tab pos="6897688" algn="l"/>
                <a:tab pos="7346950" algn="l"/>
                <a:tab pos="7796213" algn="l"/>
                <a:tab pos="8245475" algn="l"/>
                <a:tab pos="8694738" algn="l"/>
                <a:tab pos="9144000" algn="l"/>
                <a:tab pos="9410700" algn="l"/>
                <a:tab pos="10134600" algn="l"/>
                <a:tab pos="10858500" algn="l"/>
                <a:tab pos="11582400" algn="l"/>
              </a:tabLst>
              <a:defRPr sz="4000">
                <a:solidFill>
                  <a:srgbClr val="686868"/>
                </a:solidFill>
                <a:latin typeface="Arial" charset="0"/>
                <a:cs typeface="Arial" charset="0"/>
              </a:defRPr>
            </a:lvl3pPr>
            <a:lvl4pPr algn="ctr">
              <a:lnSpc>
                <a:spcPct val="61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503238" algn="l"/>
                <a:tab pos="608013" algn="l"/>
                <a:tab pos="1057275" algn="l"/>
                <a:tab pos="1506538" algn="l"/>
                <a:tab pos="1955800" algn="l"/>
                <a:tab pos="2405063" algn="l"/>
                <a:tab pos="2854325" algn="l"/>
                <a:tab pos="3303588" algn="l"/>
                <a:tab pos="3752850" algn="l"/>
                <a:tab pos="4202113" algn="l"/>
                <a:tab pos="4651375" algn="l"/>
                <a:tab pos="5100638" algn="l"/>
                <a:tab pos="5549900" algn="l"/>
                <a:tab pos="5999163" algn="l"/>
                <a:tab pos="6448425" algn="l"/>
                <a:tab pos="6897688" algn="l"/>
                <a:tab pos="7346950" algn="l"/>
                <a:tab pos="7796213" algn="l"/>
                <a:tab pos="8245475" algn="l"/>
                <a:tab pos="8694738" algn="l"/>
                <a:tab pos="9144000" algn="l"/>
                <a:tab pos="9410700" algn="l"/>
                <a:tab pos="10134600" algn="l"/>
                <a:tab pos="10858500" algn="l"/>
                <a:tab pos="11582400" algn="l"/>
              </a:tabLst>
              <a:defRPr sz="4000">
                <a:solidFill>
                  <a:srgbClr val="686868"/>
                </a:solidFill>
                <a:latin typeface="Arial" charset="0"/>
                <a:cs typeface="Arial" charset="0"/>
              </a:defRPr>
            </a:lvl4pPr>
            <a:lvl5pPr algn="ctr">
              <a:lnSpc>
                <a:spcPct val="61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503238" algn="l"/>
                <a:tab pos="608013" algn="l"/>
                <a:tab pos="1057275" algn="l"/>
                <a:tab pos="1506538" algn="l"/>
                <a:tab pos="1955800" algn="l"/>
                <a:tab pos="2405063" algn="l"/>
                <a:tab pos="2854325" algn="l"/>
                <a:tab pos="3303588" algn="l"/>
                <a:tab pos="3752850" algn="l"/>
                <a:tab pos="4202113" algn="l"/>
                <a:tab pos="4651375" algn="l"/>
                <a:tab pos="5100638" algn="l"/>
                <a:tab pos="5549900" algn="l"/>
                <a:tab pos="5999163" algn="l"/>
                <a:tab pos="6448425" algn="l"/>
                <a:tab pos="6897688" algn="l"/>
                <a:tab pos="7346950" algn="l"/>
                <a:tab pos="7796213" algn="l"/>
                <a:tab pos="8245475" algn="l"/>
                <a:tab pos="8694738" algn="l"/>
                <a:tab pos="9144000" algn="l"/>
                <a:tab pos="9410700" algn="l"/>
                <a:tab pos="10134600" algn="l"/>
                <a:tab pos="10858500" algn="l"/>
                <a:tab pos="11582400" algn="l"/>
              </a:tabLst>
              <a:defRPr sz="2000">
                <a:solidFill>
                  <a:srgbClr val="686868"/>
                </a:solidFill>
                <a:latin typeface="Arial" charset="0"/>
                <a:cs typeface="Arial" charset="0"/>
              </a:defRPr>
            </a:lvl5pPr>
            <a:lvl6pPr marL="2514600" indent="-228600" algn="ctr" defTabSz="449263" eaLnBrk="0" fontAlgn="base" hangingPunct="0">
              <a:lnSpc>
                <a:spcPct val="6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503238" algn="l"/>
                <a:tab pos="608013" algn="l"/>
                <a:tab pos="1057275" algn="l"/>
                <a:tab pos="1506538" algn="l"/>
                <a:tab pos="1955800" algn="l"/>
                <a:tab pos="2405063" algn="l"/>
                <a:tab pos="2854325" algn="l"/>
                <a:tab pos="3303588" algn="l"/>
                <a:tab pos="3752850" algn="l"/>
                <a:tab pos="4202113" algn="l"/>
                <a:tab pos="4651375" algn="l"/>
                <a:tab pos="5100638" algn="l"/>
                <a:tab pos="5549900" algn="l"/>
                <a:tab pos="5999163" algn="l"/>
                <a:tab pos="6448425" algn="l"/>
                <a:tab pos="6897688" algn="l"/>
                <a:tab pos="7346950" algn="l"/>
                <a:tab pos="7796213" algn="l"/>
                <a:tab pos="8245475" algn="l"/>
                <a:tab pos="8694738" algn="l"/>
                <a:tab pos="9144000" algn="l"/>
                <a:tab pos="9410700" algn="l"/>
                <a:tab pos="10134600" algn="l"/>
                <a:tab pos="10858500" algn="l"/>
                <a:tab pos="11582400" algn="l"/>
              </a:tabLst>
              <a:defRPr sz="2000">
                <a:solidFill>
                  <a:srgbClr val="686868"/>
                </a:solidFill>
                <a:latin typeface="Arial" charset="0"/>
                <a:cs typeface="Arial" charset="0"/>
              </a:defRPr>
            </a:lvl6pPr>
            <a:lvl7pPr marL="2971800" indent="-228600" algn="ctr" defTabSz="449263" eaLnBrk="0" fontAlgn="base" hangingPunct="0">
              <a:lnSpc>
                <a:spcPct val="6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503238" algn="l"/>
                <a:tab pos="608013" algn="l"/>
                <a:tab pos="1057275" algn="l"/>
                <a:tab pos="1506538" algn="l"/>
                <a:tab pos="1955800" algn="l"/>
                <a:tab pos="2405063" algn="l"/>
                <a:tab pos="2854325" algn="l"/>
                <a:tab pos="3303588" algn="l"/>
                <a:tab pos="3752850" algn="l"/>
                <a:tab pos="4202113" algn="l"/>
                <a:tab pos="4651375" algn="l"/>
                <a:tab pos="5100638" algn="l"/>
                <a:tab pos="5549900" algn="l"/>
                <a:tab pos="5999163" algn="l"/>
                <a:tab pos="6448425" algn="l"/>
                <a:tab pos="6897688" algn="l"/>
                <a:tab pos="7346950" algn="l"/>
                <a:tab pos="7796213" algn="l"/>
                <a:tab pos="8245475" algn="l"/>
                <a:tab pos="8694738" algn="l"/>
                <a:tab pos="9144000" algn="l"/>
                <a:tab pos="9410700" algn="l"/>
                <a:tab pos="10134600" algn="l"/>
                <a:tab pos="10858500" algn="l"/>
                <a:tab pos="11582400" algn="l"/>
              </a:tabLst>
              <a:defRPr sz="2000">
                <a:solidFill>
                  <a:srgbClr val="686868"/>
                </a:solidFill>
                <a:latin typeface="Arial" charset="0"/>
                <a:cs typeface="Arial" charset="0"/>
              </a:defRPr>
            </a:lvl7pPr>
            <a:lvl8pPr marL="3429000" indent="-228600" algn="ctr" defTabSz="449263" eaLnBrk="0" fontAlgn="base" hangingPunct="0">
              <a:lnSpc>
                <a:spcPct val="6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503238" algn="l"/>
                <a:tab pos="608013" algn="l"/>
                <a:tab pos="1057275" algn="l"/>
                <a:tab pos="1506538" algn="l"/>
                <a:tab pos="1955800" algn="l"/>
                <a:tab pos="2405063" algn="l"/>
                <a:tab pos="2854325" algn="l"/>
                <a:tab pos="3303588" algn="l"/>
                <a:tab pos="3752850" algn="l"/>
                <a:tab pos="4202113" algn="l"/>
                <a:tab pos="4651375" algn="l"/>
                <a:tab pos="5100638" algn="l"/>
                <a:tab pos="5549900" algn="l"/>
                <a:tab pos="5999163" algn="l"/>
                <a:tab pos="6448425" algn="l"/>
                <a:tab pos="6897688" algn="l"/>
                <a:tab pos="7346950" algn="l"/>
                <a:tab pos="7796213" algn="l"/>
                <a:tab pos="8245475" algn="l"/>
                <a:tab pos="8694738" algn="l"/>
                <a:tab pos="9144000" algn="l"/>
                <a:tab pos="9410700" algn="l"/>
                <a:tab pos="10134600" algn="l"/>
                <a:tab pos="10858500" algn="l"/>
                <a:tab pos="11582400" algn="l"/>
              </a:tabLst>
              <a:defRPr sz="2000">
                <a:solidFill>
                  <a:srgbClr val="686868"/>
                </a:solidFill>
                <a:latin typeface="Arial" charset="0"/>
                <a:cs typeface="Arial" charset="0"/>
              </a:defRPr>
            </a:lvl8pPr>
            <a:lvl9pPr marL="3886200" indent="-228600" algn="ctr" defTabSz="449263" eaLnBrk="0" fontAlgn="base" hangingPunct="0">
              <a:lnSpc>
                <a:spcPct val="6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503238" algn="l"/>
                <a:tab pos="608013" algn="l"/>
                <a:tab pos="1057275" algn="l"/>
                <a:tab pos="1506538" algn="l"/>
                <a:tab pos="1955800" algn="l"/>
                <a:tab pos="2405063" algn="l"/>
                <a:tab pos="2854325" algn="l"/>
                <a:tab pos="3303588" algn="l"/>
                <a:tab pos="3752850" algn="l"/>
                <a:tab pos="4202113" algn="l"/>
                <a:tab pos="4651375" algn="l"/>
                <a:tab pos="5100638" algn="l"/>
                <a:tab pos="5549900" algn="l"/>
                <a:tab pos="5999163" algn="l"/>
                <a:tab pos="6448425" algn="l"/>
                <a:tab pos="6897688" algn="l"/>
                <a:tab pos="7346950" algn="l"/>
                <a:tab pos="7796213" algn="l"/>
                <a:tab pos="8245475" algn="l"/>
                <a:tab pos="8694738" algn="l"/>
                <a:tab pos="9144000" algn="l"/>
                <a:tab pos="9410700" algn="l"/>
                <a:tab pos="10134600" algn="l"/>
                <a:tab pos="10858500" algn="l"/>
                <a:tab pos="11582400" algn="l"/>
              </a:tabLst>
              <a:defRPr sz="2000">
                <a:solidFill>
                  <a:srgbClr val="686868"/>
                </a:solidFill>
                <a:latin typeface="Arial" charset="0"/>
                <a:cs typeface="Arial" charset="0"/>
              </a:defRPr>
            </a:lvl9pPr>
          </a:lstStyle>
          <a:p>
            <a:pPr algn="l" defTabSz="316224" fontAlgn="base" hangingPunct="0">
              <a:lnSpc>
                <a:spcPct val="85000"/>
              </a:lnSpc>
              <a:spcBef>
                <a:spcPts val="1267"/>
              </a:spcBef>
              <a:spcAft>
                <a:spcPts val="845"/>
              </a:spcAft>
              <a:buClr>
                <a:srgbClr val="757575"/>
              </a:buClr>
              <a:buSzPct val="82000"/>
            </a:pPr>
            <a:r>
              <a:rPr lang="de-DE" altLang="de-DE" sz="2000" dirty="0">
                <a:solidFill>
                  <a:schemeClr val="tx1"/>
                </a:solidFill>
              </a:rPr>
              <a:t>Vorträge im Rahmen der Gesundheitsbildung:</a:t>
            </a:r>
          </a:p>
          <a:p>
            <a:pPr algn="l" defTabSz="316224" fontAlgn="base" hangingPunct="0">
              <a:lnSpc>
                <a:spcPct val="85000"/>
              </a:lnSpc>
              <a:spcBef>
                <a:spcPts val="1267"/>
              </a:spcBef>
              <a:spcAft>
                <a:spcPts val="845"/>
              </a:spcAft>
              <a:buClr>
                <a:srgbClr val="757575"/>
              </a:buClr>
              <a:buSzPct val="82000"/>
            </a:pPr>
            <a:r>
              <a:rPr lang="de-DE" altLang="de-DE" sz="2000" dirty="0">
                <a:solidFill>
                  <a:schemeClr val="tx1"/>
                </a:solidFill>
              </a:rPr>
              <a:t>A: Krankheitsbewältigung bei arterieller Hypertonie</a:t>
            </a:r>
          </a:p>
          <a:p>
            <a:pPr algn="l" defTabSz="316224" fontAlgn="base" hangingPunct="0">
              <a:lnSpc>
                <a:spcPct val="85000"/>
              </a:lnSpc>
              <a:spcBef>
                <a:spcPts val="1267"/>
              </a:spcBef>
              <a:spcAft>
                <a:spcPts val="845"/>
              </a:spcAft>
              <a:buClr>
                <a:srgbClr val="757575"/>
              </a:buClr>
              <a:buSzPct val="82000"/>
            </a:pPr>
            <a:r>
              <a:rPr lang="de-DE" altLang="de-DE" sz="2000" dirty="0">
                <a:solidFill>
                  <a:schemeClr val="tx1"/>
                </a:solidFill>
              </a:rPr>
              <a:t>B: Risikofaktor Psyche bei KHK-Patienten, Stressformen</a:t>
            </a:r>
          </a:p>
          <a:p>
            <a:pPr algn="l" defTabSz="316224" fontAlgn="base" hangingPunct="0">
              <a:lnSpc>
                <a:spcPct val="85000"/>
              </a:lnSpc>
              <a:spcBef>
                <a:spcPts val="1267"/>
              </a:spcBef>
              <a:spcAft>
                <a:spcPts val="845"/>
              </a:spcAft>
              <a:buClr>
                <a:srgbClr val="757575"/>
              </a:buClr>
              <a:buSzPct val="82000"/>
            </a:pPr>
            <a:r>
              <a:rPr lang="de-DE" altLang="de-DE" sz="2000" dirty="0">
                <a:solidFill>
                  <a:schemeClr val="bg2">
                    <a:lumMod val="50000"/>
                  </a:schemeClr>
                </a:solidFill>
              </a:rPr>
              <a:t>C: Kardiovaskuläre Risikofaktoren</a:t>
            </a:r>
          </a:p>
          <a:p>
            <a:pPr algn="l" defTabSz="316224" fontAlgn="base" hangingPunct="0">
              <a:lnSpc>
                <a:spcPct val="85000"/>
              </a:lnSpc>
              <a:spcBef>
                <a:spcPts val="1267"/>
              </a:spcBef>
              <a:spcAft>
                <a:spcPts val="845"/>
              </a:spcAft>
              <a:buClr>
                <a:srgbClr val="757575"/>
              </a:buClr>
              <a:buSzPct val="82000"/>
            </a:pPr>
            <a:r>
              <a:rPr lang="de-DE" altLang="de-DE" sz="2000" dirty="0">
                <a:solidFill>
                  <a:schemeClr val="tx1"/>
                </a:solidFill>
              </a:rPr>
              <a:t>D: Ernährung</a:t>
            </a:r>
          </a:p>
          <a:p>
            <a:pPr algn="l" defTabSz="316224" fontAlgn="base" hangingPunct="0">
              <a:lnSpc>
                <a:spcPct val="85000"/>
              </a:lnSpc>
              <a:spcBef>
                <a:spcPts val="1267"/>
              </a:spcBef>
              <a:spcAft>
                <a:spcPts val="845"/>
              </a:spcAft>
              <a:buClr>
                <a:srgbClr val="757575"/>
              </a:buClr>
              <a:buSzPct val="82000"/>
            </a:pPr>
            <a:r>
              <a:rPr lang="de-DE" altLang="de-DE" sz="2000" dirty="0">
                <a:solidFill>
                  <a:schemeClr val="tx1"/>
                </a:solidFill>
              </a:rPr>
              <a:t>E: Körperliche Aktivität und Training in der Sekundärprävention</a:t>
            </a:r>
          </a:p>
          <a:p>
            <a:pPr algn="l" defTabSz="316224" fontAlgn="base" hangingPunct="0">
              <a:lnSpc>
                <a:spcPct val="85000"/>
              </a:lnSpc>
              <a:spcBef>
                <a:spcPts val="1267"/>
              </a:spcBef>
              <a:spcAft>
                <a:spcPts val="845"/>
              </a:spcAft>
              <a:buClr>
                <a:srgbClr val="757575"/>
              </a:buClr>
              <a:buSzPct val="82000"/>
            </a:pPr>
            <a:r>
              <a:rPr lang="de-DE" altLang="de-DE" sz="2000" dirty="0">
                <a:solidFill>
                  <a:schemeClr val="tx1"/>
                </a:solidFill>
              </a:rPr>
              <a:t>F: Koronare Krankheitsbilder</a:t>
            </a:r>
          </a:p>
          <a:p>
            <a:pPr algn="l" defTabSz="316224" fontAlgn="base" hangingPunct="0">
              <a:lnSpc>
                <a:spcPct val="85000"/>
              </a:lnSpc>
              <a:spcBef>
                <a:spcPts val="1267"/>
              </a:spcBef>
              <a:spcAft>
                <a:spcPts val="845"/>
              </a:spcAft>
              <a:buClr>
                <a:srgbClr val="757575"/>
              </a:buClr>
              <a:buSzPct val="82000"/>
            </a:pPr>
            <a:r>
              <a:rPr lang="de-DE" altLang="de-DE" sz="2000" dirty="0">
                <a:solidFill>
                  <a:schemeClr val="tx1"/>
                </a:solidFill>
              </a:rPr>
              <a:t>G: Primär- und Sekundärprävention kardiovaskulärer Erkrankungen</a:t>
            </a:r>
          </a:p>
          <a:p>
            <a:pPr algn="l" defTabSz="316224" fontAlgn="base" hangingPunct="0">
              <a:lnSpc>
                <a:spcPct val="85000"/>
              </a:lnSpc>
              <a:spcBef>
                <a:spcPts val="1267"/>
              </a:spcBef>
              <a:spcAft>
                <a:spcPts val="845"/>
              </a:spcAft>
              <a:buClr>
                <a:srgbClr val="757575"/>
              </a:buClr>
              <a:buSzPct val="82000"/>
            </a:pPr>
            <a:r>
              <a:rPr lang="de-DE" altLang="de-DE" sz="2000" dirty="0">
                <a:solidFill>
                  <a:schemeClr val="tx1"/>
                </a:solidFill>
              </a:rPr>
              <a:t>H: Risikofaktor Rauchen</a:t>
            </a:r>
          </a:p>
          <a:p>
            <a:pPr algn="l" defTabSz="316224" fontAlgn="base" hangingPunct="0">
              <a:lnSpc>
                <a:spcPct val="85000"/>
              </a:lnSpc>
              <a:spcBef>
                <a:spcPts val="1267"/>
              </a:spcBef>
              <a:spcAft>
                <a:spcPts val="845"/>
              </a:spcAft>
              <a:buClr>
                <a:srgbClr val="757575"/>
              </a:buClr>
              <a:buSzPct val="82000"/>
            </a:pPr>
            <a:endParaRPr lang="de-DE" altLang="de-DE" sz="2000" dirty="0"/>
          </a:p>
          <a:p>
            <a:pPr algn="l" defTabSz="316224" fontAlgn="base" hangingPunct="0">
              <a:lnSpc>
                <a:spcPct val="85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</a:pPr>
            <a:endParaRPr lang="de-DE" altLang="de-DE" sz="2000" dirty="0"/>
          </a:p>
          <a:p>
            <a:pPr algn="l" defTabSz="316224" fontAlgn="base" hangingPunct="0">
              <a:lnSpc>
                <a:spcPct val="85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</a:pPr>
            <a:endParaRPr lang="de-DE" altLang="de-DE" sz="2000" dirty="0"/>
          </a:p>
        </p:txBody>
      </p:sp>
    </p:spTree>
    <p:extLst>
      <p:ext uri="{BB962C8B-B14F-4D97-AF65-F5344CB8AC3E}">
        <p14:creationId xmlns:p14="http://schemas.microsoft.com/office/powerpoint/2010/main" val="1048778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>
            <a:extLst>
              <a:ext uri="{FF2B5EF4-FFF2-40B4-BE49-F238E27FC236}">
                <a16:creationId xmlns:a16="http://schemas.microsoft.com/office/drawing/2014/main" id="{E22CDCBC-7DC9-95E2-ADA4-27F8B4BAAD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5944" y="337583"/>
            <a:ext cx="9414673" cy="809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55" tIns="45728" rIns="91455" bIns="45728" anchor="b"/>
          <a:lstStyle>
            <a:lvl1pPr algn="ctr">
              <a:lnSpc>
                <a:spcPct val="61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lnSpc>
                <a:spcPct val="61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>
              <a:lnSpc>
                <a:spcPct val="61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>
              <a:lnSpc>
                <a:spcPct val="61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>
              <a:lnSpc>
                <a:spcPct val="61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defTabSz="449263" eaLnBrk="0" fontAlgn="base" hangingPunct="0">
              <a:lnSpc>
                <a:spcPct val="6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defTabSz="449263" eaLnBrk="0" fontAlgn="base" hangingPunct="0">
              <a:lnSpc>
                <a:spcPct val="6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defTabSz="449263" eaLnBrk="0" fontAlgn="base" hangingPunct="0">
              <a:lnSpc>
                <a:spcPct val="6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defTabSz="449263" eaLnBrk="0" fontAlgn="base" hangingPunct="0">
              <a:lnSpc>
                <a:spcPct val="6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95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lang="de-DE" altLang="de-DE" sz="4400" dirty="0">
                <a:solidFill>
                  <a:schemeClr val="tx1"/>
                </a:solidFill>
                <a:cs typeface="Times New Roman" panose="02020603050405020304" pitchFamily="18" charset="0"/>
              </a:rPr>
              <a:t>Wann ist der Blutdruck zu hoch*?</a:t>
            </a:r>
          </a:p>
        </p:txBody>
      </p:sp>
      <p:sp>
        <p:nvSpPr>
          <p:cNvPr id="37892" name="Textfeld 5">
            <a:extLst>
              <a:ext uri="{FF2B5EF4-FFF2-40B4-BE49-F238E27FC236}">
                <a16:creationId xmlns:a16="http://schemas.microsoft.com/office/drawing/2014/main" id="{EAFC8BE5-4201-D3B8-546B-89A7F8107D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08506" y="6370810"/>
            <a:ext cx="2292293" cy="222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55" tIns="45728" rIns="91455" bIns="45728">
            <a:spAutoFit/>
          </a:bodyPr>
          <a:lstStyle/>
          <a:p>
            <a:r>
              <a:rPr lang="de-DE" altLang="de-DE" sz="845" b="1" dirty="0">
                <a:latin typeface="Times New Roman" panose="02020603050405020304" pitchFamily="18" charset="0"/>
              </a:rPr>
              <a:t>*</a:t>
            </a:r>
            <a:r>
              <a:rPr lang="de-DE" altLang="de-DE" sz="845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 </a:t>
            </a:r>
            <a:r>
              <a:rPr lang="de-DE" altLang="de-DE" sz="845" dirty="0">
                <a:solidFill>
                  <a:srgbClr val="000000"/>
                </a:solidFill>
                <a:latin typeface="Times New Roman" panose="02020603050405020304" pitchFamily="18" charset="0"/>
              </a:rPr>
              <a:t>  laut WHO und  Deutscher Hochdruckliga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CD976E5-9880-EC1C-D1F3-3A98B1F21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Stand: Januar 2024 © DGPR</a:t>
            </a:r>
          </a:p>
        </p:txBody>
      </p:sp>
      <p:graphicFrame>
        <p:nvGraphicFramePr>
          <p:cNvPr id="5" name="Tabelle 4">
            <a:extLst>
              <a:ext uri="{FF2B5EF4-FFF2-40B4-BE49-F238E27FC236}">
                <a16:creationId xmlns:a16="http://schemas.microsoft.com/office/drawing/2014/main" id="{9DB92081-C0D7-8DF7-E15F-A2569188D4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397089"/>
              </p:ext>
            </p:extLst>
          </p:nvPr>
        </p:nvGraphicFramePr>
        <p:xfrm>
          <a:off x="827145" y="1484555"/>
          <a:ext cx="6929118" cy="38813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9706">
                  <a:extLst>
                    <a:ext uri="{9D8B030D-6E8A-4147-A177-3AD203B41FA5}">
                      <a16:colId xmlns:a16="http://schemas.microsoft.com/office/drawing/2014/main" val="1306525274"/>
                    </a:ext>
                  </a:extLst>
                </a:gridCol>
                <a:gridCol w="2309706">
                  <a:extLst>
                    <a:ext uri="{9D8B030D-6E8A-4147-A177-3AD203B41FA5}">
                      <a16:colId xmlns:a16="http://schemas.microsoft.com/office/drawing/2014/main" val="2242459580"/>
                    </a:ext>
                  </a:extLst>
                </a:gridCol>
                <a:gridCol w="2309706">
                  <a:extLst>
                    <a:ext uri="{9D8B030D-6E8A-4147-A177-3AD203B41FA5}">
                      <a16:colId xmlns:a16="http://schemas.microsoft.com/office/drawing/2014/main" val="3326504549"/>
                    </a:ext>
                  </a:extLst>
                </a:gridCol>
              </a:tblGrid>
              <a:tr h="55448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de-DE" sz="2000" dirty="0">
                          <a:solidFill>
                            <a:schemeClr val="tx1"/>
                          </a:solidFill>
                        </a:rPr>
                        <a:t>Klassifikation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de-DE" sz="2000" dirty="0">
                          <a:solidFill>
                            <a:schemeClr val="tx1"/>
                          </a:solidFill>
                        </a:rPr>
                        <a:t>Systole (</a:t>
                      </a:r>
                      <a:r>
                        <a:rPr lang="de-DE" sz="2000" dirty="0" err="1">
                          <a:solidFill>
                            <a:schemeClr val="tx1"/>
                          </a:solidFill>
                        </a:rPr>
                        <a:t>mmHg</a:t>
                      </a:r>
                      <a:r>
                        <a:rPr lang="de-DE" sz="20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de-DE" sz="2000" dirty="0">
                          <a:solidFill>
                            <a:schemeClr val="tx1"/>
                          </a:solidFill>
                        </a:rPr>
                        <a:t>Diastole (</a:t>
                      </a:r>
                      <a:r>
                        <a:rPr lang="de-DE" sz="2000" dirty="0" err="1">
                          <a:solidFill>
                            <a:schemeClr val="tx1"/>
                          </a:solidFill>
                        </a:rPr>
                        <a:t>mmHg</a:t>
                      </a:r>
                      <a:r>
                        <a:rPr lang="de-DE" sz="20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1176288"/>
                  </a:ext>
                </a:extLst>
              </a:tr>
              <a:tr h="554481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de-DE" dirty="0"/>
                        <a:t>Hypertonie Grad 3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de-DE" u="sng" dirty="0"/>
                        <a:t>&gt;</a:t>
                      </a:r>
                      <a:r>
                        <a:rPr lang="de-DE" u="none" dirty="0"/>
                        <a:t> 180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de-DE" u="sng" dirty="0"/>
                        <a:t>&gt; 110</a:t>
                      </a:r>
                      <a:endParaRPr lang="de-DE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7502263"/>
                  </a:ext>
                </a:extLst>
              </a:tr>
              <a:tr h="554481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de-DE" dirty="0"/>
                        <a:t>Hypertonie Grad 2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de-DE" dirty="0"/>
                        <a:t>160 – 179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de-DE" dirty="0"/>
                        <a:t>100 - 109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1221183"/>
                  </a:ext>
                </a:extLst>
              </a:tr>
              <a:tr h="554481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de-DE" dirty="0"/>
                        <a:t>Hypertonie Grad 1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140</a:t>
                      </a:r>
                      <a:r>
                        <a:rPr lang="de-DE" dirty="0"/>
                        <a:t> – 159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90</a:t>
                      </a:r>
                      <a:r>
                        <a:rPr lang="de-DE" dirty="0"/>
                        <a:t> - 99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9876115"/>
                  </a:ext>
                </a:extLst>
              </a:tr>
              <a:tr h="554481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de-DE" dirty="0"/>
                        <a:t>Hochnormal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de-DE" dirty="0"/>
                        <a:t>130 – 139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85 - 89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3386353"/>
                  </a:ext>
                </a:extLst>
              </a:tr>
              <a:tr h="554481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de-DE" dirty="0"/>
                        <a:t>Normal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de-DE" dirty="0"/>
                        <a:t>120 – 129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de-DE" dirty="0"/>
                        <a:t>80 - 84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787904"/>
                  </a:ext>
                </a:extLst>
              </a:tr>
              <a:tr h="554481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de-DE" dirty="0"/>
                        <a:t>Optimal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de-DE" dirty="0"/>
                        <a:t>&lt; 120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de-DE" dirty="0"/>
                        <a:t>&lt; 80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4293768"/>
                  </a:ext>
                </a:extLst>
              </a:tr>
            </a:tbl>
          </a:graphicData>
        </a:graphic>
      </p:graphicFrame>
      <p:pic>
        <p:nvPicPr>
          <p:cNvPr id="7" name="Grafik 6" descr="Ein Bild, das Person, Menschliches Gesicht, Im Haus, Kleidung enthält.&#10;&#10;Automatisch generierte Beschreibung">
            <a:extLst>
              <a:ext uri="{FF2B5EF4-FFF2-40B4-BE49-F238E27FC236}">
                <a16:creationId xmlns:a16="http://schemas.microsoft.com/office/drawing/2014/main" id="{371F8F7D-09EA-612D-4809-BE042BD0F25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87"/>
          <a:stretch/>
        </p:blipFill>
        <p:spPr>
          <a:xfrm>
            <a:off x="7881257" y="1484555"/>
            <a:ext cx="3540428" cy="38708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28F6A46D-56F9-E806-FE4D-FE2A0066A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13A6-FB1D-4F2B-8C55-BCB9DAED4D1B}" type="slidenum">
              <a:rPr lang="de-DE" smtClean="0"/>
              <a:t>4</a:t>
            </a:fld>
            <a:endParaRPr lang="de-DE"/>
          </a:p>
        </p:txBody>
      </p:sp>
      <p:sp>
        <p:nvSpPr>
          <p:cNvPr id="10" name="Textfeld 1">
            <a:extLst>
              <a:ext uri="{FF2B5EF4-FFF2-40B4-BE49-F238E27FC236}">
                <a16:creationId xmlns:a16="http://schemas.microsoft.com/office/drawing/2014/main" id="{A5D418B2-646D-52F1-631E-B72A5C8960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38310" y="5373445"/>
            <a:ext cx="1661032" cy="222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altLang="de-DE" sz="845" dirty="0">
                <a:solidFill>
                  <a:srgbClr val="000000"/>
                </a:solidFill>
              </a:rPr>
              <a:t>Bildquelle: iStock.com/PIKSEL</a:t>
            </a:r>
          </a:p>
        </p:txBody>
      </p:sp>
    </p:spTree>
    <p:extLst>
      <p:ext uri="{BB962C8B-B14F-4D97-AF65-F5344CB8AC3E}">
        <p14:creationId xmlns:p14="http://schemas.microsoft.com/office/powerpoint/2010/main" val="2096495220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>
            <a:extLst>
              <a:ext uri="{FF2B5EF4-FFF2-40B4-BE49-F238E27FC236}">
                <a16:creationId xmlns:a16="http://schemas.microsoft.com/office/drawing/2014/main" id="{C131AF56-81C7-6C93-FEE2-F0937AD713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388" y="1561914"/>
            <a:ext cx="11403544" cy="477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58" tIns="360058" rIns="0" bIns="360058" anchor="ctr"/>
          <a:lstStyle/>
          <a:p>
            <a:pPr>
              <a:buClr>
                <a:srgbClr val="CC0000"/>
              </a:buClr>
              <a:tabLst>
                <a:tab pos="127406" algn="l"/>
              </a:tabLst>
              <a:defRPr/>
            </a:pPr>
            <a:r>
              <a:rPr lang="de-DE" altLang="de-DE" sz="2400" u="sng" dirty="0">
                <a:solidFill>
                  <a:srgbClr val="000000"/>
                </a:solidFill>
                <a:cs typeface="Arial" charset="0"/>
              </a:rPr>
              <a:t>Zu wenig beachtet, zu wenig behandelt: </a:t>
            </a:r>
          </a:p>
          <a:p>
            <a:pPr>
              <a:buClr>
                <a:srgbClr val="CC0000"/>
              </a:buClr>
              <a:tabLst>
                <a:tab pos="127406" algn="l"/>
              </a:tabLst>
              <a:defRPr/>
            </a:pPr>
            <a:endParaRPr lang="de-DE" altLang="de-DE" sz="2400" dirty="0">
              <a:solidFill>
                <a:srgbClr val="000000"/>
              </a:solidFill>
              <a:cs typeface="Arial" charset="0"/>
            </a:endParaRPr>
          </a:p>
          <a:p>
            <a:pPr>
              <a:spcAft>
                <a:spcPct val="50000"/>
              </a:spcAft>
              <a:buClr>
                <a:srgbClr val="CC0000"/>
              </a:buClr>
              <a:buFont typeface="Arial" pitchFamily="34" charset="0"/>
              <a:buChar char="•"/>
              <a:tabLst>
                <a:tab pos="127406" algn="l"/>
              </a:tabLst>
              <a:defRPr/>
            </a:pPr>
            <a:r>
              <a:rPr lang="de-DE" altLang="de-DE" sz="2400" dirty="0">
                <a:solidFill>
                  <a:srgbClr val="000000"/>
                </a:solidFill>
                <a:cs typeface="Arial" charset="0"/>
              </a:rPr>
              <a:t> In Deutschland leiden nach Schätzungen von Experten 20-30</a:t>
            </a:r>
            <a:r>
              <a:rPr lang="de-DE" altLang="de-DE" sz="2400" baseline="30000" dirty="0">
                <a:solidFill>
                  <a:srgbClr val="000000"/>
                </a:solidFill>
                <a:cs typeface="Arial" charset="0"/>
              </a:rPr>
              <a:t>*</a:t>
            </a:r>
            <a:r>
              <a:rPr lang="de-DE" altLang="de-DE" sz="2400" dirty="0">
                <a:solidFill>
                  <a:srgbClr val="000000"/>
                </a:solidFill>
                <a:cs typeface="Arial" charset="0"/>
              </a:rPr>
              <a:t> Millionen</a:t>
            </a:r>
            <a:br>
              <a:rPr lang="de-DE" altLang="de-DE" sz="2400" dirty="0">
                <a:solidFill>
                  <a:srgbClr val="000000"/>
                </a:solidFill>
                <a:cs typeface="Arial" charset="0"/>
              </a:rPr>
            </a:br>
            <a:r>
              <a:rPr lang="de-DE" altLang="de-DE" sz="2400" dirty="0">
                <a:solidFill>
                  <a:srgbClr val="000000"/>
                </a:solidFill>
                <a:cs typeface="Arial" charset="0"/>
              </a:rPr>
              <a:t>  Menschen an Bluthochdruck.</a:t>
            </a:r>
          </a:p>
          <a:p>
            <a:pPr>
              <a:spcAft>
                <a:spcPct val="50000"/>
              </a:spcAft>
              <a:buClr>
                <a:srgbClr val="CC0000"/>
              </a:buClr>
              <a:buFont typeface="Arial" pitchFamily="34" charset="0"/>
              <a:buChar char="•"/>
              <a:tabLst>
                <a:tab pos="127406" algn="l"/>
              </a:tabLst>
              <a:defRPr/>
            </a:pPr>
            <a:r>
              <a:rPr lang="de-DE" sz="2400" dirty="0">
                <a:solidFill>
                  <a:srgbClr val="000000"/>
                </a:solidFill>
                <a:cs typeface="Arial" charset="0"/>
              </a:rPr>
              <a:t> Nach Angaben der Weltgesundheitsorganisation (WHO) hat hoher Blutdruck</a:t>
            </a:r>
            <a:br>
              <a:rPr lang="de-DE" sz="2400" dirty="0">
                <a:solidFill>
                  <a:srgbClr val="000000"/>
                </a:solidFill>
                <a:cs typeface="Arial" charset="0"/>
              </a:rPr>
            </a:br>
            <a:r>
              <a:rPr lang="de-DE" sz="2400" dirty="0">
                <a:solidFill>
                  <a:srgbClr val="000000"/>
                </a:solidFill>
                <a:cs typeface="Arial" charset="0"/>
              </a:rPr>
              <a:t>  weltweit jährlich rund 8,5 Millionen Todesfälle zur Folge gehabt.</a:t>
            </a:r>
            <a:endParaRPr lang="de-DE" altLang="de-DE" sz="2400" dirty="0">
              <a:solidFill>
                <a:srgbClr val="000000"/>
              </a:solidFill>
              <a:cs typeface="Arial" charset="0"/>
            </a:endParaRPr>
          </a:p>
          <a:p>
            <a:pPr>
              <a:buClr>
                <a:srgbClr val="CC0000"/>
              </a:buClr>
              <a:buFont typeface="Arial" pitchFamily="34" charset="0"/>
              <a:buChar char="•"/>
              <a:tabLst>
                <a:tab pos="127406" algn="l"/>
              </a:tabLst>
              <a:defRPr/>
            </a:pPr>
            <a:r>
              <a:rPr lang="de-DE" altLang="de-DE" sz="2400" dirty="0">
                <a:solidFill>
                  <a:srgbClr val="000000"/>
                </a:solidFill>
                <a:cs typeface="Arial" charset="0"/>
              </a:rPr>
              <a:t> Die Hälfte der Betroffenen weiß es nicht, Millionen, die es wissen, sind</a:t>
            </a:r>
            <a:br>
              <a:rPr lang="de-DE" altLang="de-DE" sz="2400" dirty="0">
                <a:solidFill>
                  <a:srgbClr val="000000"/>
                </a:solidFill>
                <a:cs typeface="Arial" charset="0"/>
              </a:rPr>
            </a:br>
            <a:r>
              <a:rPr lang="de-DE" altLang="de-DE" sz="2400" dirty="0">
                <a:solidFill>
                  <a:srgbClr val="000000"/>
                </a:solidFill>
                <a:cs typeface="Arial" charset="0"/>
              </a:rPr>
              <a:t>  unzureichend behandelt.</a:t>
            </a:r>
          </a:p>
          <a:p>
            <a:pPr marL="321869" indent="-321869"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defRPr/>
            </a:pPr>
            <a:endParaRPr lang="de-DE" altLang="de-DE" sz="2400" dirty="0">
              <a:solidFill>
                <a:srgbClr val="000000"/>
              </a:solidFill>
              <a:cs typeface="Arial" charset="0"/>
            </a:endParaRPr>
          </a:p>
          <a:p>
            <a:pPr marL="321869" indent="-321869">
              <a:buClr>
                <a:srgbClr val="757575"/>
              </a:buClr>
              <a:buSzPct val="82000"/>
              <a:defRPr/>
            </a:pPr>
            <a:r>
              <a:rPr lang="de-DE" altLang="de-DE" sz="2400" b="1" dirty="0">
                <a:solidFill>
                  <a:srgbClr val="000000"/>
                </a:solidFill>
                <a:cs typeface="Arial" charset="0"/>
              </a:rPr>
              <a:t>Es sind eher die Männer, die nicht wissen, dass sie Bluthochdruck haben.</a:t>
            </a:r>
          </a:p>
          <a:p>
            <a:pPr indent="312928">
              <a:buClr>
                <a:srgbClr val="757575"/>
              </a:buClr>
              <a:buSzPct val="82000"/>
              <a:defRPr/>
            </a:pPr>
            <a:r>
              <a:rPr lang="de-DE" altLang="de-DE" dirty="0">
                <a:solidFill>
                  <a:srgbClr val="000000"/>
                </a:solidFill>
                <a:latin typeface="Arial" charset="0"/>
                <a:cs typeface="Arial" charset="0"/>
              </a:rPr>
              <a:t>(Quelle: Robert-Koch-Institut)</a:t>
            </a:r>
          </a:p>
        </p:txBody>
      </p:sp>
      <p:sp>
        <p:nvSpPr>
          <p:cNvPr id="11268" name="Rechteck 1">
            <a:extLst>
              <a:ext uri="{FF2B5EF4-FFF2-40B4-BE49-F238E27FC236}">
                <a16:creationId xmlns:a16="http://schemas.microsoft.com/office/drawing/2014/main" id="{741F5F09-98FC-8232-CBF0-90615DDCF2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7013" y="6340138"/>
            <a:ext cx="7273772" cy="352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55" tIns="45728" rIns="91455" bIns="45728">
            <a:spAutoFit/>
          </a:bodyPr>
          <a:lstStyle/>
          <a:p>
            <a:br>
              <a:rPr lang="de-DE" altLang="de-DE" sz="845" dirty="0">
                <a:solidFill>
                  <a:srgbClr val="000000"/>
                </a:solidFill>
              </a:rPr>
            </a:br>
            <a:r>
              <a:rPr lang="de-DE" altLang="de-DE" sz="845" dirty="0">
                <a:solidFill>
                  <a:srgbClr val="000000"/>
                </a:solidFill>
              </a:rPr>
              <a:t>*Quelle: Hochdruckliga 2015</a:t>
            </a:r>
          </a:p>
        </p:txBody>
      </p:sp>
      <p:sp>
        <p:nvSpPr>
          <p:cNvPr id="11269" name="Rectangle 2">
            <a:extLst>
              <a:ext uri="{FF2B5EF4-FFF2-40B4-BE49-F238E27FC236}">
                <a16:creationId xmlns:a16="http://schemas.microsoft.com/office/drawing/2014/main" id="{EC23F316-F640-E3E7-AB55-F3D9C91378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9505" y="629032"/>
            <a:ext cx="8280509" cy="574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55" tIns="45728" rIns="91455" bIns="45728" anchor="b"/>
          <a:lstStyle>
            <a:lvl1pPr algn="ctr">
              <a:lnSpc>
                <a:spcPct val="61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lnSpc>
                <a:spcPct val="61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>
              <a:lnSpc>
                <a:spcPct val="61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>
              <a:lnSpc>
                <a:spcPct val="61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>
              <a:lnSpc>
                <a:spcPct val="61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defTabSz="449263" eaLnBrk="0" fontAlgn="base" hangingPunct="0">
              <a:lnSpc>
                <a:spcPct val="6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defTabSz="449263" eaLnBrk="0" fontAlgn="base" hangingPunct="0">
              <a:lnSpc>
                <a:spcPct val="6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defTabSz="449263" eaLnBrk="0" fontAlgn="base" hangingPunct="0">
              <a:lnSpc>
                <a:spcPct val="6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defTabSz="449263" eaLnBrk="0" fontAlgn="base" hangingPunct="0">
              <a:lnSpc>
                <a:spcPct val="6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>
              <a:lnSpc>
                <a:spcPct val="95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lang="de-DE" altLang="de-DE" sz="4400" dirty="0">
                <a:solidFill>
                  <a:schemeClr val="tx1"/>
                </a:solidFill>
                <a:cs typeface="Times New Roman" panose="02020603050405020304" pitchFamily="18" charset="0"/>
              </a:rPr>
              <a:t>Bluthochdruck – Häufigkeit: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768688D-A4F9-ED11-DF58-7B243CE2D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Stand: Januar 2024 © DGPR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B6656A2-E0AD-1EF3-4E4C-0F0BF0F72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13A6-FB1D-4F2B-8C55-BCB9DAED4D1B}" type="slidenum">
              <a:rPr lang="de-DE" smtClean="0"/>
              <a:t>5</a:t>
            </a:fld>
            <a:endParaRPr lang="de-DE"/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9644F5-8FA0-6074-2F39-9BB61FB30F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Risikofaktor Bluthochdruck (Hypertonie)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FDDB17-1AFF-D929-5226-DC5F9CA847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64773"/>
            <a:ext cx="6059302" cy="3916738"/>
          </a:xfrm>
        </p:spPr>
        <p:txBody>
          <a:bodyPr>
            <a:normAutofit fontScale="92500" lnSpcReduction="10000"/>
          </a:bodyPr>
          <a:lstStyle/>
          <a:p>
            <a:pPr marL="685655" lvl="1" indent="-32109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b="1" dirty="0">
                <a:solidFill>
                  <a:schemeClr val="tx1"/>
                </a:solidFill>
                <a:cs typeface="Arial" panose="020B0604020202020204" pitchFamily="34" charset="0"/>
              </a:rPr>
              <a:t>Folgen</a:t>
            </a:r>
            <a:r>
              <a:rPr lang="de-DE" altLang="de-DE" dirty="0">
                <a:solidFill>
                  <a:schemeClr val="tx1"/>
                </a:solidFill>
                <a:cs typeface="Arial" panose="020B0604020202020204" pitchFamily="34" charset="0"/>
              </a:rPr>
              <a:t>: erhöhtes Risiko für Herzinfarkt, Schlaganfall, Nierenversagen </a:t>
            </a:r>
          </a:p>
          <a:p>
            <a:pPr marL="685655" lvl="1" indent="-32109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685655" lvl="1" indent="-32109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b="1" dirty="0">
                <a:solidFill>
                  <a:schemeClr val="tx1"/>
                </a:solidFill>
                <a:cs typeface="Arial" panose="020B0604020202020204" pitchFamily="34" charset="0"/>
              </a:rPr>
              <a:t>Begünstigende Ursachen</a:t>
            </a:r>
            <a:r>
              <a:rPr lang="de-DE" altLang="de-DE" dirty="0">
                <a:solidFill>
                  <a:schemeClr val="tx1"/>
                </a:solidFill>
                <a:cs typeface="Arial" panose="020B0604020202020204" pitchFamily="34" charset="0"/>
              </a:rPr>
              <a:t>: Übergewicht/ Adipositas, Bewegungsmangel, Fehlernährung (Kochsalz, Alkohol), Rauchen</a:t>
            </a:r>
          </a:p>
          <a:p>
            <a:pPr marL="685655" lvl="1" indent="-32109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685655" lvl="1" indent="-32109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b="1" dirty="0">
                <a:solidFill>
                  <a:schemeClr val="tx1"/>
                </a:solidFill>
                <a:cs typeface="Arial" panose="020B0604020202020204" pitchFamily="34" charset="0"/>
              </a:rPr>
              <a:t>Risikofaktoren</a:t>
            </a:r>
            <a:r>
              <a:rPr lang="de-DE" altLang="de-DE" dirty="0">
                <a:solidFill>
                  <a:schemeClr val="tx1"/>
                </a:solidFill>
                <a:cs typeface="Arial" panose="020B0604020202020204" pitchFamily="34" charset="0"/>
              </a:rPr>
              <a:t>: siehe Ursachen, Stress, E</a:t>
            </a:r>
            <a:r>
              <a:rPr lang="de-DE" altLang="de-DE" dirty="0">
                <a:solidFill>
                  <a:schemeClr val="tx1"/>
                </a:solidFill>
              </a:rPr>
              <a:t>rkrankungen </a:t>
            </a:r>
            <a:r>
              <a:rPr lang="de-DE" altLang="de-DE" dirty="0">
                <a:solidFill>
                  <a:schemeClr val="tx1"/>
                </a:solidFill>
                <a:cs typeface="Arial" panose="020B0604020202020204" pitchFamily="34" charset="0"/>
              </a:rPr>
              <a:t>z.B. der (Neben-) Niere, Schilddrüse (sekundäre Hypertonie)</a:t>
            </a:r>
          </a:p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5E6F11E-66CD-1154-5C08-0F2F4CABD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Stand: Januar 2024 © DGPR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C6C7BAD-CF7A-5049-FE8C-052FDF9D9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D4439-3650-497D-BE2E-B18E99C8C999}" type="slidenum">
              <a:rPr lang="de-DE" altLang="de-DE" smtClean="0"/>
              <a:pPr/>
              <a:t>6</a:t>
            </a:fld>
            <a:endParaRPr lang="de-DE" altLang="de-DE"/>
          </a:p>
        </p:txBody>
      </p:sp>
      <p:pic>
        <p:nvPicPr>
          <p:cNvPr id="7" name="Grafik 6" descr="Ein Bild, das Person, Menschliches Gesicht, Mann, Im Haus enthält.&#10;&#10;Automatisch generierte Beschreibung">
            <a:extLst>
              <a:ext uri="{FF2B5EF4-FFF2-40B4-BE49-F238E27FC236}">
                <a16:creationId xmlns:a16="http://schemas.microsoft.com/office/drawing/2014/main" id="{12ADEF54-614B-8986-08AF-A49FD5243BA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6741" y="2108452"/>
            <a:ext cx="5026152" cy="3350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feld 1">
            <a:extLst>
              <a:ext uri="{FF2B5EF4-FFF2-40B4-BE49-F238E27FC236}">
                <a16:creationId xmlns:a16="http://schemas.microsoft.com/office/drawing/2014/main" id="{F50790E5-AEC9-9175-3526-4ABCA9CA74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66042" y="5536502"/>
            <a:ext cx="1906291" cy="222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altLang="de-DE" sz="845" dirty="0">
                <a:solidFill>
                  <a:srgbClr val="000000"/>
                </a:solidFill>
              </a:rPr>
              <a:t>Bildquelle: iStock.com/</a:t>
            </a:r>
            <a:r>
              <a:rPr lang="de-DE" altLang="de-DE" sz="845" dirty="0" err="1">
                <a:solidFill>
                  <a:srgbClr val="000000"/>
                </a:solidFill>
              </a:rPr>
              <a:t>Fotosmurf</a:t>
            </a:r>
            <a:r>
              <a:rPr lang="de-DE" altLang="de-DE" sz="845" dirty="0">
                <a:solidFill>
                  <a:srgbClr val="000000"/>
                </a:solidFill>
              </a:rPr>
              <a:t>()3</a:t>
            </a:r>
          </a:p>
        </p:txBody>
      </p:sp>
    </p:spTree>
    <p:extLst>
      <p:ext uri="{BB962C8B-B14F-4D97-AF65-F5344CB8AC3E}">
        <p14:creationId xmlns:p14="http://schemas.microsoft.com/office/powerpoint/2010/main" val="13749718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760FCF2E-4214-1F81-46DA-F19DE99E4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Stand: Januar 2024 © DGPR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3BA6D81-B191-4EE5-A122-B7581DD88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53EA2-B9A9-424E-B194-AA6E1A27327C}" type="slidenum">
              <a:rPr lang="de-DE" altLang="de-DE" smtClean="0"/>
              <a:pPr/>
              <a:t>7</a:t>
            </a:fld>
            <a:endParaRPr lang="de-DE" altLang="de-DE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54FB3510-0F07-0C48-642B-2FA65A71D2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8278" y="1597337"/>
            <a:ext cx="10740966" cy="4949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1608" tIns="0" rIns="31608" bIns="31608"/>
          <a:lstStyle>
            <a:lvl1pPr marL="342900" indent="-3429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4565" lvl="1" indent="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ggf. </a:t>
            </a:r>
            <a:r>
              <a:rPr lang="de-DE" altLang="de-DE" sz="2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Beseitigung auslösender Erkrankungen </a:t>
            </a:r>
            <a:br>
              <a:rPr lang="de-DE" altLang="de-DE" sz="2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(z. B. der (Neben-) Niere oder Schilddrüse)</a:t>
            </a:r>
          </a:p>
          <a:p>
            <a:pPr marL="364565" lvl="1" indent="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4565" lvl="1" indent="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Änderung des Lebensstils:</a:t>
            </a:r>
          </a:p>
          <a:p>
            <a:pPr marL="707465" lvl="1" indent="-34290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Gewichtsabnahme/-kontrolle</a:t>
            </a:r>
          </a:p>
          <a:p>
            <a:pPr marL="707465" lvl="1" indent="-34290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Umstellung der Ernährung</a:t>
            </a:r>
          </a:p>
          <a:p>
            <a:pPr marL="707465" lvl="1" indent="-34290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mehr Bewegung</a:t>
            </a:r>
          </a:p>
          <a:p>
            <a:pPr marL="707465" lvl="1" indent="-34290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Stressabbau, Alkoholreduktion</a:t>
            </a:r>
          </a:p>
          <a:p>
            <a:pPr marL="707465" lvl="1" indent="-34290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unbedingt Nikotinverzicht</a:t>
            </a:r>
          </a:p>
          <a:p>
            <a:pPr marL="364565" lvl="1" indent="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4565" lvl="1" indent="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Arzneimittel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(oft auch mehrere in Kombination)</a:t>
            </a:r>
          </a:p>
          <a:p>
            <a:pPr marL="364565" lvl="1" indent="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1800" dirty="0"/>
          </a:p>
          <a:p>
            <a:pPr marL="364565" lvl="1" indent="0" algn="l" defTabSz="911328" fontAlgn="auto" hangingPunct="1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1800" dirty="0"/>
          </a:p>
          <a:p>
            <a:pPr marL="685655" lvl="1" indent="-32109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1800" dirty="0"/>
          </a:p>
          <a:p>
            <a:pPr marL="685655" lvl="1" indent="-32109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1800" dirty="0"/>
          </a:p>
          <a:p>
            <a:pPr marL="685655" lvl="1" indent="-32109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1800" dirty="0"/>
          </a:p>
          <a:p>
            <a:pPr marL="364577" lvl="1" indent="0" algn="l">
              <a:lnSpc>
                <a:spcPct val="85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2000" dirty="0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9C54DEFF-BA46-CDD1-9E2C-D03ED6A987AE}"/>
              </a:ext>
            </a:extLst>
          </p:cNvPr>
          <p:cNvSpPr txBox="1">
            <a:spLocks noChangeArrowheads="1"/>
          </p:cNvSpPr>
          <p:nvPr/>
        </p:nvSpPr>
        <p:spPr>
          <a:xfrm>
            <a:off x="680720" y="552547"/>
            <a:ext cx="10740966" cy="928781"/>
          </a:xfrm>
          <a:prstGeom prst="rect">
            <a:avLst/>
          </a:prstGeom>
        </p:spPr>
        <p:txBody>
          <a:bodyPr/>
          <a:lstStyle>
            <a:lvl1pPr algn="l" defTabSz="9143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3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tabLst>
                <a:tab pos="0" algn="l"/>
                <a:tab pos="314415" algn="l"/>
                <a:tab pos="629905" algn="l"/>
                <a:tab pos="945391" algn="l"/>
                <a:tab pos="1260926" algn="l"/>
                <a:tab pos="1576414" algn="l"/>
                <a:tab pos="1891947" algn="l"/>
                <a:tab pos="2207433" algn="l"/>
                <a:tab pos="2522966" algn="l"/>
                <a:tab pos="2838464" algn="l"/>
                <a:tab pos="3153960" algn="l"/>
                <a:tab pos="3469477" algn="l"/>
                <a:tab pos="3785006" algn="l"/>
                <a:tab pos="4100500" algn="l"/>
                <a:tab pos="4415999" algn="l"/>
                <a:tab pos="4731521" algn="l"/>
                <a:tab pos="5047041" algn="l"/>
                <a:tab pos="5362542" algn="l"/>
                <a:tab pos="5678042" algn="l"/>
                <a:tab pos="5993561" algn="l"/>
                <a:tab pos="6309078" algn="l"/>
                <a:tab pos="6608980" algn="l"/>
                <a:tab pos="7117338" algn="l"/>
                <a:tab pos="7625743" algn="l"/>
                <a:tab pos="8134116" algn="l"/>
              </a:tabLst>
            </a:pPr>
            <a:r>
              <a:rPr lang="de-DE" altLang="de-DE" sz="4400" dirty="0">
                <a:latin typeface="Arial" panose="020B0604020202020204" pitchFamily="34" charset="0"/>
                <a:cs typeface="Arial" panose="020B0604020202020204" pitchFamily="34" charset="0"/>
              </a:rPr>
              <a:t>Therapie Bluthochdruck</a:t>
            </a:r>
          </a:p>
        </p:txBody>
      </p:sp>
      <p:pic>
        <p:nvPicPr>
          <p:cNvPr id="8" name="Grafik 7" descr="Ein Bild, das Kleidung, Person, Lächeln, Menschliches Gesicht enthält.&#10;&#10;Automatisch generierte Beschreibung">
            <a:extLst>
              <a:ext uri="{FF2B5EF4-FFF2-40B4-BE49-F238E27FC236}">
                <a16:creationId xmlns:a16="http://schemas.microsoft.com/office/drawing/2014/main" id="{07436686-4476-CC68-A64A-B94E151A6F2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0133" y="2527468"/>
            <a:ext cx="5219056" cy="34793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feld 1">
            <a:extLst>
              <a:ext uri="{FF2B5EF4-FFF2-40B4-BE49-F238E27FC236}">
                <a16:creationId xmlns:a16="http://schemas.microsoft.com/office/drawing/2014/main" id="{510714B7-F5B3-5300-3A82-06E4DC9DC3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07238" y="6054362"/>
            <a:ext cx="2366353" cy="222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altLang="de-DE" sz="845" dirty="0">
                <a:solidFill>
                  <a:srgbClr val="000000"/>
                </a:solidFill>
              </a:rPr>
              <a:t>Bildquelle: iStock.com/</a:t>
            </a:r>
            <a:r>
              <a:rPr lang="de-DE" altLang="de-DE" sz="845" dirty="0" err="1">
                <a:solidFill>
                  <a:srgbClr val="000000"/>
                </a:solidFill>
              </a:rPr>
              <a:t>KatarzynaBialasiewicz</a:t>
            </a:r>
            <a:endParaRPr lang="de-DE" altLang="de-DE" sz="845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615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>
            <a:extLst>
              <a:ext uri="{FF2B5EF4-FFF2-40B4-BE49-F238E27FC236}">
                <a16:creationId xmlns:a16="http://schemas.microsoft.com/office/drawing/2014/main" id="{C52A6313-060D-3DDA-435F-B312A040FD66}"/>
              </a:ext>
            </a:extLst>
          </p:cNvPr>
          <p:cNvSpPr txBox="1">
            <a:spLocks noChangeArrowheads="1"/>
          </p:cNvSpPr>
          <p:nvPr/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3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  <a:tabLst>
                <a:tab pos="0" algn="l"/>
                <a:tab pos="314415" algn="l"/>
                <a:tab pos="629905" algn="l"/>
                <a:tab pos="945391" algn="l"/>
                <a:tab pos="1260926" algn="l"/>
                <a:tab pos="1576414" algn="l"/>
                <a:tab pos="1891947" algn="l"/>
                <a:tab pos="2207433" algn="l"/>
                <a:tab pos="2522966" algn="l"/>
                <a:tab pos="2838464" algn="l"/>
                <a:tab pos="3153960" algn="l"/>
                <a:tab pos="3469477" algn="l"/>
                <a:tab pos="3785006" algn="l"/>
                <a:tab pos="4100500" algn="l"/>
                <a:tab pos="4415999" algn="l"/>
                <a:tab pos="4731521" algn="l"/>
                <a:tab pos="5047041" algn="l"/>
                <a:tab pos="5362542" algn="l"/>
                <a:tab pos="5678042" algn="l"/>
                <a:tab pos="5993561" algn="l"/>
                <a:tab pos="6309078" algn="l"/>
                <a:tab pos="6608980" algn="l"/>
                <a:tab pos="7117338" algn="l"/>
                <a:tab pos="7625743" algn="l"/>
                <a:tab pos="8134116" algn="l"/>
              </a:tabLst>
            </a:pPr>
            <a:r>
              <a:rPr lang="de-DE" altLang="de-DE" kern="1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Medikamentöse Therapie bei Hypertonie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838200" y="1825625"/>
            <a:ext cx="5181600" cy="435133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rtlCol="0">
            <a:normAutofit/>
          </a:bodyPr>
          <a:lstStyle>
            <a:lvl1pPr marL="342900" indent="-3429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6550" lvl="1" indent="0" algn="l" defTabSz="914300" hangingPunct="1">
              <a:lnSpc>
                <a:spcPct val="9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4229" algn="l"/>
                <a:tab pos="375460" algn="l"/>
                <a:tab pos="744216" algn="l"/>
                <a:tab pos="1060452" algn="l"/>
                <a:tab pos="1376688" algn="l"/>
                <a:tab pos="1692924" algn="l"/>
                <a:tab pos="2009159" algn="l"/>
                <a:tab pos="2325396" algn="l"/>
                <a:tab pos="2641631" algn="l"/>
                <a:tab pos="2957867" algn="l"/>
                <a:tab pos="3274103" algn="l"/>
                <a:tab pos="3590339" algn="l"/>
                <a:tab pos="3906575" algn="l"/>
                <a:tab pos="4222811" algn="l"/>
                <a:tab pos="4539046" algn="l"/>
                <a:tab pos="4855283" algn="l"/>
                <a:tab pos="5171518" algn="l"/>
                <a:tab pos="5487754" algn="l"/>
                <a:tab pos="5803990" algn="l"/>
                <a:tab pos="6120226" algn="l"/>
                <a:tab pos="6436462" algn="l"/>
                <a:tab pos="6624192" algn="l"/>
                <a:tab pos="7133745" algn="l"/>
                <a:tab pos="7643298" algn="l"/>
                <a:tab pos="8152851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wenn, dann </a:t>
            </a:r>
            <a:r>
              <a:rPr lang="de-DE" altLang="de-DE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regelmäßige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Einnahme von Medikamenten erforderlich:</a:t>
            </a:r>
            <a:endParaRPr lang="de-DE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7070" lvl="1" indent="-228575" algn="l" defTabSz="914300" hangingPunct="1">
              <a:lnSpc>
                <a:spcPct val="90000"/>
              </a:lnSpc>
              <a:spcBef>
                <a:spcPts val="1267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4229" algn="l"/>
                <a:tab pos="375460" algn="l"/>
                <a:tab pos="744216" algn="l"/>
                <a:tab pos="1060452" algn="l"/>
                <a:tab pos="1376688" algn="l"/>
                <a:tab pos="1692924" algn="l"/>
                <a:tab pos="2009159" algn="l"/>
                <a:tab pos="2325396" algn="l"/>
                <a:tab pos="2641631" algn="l"/>
                <a:tab pos="2957867" algn="l"/>
                <a:tab pos="3274103" algn="l"/>
                <a:tab pos="3590339" algn="l"/>
                <a:tab pos="3906575" algn="l"/>
                <a:tab pos="4222811" algn="l"/>
                <a:tab pos="4539046" algn="l"/>
                <a:tab pos="4855283" algn="l"/>
                <a:tab pos="5171518" algn="l"/>
                <a:tab pos="5487754" algn="l"/>
                <a:tab pos="5803990" algn="l"/>
                <a:tab pos="6120226" algn="l"/>
                <a:tab pos="6436462" algn="l"/>
                <a:tab pos="6624192" algn="l"/>
                <a:tab pos="7133745" algn="l"/>
                <a:tab pos="7643298" algn="l"/>
                <a:tab pos="8152851" algn="l"/>
              </a:tabLst>
              <a:defRPr/>
            </a:pPr>
            <a:r>
              <a:rPr lang="de-DE" alt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ACE-Hemmer</a:t>
            </a:r>
            <a:r>
              <a:rPr lang="de-DE" alt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687070" lvl="1" indent="-228575" algn="l" defTabSz="914300" hangingPunct="1">
              <a:lnSpc>
                <a:spcPct val="90000"/>
              </a:lnSpc>
              <a:spcBef>
                <a:spcPts val="1267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4229" algn="l"/>
                <a:tab pos="375460" algn="l"/>
                <a:tab pos="744216" algn="l"/>
                <a:tab pos="1060452" algn="l"/>
                <a:tab pos="1376688" algn="l"/>
                <a:tab pos="1692924" algn="l"/>
                <a:tab pos="2009159" algn="l"/>
                <a:tab pos="2325396" algn="l"/>
                <a:tab pos="2641631" algn="l"/>
                <a:tab pos="2957867" algn="l"/>
                <a:tab pos="3274103" algn="l"/>
                <a:tab pos="3590339" algn="l"/>
                <a:tab pos="3906575" algn="l"/>
                <a:tab pos="4222811" algn="l"/>
                <a:tab pos="4539046" algn="l"/>
                <a:tab pos="4855283" algn="l"/>
                <a:tab pos="5171518" algn="l"/>
                <a:tab pos="5487754" algn="l"/>
                <a:tab pos="5803990" algn="l"/>
                <a:tab pos="6120226" algn="l"/>
                <a:tab pos="6436462" algn="l"/>
                <a:tab pos="6624192" algn="l"/>
                <a:tab pos="7133745" algn="l"/>
                <a:tab pos="7643298" algn="l"/>
                <a:tab pos="8152851" algn="l"/>
              </a:tabLst>
              <a:defRPr/>
            </a:pPr>
            <a:r>
              <a:rPr lang="de-DE" alt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AT1-Antagonisten (Sartane) </a:t>
            </a:r>
          </a:p>
          <a:p>
            <a:pPr marL="687070" lvl="1" indent="-228575" algn="l" defTabSz="914300" hangingPunct="1">
              <a:lnSpc>
                <a:spcPct val="90000"/>
              </a:lnSpc>
              <a:spcBef>
                <a:spcPts val="1267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4229" algn="l"/>
                <a:tab pos="375460" algn="l"/>
                <a:tab pos="744216" algn="l"/>
                <a:tab pos="1060452" algn="l"/>
                <a:tab pos="1376688" algn="l"/>
                <a:tab pos="1692924" algn="l"/>
                <a:tab pos="2009159" algn="l"/>
                <a:tab pos="2325396" algn="l"/>
                <a:tab pos="2641631" algn="l"/>
                <a:tab pos="2957867" algn="l"/>
                <a:tab pos="3274103" algn="l"/>
                <a:tab pos="3590339" algn="l"/>
                <a:tab pos="3906575" algn="l"/>
                <a:tab pos="4222811" algn="l"/>
                <a:tab pos="4539046" algn="l"/>
                <a:tab pos="4855283" algn="l"/>
                <a:tab pos="5171518" algn="l"/>
                <a:tab pos="5487754" algn="l"/>
                <a:tab pos="5803990" algn="l"/>
                <a:tab pos="6120226" algn="l"/>
                <a:tab pos="6436462" algn="l"/>
                <a:tab pos="6624192" algn="l"/>
                <a:tab pos="7133745" algn="l"/>
                <a:tab pos="7643298" algn="l"/>
                <a:tab pos="8152851" algn="l"/>
              </a:tabLst>
              <a:defRPr/>
            </a:pPr>
            <a:r>
              <a:rPr lang="de-DE" alt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Kalziumantagonisten</a:t>
            </a:r>
            <a:endParaRPr lang="de-DE" altLang="de-DE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7070" lvl="1" indent="-228575" algn="l" defTabSz="914300" hangingPunct="1">
              <a:lnSpc>
                <a:spcPct val="90000"/>
              </a:lnSpc>
              <a:spcBef>
                <a:spcPts val="1267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4229" algn="l"/>
                <a:tab pos="375460" algn="l"/>
                <a:tab pos="744216" algn="l"/>
                <a:tab pos="1060452" algn="l"/>
                <a:tab pos="1376688" algn="l"/>
                <a:tab pos="1692924" algn="l"/>
                <a:tab pos="2009159" algn="l"/>
                <a:tab pos="2325396" algn="l"/>
                <a:tab pos="2641631" algn="l"/>
                <a:tab pos="2957867" algn="l"/>
                <a:tab pos="3274103" algn="l"/>
                <a:tab pos="3590339" algn="l"/>
                <a:tab pos="3906575" algn="l"/>
                <a:tab pos="4222811" algn="l"/>
                <a:tab pos="4539046" algn="l"/>
                <a:tab pos="4855283" algn="l"/>
                <a:tab pos="5171518" algn="l"/>
                <a:tab pos="5487754" algn="l"/>
                <a:tab pos="5803990" algn="l"/>
                <a:tab pos="6120226" algn="l"/>
                <a:tab pos="6436462" algn="l"/>
                <a:tab pos="6624192" algn="l"/>
                <a:tab pos="7133745" algn="l"/>
                <a:tab pos="7643298" algn="l"/>
                <a:tab pos="8152851" algn="l"/>
              </a:tabLst>
              <a:defRPr/>
            </a:pPr>
            <a:r>
              <a:rPr lang="de-DE" alt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Diuretika </a:t>
            </a:r>
            <a:endParaRPr lang="de-DE" altLang="de-DE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7070" lvl="1" indent="-228575" algn="l" defTabSz="914300" hangingPunct="1">
              <a:lnSpc>
                <a:spcPct val="90000"/>
              </a:lnSpc>
              <a:spcBef>
                <a:spcPts val="845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4229" algn="l"/>
                <a:tab pos="375460" algn="l"/>
                <a:tab pos="744216" algn="l"/>
                <a:tab pos="1060452" algn="l"/>
                <a:tab pos="1376688" algn="l"/>
                <a:tab pos="1692924" algn="l"/>
                <a:tab pos="2009159" algn="l"/>
                <a:tab pos="2325396" algn="l"/>
                <a:tab pos="2641631" algn="l"/>
                <a:tab pos="2957867" algn="l"/>
                <a:tab pos="3274103" algn="l"/>
                <a:tab pos="3590339" algn="l"/>
                <a:tab pos="3906575" algn="l"/>
                <a:tab pos="4222811" algn="l"/>
                <a:tab pos="4539046" algn="l"/>
                <a:tab pos="4855283" algn="l"/>
                <a:tab pos="5171518" algn="l"/>
                <a:tab pos="5487754" algn="l"/>
                <a:tab pos="5803990" algn="l"/>
                <a:tab pos="6120226" algn="l"/>
                <a:tab pos="6436462" algn="l"/>
                <a:tab pos="6624192" algn="l"/>
                <a:tab pos="7133745" algn="l"/>
                <a:tab pos="7643298" algn="l"/>
                <a:tab pos="8152851" algn="l"/>
              </a:tabLst>
              <a:defRPr/>
            </a:pPr>
            <a:r>
              <a:rPr lang="de-DE" alt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Betablocker </a:t>
            </a:r>
            <a:endParaRPr lang="de-DE" altLang="de-DE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97230" lvl="1" indent="-228575" algn="l" defTabSz="914300" hangingPunct="1">
              <a:lnSpc>
                <a:spcPct val="9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buFont typeface="Arial" panose="020B0604020202020204" pitchFamily="34" charset="0"/>
              <a:buChar char="•"/>
              <a:tabLst>
                <a:tab pos="375460" algn="l"/>
                <a:tab pos="744216" algn="l"/>
                <a:tab pos="759860" algn="l"/>
                <a:tab pos="1060452" algn="l"/>
                <a:tab pos="1376688" algn="l"/>
                <a:tab pos="1692924" algn="l"/>
                <a:tab pos="2009159" algn="l"/>
                <a:tab pos="2325396" algn="l"/>
                <a:tab pos="2641631" algn="l"/>
                <a:tab pos="2957867" algn="l"/>
                <a:tab pos="3274103" algn="l"/>
                <a:tab pos="3590339" algn="l"/>
                <a:tab pos="3906575" algn="l"/>
                <a:tab pos="4222811" algn="l"/>
                <a:tab pos="4539046" algn="l"/>
                <a:tab pos="4855283" algn="l"/>
                <a:tab pos="5171518" algn="l"/>
                <a:tab pos="5487754" algn="l"/>
                <a:tab pos="5803990" algn="l"/>
                <a:tab pos="6120226" algn="l"/>
                <a:tab pos="6436462" algn="l"/>
                <a:tab pos="6624192" algn="l"/>
                <a:tab pos="7133745" algn="l"/>
                <a:tab pos="7643298" algn="l"/>
                <a:tab pos="8152851" algn="l"/>
              </a:tabLst>
              <a:defRPr/>
            </a:pPr>
            <a:endParaRPr lang="de-DE" altLang="de-DE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B56C8E2E-FF0E-12CA-9BC2-1FE7773F8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575596" y="6280892"/>
            <a:ext cx="1407297" cy="365125"/>
          </a:xfr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Stand: Januar 2024 © DGPR</a:t>
            </a:r>
          </a:p>
        </p:txBody>
      </p:sp>
      <p:sp>
        <p:nvSpPr>
          <p:cNvPr id="47106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11421686" y="0"/>
            <a:ext cx="762614" cy="266331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61000"/>
              </a:lnSpc>
              <a:spcAft>
                <a:spcPts val="100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509553" algn="l"/>
              </a:tabLst>
              <a:defRPr sz="2800">
                <a:solidFill>
                  <a:srgbClr val="686868"/>
                </a:solidFill>
                <a:latin typeface="Arial" charset="0"/>
                <a:cs typeface="Arial" charset="0"/>
              </a:defRPr>
            </a:lvl1pPr>
            <a:lvl2pPr algn="ctr">
              <a:lnSpc>
                <a:spcPct val="61000"/>
              </a:lnSpc>
              <a:spcAft>
                <a:spcPts val="801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509553" algn="l"/>
              </a:tabLst>
              <a:defRPr sz="2800">
                <a:solidFill>
                  <a:srgbClr val="686868"/>
                </a:solidFill>
                <a:latin typeface="Arial" charset="0"/>
                <a:cs typeface="Arial" charset="0"/>
              </a:defRPr>
            </a:lvl2pPr>
            <a:lvl3pPr algn="ctr">
              <a:lnSpc>
                <a:spcPct val="61000"/>
              </a:lnSpc>
              <a:spcAft>
                <a:spcPts val="598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509553" algn="l"/>
              </a:tabLst>
              <a:defRPr sz="2800">
                <a:solidFill>
                  <a:srgbClr val="686868"/>
                </a:solidFill>
                <a:latin typeface="Arial" charset="0"/>
                <a:cs typeface="Arial" charset="0"/>
              </a:defRPr>
            </a:lvl3pPr>
            <a:lvl4pPr algn="ctr">
              <a:lnSpc>
                <a:spcPct val="61000"/>
              </a:lnSpc>
              <a:spcAft>
                <a:spcPts val="405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509553" algn="l"/>
              </a:tabLst>
              <a:defRPr sz="2800">
                <a:solidFill>
                  <a:srgbClr val="686868"/>
                </a:solidFill>
                <a:latin typeface="Arial" charset="0"/>
                <a:cs typeface="Arial" charset="0"/>
              </a:defRPr>
            </a:lvl4pPr>
            <a:lvl5pPr algn="ctr">
              <a:lnSpc>
                <a:spcPct val="61000"/>
              </a:lnSpc>
              <a:spcAft>
                <a:spcPts val="20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509553" algn="l"/>
              </a:tabLst>
              <a:defRPr sz="1400">
                <a:solidFill>
                  <a:srgbClr val="686868"/>
                </a:solidFill>
                <a:latin typeface="Arial" charset="0"/>
                <a:cs typeface="Arial" charset="0"/>
              </a:defRPr>
            </a:lvl5pPr>
            <a:lvl6pPr marL="1770027" indent="-160912" algn="ctr" defTabSz="316236" eaLnBrk="0" fontAlgn="base" hangingPunct="0">
              <a:lnSpc>
                <a:spcPct val="61000"/>
              </a:lnSpc>
              <a:spcBef>
                <a:spcPct val="0"/>
              </a:spcBef>
              <a:spcAft>
                <a:spcPts val="20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509553" algn="l"/>
              </a:tabLst>
              <a:defRPr sz="1400">
                <a:solidFill>
                  <a:srgbClr val="686868"/>
                </a:solidFill>
                <a:latin typeface="Arial" charset="0"/>
                <a:cs typeface="Arial" charset="0"/>
              </a:defRPr>
            </a:lvl6pPr>
            <a:lvl7pPr marL="2091850" indent="-160912" algn="ctr" defTabSz="316236" eaLnBrk="0" fontAlgn="base" hangingPunct="0">
              <a:lnSpc>
                <a:spcPct val="61000"/>
              </a:lnSpc>
              <a:spcBef>
                <a:spcPct val="0"/>
              </a:spcBef>
              <a:spcAft>
                <a:spcPts val="20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509553" algn="l"/>
              </a:tabLst>
              <a:defRPr sz="1400">
                <a:solidFill>
                  <a:srgbClr val="686868"/>
                </a:solidFill>
                <a:latin typeface="Arial" charset="0"/>
                <a:cs typeface="Arial" charset="0"/>
              </a:defRPr>
            </a:lvl7pPr>
            <a:lvl8pPr marL="2413673" indent="-160912" algn="ctr" defTabSz="316236" eaLnBrk="0" fontAlgn="base" hangingPunct="0">
              <a:lnSpc>
                <a:spcPct val="61000"/>
              </a:lnSpc>
              <a:spcBef>
                <a:spcPct val="0"/>
              </a:spcBef>
              <a:spcAft>
                <a:spcPts val="20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509553" algn="l"/>
              </a:tabLst>
              <a:defRPr sz="1400">
                <a:solidFill>
                  <a:srgbClr val="686868"/>
                </a:solidFill>
                <a:latin typeface="Arial" charset="0"/>
                <a:cs typeface="Arial" charset="0"/>
              </a:defRPr>
            </a:lvl8pPr>
            <a:lvl9pPr marL="2735496" indent="-160912" algn="ctr" defTabSz="316236" eaLnBrk="0" fontAlgn="base" hangingPunct="0">
              <a:lnSpc>
                <a:spcPct val="61000"/>
              </a:lnSpc>
              <a:spcBef>
                <a:spcPct val="0"/>
              </a:spcBef>
              <a:spcAft>
                <a:spcPts val="203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509553" algn="l"/>
              </a:tabLst>
              <a:defRPr sz="1400">
                <a:solidFill>
                  <a:srgbClr val="686868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Aft>
                <a:spcPts val="600"/>
              </a:spcAft>
              <a:buClrTx/>
              <a:buFontTx/>
              <a:buNone/>
            </a:pPr>
            <a:fld id="{125964E2-E5E3-4DBD-823A-A3C303ABB64E}" type="slidenum">
              <a:rPr lang="de-DE" altLang="de-DE" sz="1200">
                <a:solidFill>
                  <a:schemeClr val="bg1"/>
                </a:solidFill>
                <a:latin typeface="+mn-lt"/>
                <a:cs typeface="+mn-cs"/>
              </a:rPr>
              <a:pPr algn="r">
                <a:spcAft>
                  <a:spcPts val="600"/>
                </a:spcAft>
                <a:buClrTx/>
                <a:buFontTx/>
                <a:buNone/>
              </a:pPr>
              <a:t>8</a:t>
            </a:fld>
            <a:endParaRPr lang="de-DE" altLang="de-DE" sz="120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4" name="Grafik 3" descr="Ein Bild, das Fernbedienung, Im Haus enthält.&#10;&#10;Automatisch generierte Beschreibung">
            <a:extLst>
              <a:ext uri="{FF2B5EF4-FFF2-40B4-BE49-F238E27FC236}">
                <a16:creationId xmlns:a16="http://schemas.microsoft.com/office/drawing/2014/main" id="{EE566738-C550-D7C1-1876-D38B3F9C3CC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16889" y="1690689"/>
            <a:ext cx="4636911" cy="44862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feld 1">
            <a:extLst>
              <a:ext uri="{FF2B5EF4-FFF2-40B4-BE49-F238E27FC236}">
                <a16:creationId xmlns:a16="http://schemas.microsoft.com/office/drawing/2014/main" id="{35CA0DFE-F86C-5993-3613-04D400F5E2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6889" y="6270505"/>
            <a:ext cx="1106393" cy="222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altLang="de-DE" sz="845" dirty="0">
                <a:solidFill>
                  <a:srgbClr val="000000"/>
                </a:solidFill>
              </a:rPr>
              <a:t>Bildquelle: </a:t>
            </a:r>
            <a:r>
              <a:rPr lang="de-DE" altLang="de-DE" sz="845" dirty="0" err="1">
                <a:solidFill>
                  <a:srgbClr val="000000"/>
                </a:solidFill>
              </a:rPr>
              <a:t>Pixabay</a:t>
            </a:r>
            <a:endParaRPr lang="de-DE" altLang="de-DE" sz="845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8928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C3447098-12EC-476B-C420-E63083D14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Stand: Januar 2024 © DGPR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CD94736-05ED-92A4-CE37-8723C3ED8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53EA2-B9A9-424E-B194-AA6E1A27327C}" type="slidenum">
              <a:rPr lang="de-DE" altLang="de-DE" smtClean="0"/>
              <a:pPr/>
              <a:t>9</a:t>
            </a:fld>
            <a:endParaRPr lang="de-DE" altLang="de-DE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48F94073-ADCB-3CA0-ECD5-5E4F4EC23A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120" y="1426494"/>
            <a:ext cx="11287760" cy="502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1608" tIns="0" rIns="31608" bIns="31608" anchor="t"/>
          <a:lstStyle>
            <a:lvl1pPr marL="342900" indent="-3429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49263" rtl="0" fontAlgn="base" hangingPunct="0">
              <a:lnSpc>
                <a:spcPct val="6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68686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4490" lvl="1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1100" dirty="0">
              <a:cs typeface="Arial" panose="020B0604020202020204"/>
            </a:endParaRPr>
          </a:p>
          <a:p>
            <a:pPr marL="364490" lvl="1" indent="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/>
                <a:cs typeface="Arial"/>
              </a:rPr>
              <a:t>Gesamt-Cholesterin und LDL-Cholesterin erhöht:</a:t>
            </a:r>
          </a:p>
          <a:p>
            <a:pPr marL="685165" lvl="1" indent="-320675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/>
                <a:cs typeface="Arial"/>
              </a:rPr>
              <a:t>erhöhtes Risiko für Herz-Kreislauferkrankungen (Herzinfarkt, Schlaganfall)</a:t>
            </a:r>
          </a:p>
          <a:p>
            <a:pPr marL="685165" lvl="1" indent="-320675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/>
                <a:cs typeface="Arial"/>
              </a:rPr>
              <a:t>Häufigkeit der familiären homozygoten bzw. heterozygoten Hypercholesterinämie (FH) in Deutschland: 1:1 Mio. bzw. 1:200 bis 1:500</a:t>
            </a:r>
          </a:p>
          <a:p>
            <a:pPr marL="364490" lvl="1" indent="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/>
                <a:cs typeface="Arial"/>
              </a:rPr>
              <a:t>                      homozygote  FH: LDL &gt; 13 mmol/l (500 mg/dl)</a:t>
            </a:r>
          </a:p>
          <a:p>
            <a:pPr marL="364490" lvl="1" indent="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/>
                <a:cs typeface="Arial"/>
              </a:rPr>
              <a:t>                      heterozygote FH: LDL &gt; 4,9 mmol/l (190 mg/dl) plus </a:t>
            </a:r>
            <a:endParaRPr lang="de-DE" altLang="de-DE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4490" lvl="1" indent="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/>
                <a:cs typeface="Arial"/>
              </a:rPr>
              <a:t>                      positive Familienanamnese plus KHK / Xanthome</a:t>
            </a:r>
          </a:p>
          <a:p>
            <a:pPr marL="707390" lvl="1" indent="-34290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FF0000"/>
              </a:buClr>
              <a:buSzPct val="82000"/>
              <a:buFont typeface="Arial" panose="020B0604020202020204" pitchFamily="34" charset="0"/>
              <a:buChar char="•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/>
                <a:cs typeface="Arial"/>
              </a:rPr>
              <a:t>„</a:t>
            </a:r>
            <a:r>
              <a:rPr lang="de-DE" altLang="de-DE" sz="2400" dirty="0" err="1">
                <a:solidFill>
                  <a:schemeClr val="tx1"/>
                </a:solidFill>
                <a:latin typeface="Arial"/>
                <a:cs typeface="Arial"/>
              </a:rPr>
              <a:t>Normal“werte</a:t>
            </a:r>
            <a:r>
              <a:rPr lang="de-DE" altLang="de-DE" sz="2400" dirty="0">
                <a:solidFill>
                  <a:schemeClr val="tx1"/>
                </a:solidFill>
                <a:latin typeface="Arial"/>
                <a:cs typeface="Arial"/>
              </a:rPr>
              <a:t>: Gesamt-Cholesterin &lt; 200 mg/dl (5,15 mmol/l)</a:t>
            </a:r>
          </a:p>
          <a:p>
            <a:pPr marL="364490" lvl="1" indent="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/>
                <a:cs typeface="Arial"/>
              </a:rPr>
              <a:t>                          		LDL &lt; 130 mg/dl (3,36 mmol/l)</a:t>
            </a:r>
          </a:p>
          <a:p>
            <a:pPr marL="364490" lvl="1" indent="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/>
                <a:cs typeface="Arial"/>
              </a:rPr>
              <a:t>                               HDL &gt; 40 mg/dl (1,03 mmol/l)</a:t>
            </a:r>
          </a:p>
          <a:p>
            <a:pPr marL="364490" lvl="1" indent="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400" dirty="0">
                <a:solidFill>
                  <a:schemeClr val="tx1"/>
                </a:solidFill>
                <a:latin typeface="Arial"/>
                <a:cs typeface="Arial"/>
              </a:rPr>
              <a:t>                               Triglyceride &lt; 150 mg/dl (1,7 mmol/l) </a:t>
            </a:r>
            <a:endParaRPr lang="de-DE" altLang="de-DE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4490" lvl="1" indent="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endParaRPr lang="de-DE" altLang="de-DE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4490" lvl="1" indent="0" algn="l">
              <a:lnSpc>
                <a:spcPct val="100000"/>
              </a:lnSpc>
              <a:spcBef>
                <a:spcPts val="422"/>
              </a:spcBef>
              <a:spcAft>
                <a:spcPts val="422"/>
              </a:spcAft>
              <a:buClr>
                <a:srgbClr val="757575"/>
              </a:buClr>
              <a:buSzPct val="82000"/>
              <a:tabLst>
                <a:tab pos="353417" algn="l"/>
                <a:tab pos="374590" algn="l"/>
                <a:tab pos="742514" algn="l"/>
                <a:tab pos="1058016" algn="l"/>
                <a:tab pos="1373517" algn="l"/>
                <a:tab pos="1689038" algn="l"/>
                <a:tab pos="2004554" algn="l"/>
                <a:tab pos="2320058" algn="l"/>
                <a:tab pos="2635563" algn="l"/>
                <a:tab pos="2951075" algn="l"/>
                <a:tab pos="3266578" algn="l"/>
                <a:tab pos="3582091" algn="l"/>
                <a:tab pos="3897594" algn="l"/>
                <a:tab pos="4213113" algn="l"/>
                <a:tab pos="4528620" algn="l"/>
                <a:tab pos="4844125" algn="l"/>
                <a:tab pos="5159636" algn="l"/>
                <a:tab pos="5475145" algn="l"/>
                <a:tab pos="5790653" algn="l"/>
                <a:tab pos="6106164" algn="l"/>
                <a:tab pos="6421672" algn="l"/>
                <a:tab pos="6608980" algn="l"/>
                <a:tab pos="7117338" algn="l"/>
                <a:tab pos="7625743" algn="l"/>
                <a:tab pos="8134116" algn="l"/>
              </a:tabLst>
              <a:defRPr/>
            </a:pPr>
            <a:r>
              <a:rPr lang="de-DE" altLang="de-DE" sz="25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</a:t>
            </a:r>
            <a:endParaRPr lang="de-DE" altLang="de-DE" sz="2000" dirty="0">
              <a:cs typeface="Arial" panose="020B0604020202020204"/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10FD46DB-035D-8C44-C8B0-1DEBB65A6C0F}"/>
              </a:ext>
            </a:extLst>
          </p:cNvPr>
          <p:cNvSpPr txBox="1">
            <a:spLocks noChangeArrowheads="1"/>
          </p:cNvSpPr>
          <p:nvPr/>
        </p:nvSpPr>
        <p:spPr>
          <a:xfrm>
            <a:off x="833120" y="488419"/>
            <a:ext cx="10740966" cy="928781"/>
          </a:xfrm>
          <a:prstGeom prst="rect">
            <a:avLst/>
          </a:prstGeom>
        </p:spPr>
        <p:txBody>
          <a:bodyPr/>
          <a:lstStyle>
            <a:lvl1pPr algn="l" defTabSz="9143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3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tabLst>
                <a:tab pos="0" algn="l"/>
                <a:tab pos="314415" algn="l"/>
                <a:tab pos="629905" algn="l"/>
                <a:tab pos="945391" algn="l"/>
                <a:tab pos="1260926" algn="l"/>
                <a:tab pos="1576414" algn="l"/>
                <a:tab pos="1891947" algn="l"/>
                <a:tab pos="2207433" algn="l"/>
                <a:tab pos="2522966" algn="l"/>
                <a:tab pos="2838464" algn="l"/>
                <a:tab pos="3153960" algn="l"/>
                <a:tab pos="3469477" algn="l"/>
                <a:tab pos="3785006" algn="l"/>
                <a:tab pos="4100500" algn="l"/>
                <a:tab pos="4415999" algn="l"/>
                <a:tab pos="4731521" algn="l"/>
                <a:tab pos="5047041" algn="l"/>
                <a:tab pos="5362542" algn="l"/>
                <a:tab pos="5678042" algn="l"/>
                <a:tab pos="5993561" algn="l"/>
                <a:tab pos="6309078" algn="l"/>
                <a:tab pos="6608980" algn="l"/>
                <a:tab pos="7117338" algn="l"/>
                <a:tab pos="7625743" algn="l"/>
                <a:tab pos="8134116" algn="l"/>
              </a:tabLst>
            </a:pPr>
            <a:r>
              <a:rPr lang="de-DE" altLang="de-DE" sz="4400" dirty="0">
                <a:latin typeface="Arial" panose="020B0604020202020204" pitchFamily="34" charset="0"/>
                <a:cs typeface="Arial" panose="020B0604020202020204" pitchFamily="34" charset="0"/>
              </a:rPr>
              <a:t>Definition Fettstoffwechselstörung</a:t>
            </a:r>
          </a:p>
        </p:txBody>
      </p:sp>
    </p:spTree>
    <p:extLst>
      <p:ext uri="{BB962C8B-B14F-4D97-AF65-F5344CB8AC3E}">
        <p14:creationId xmlns:p14="http://schemas.microsoft.com/office/powerpoint/2010/main" val="1653819024"/>
      </p:ext>
    </p:extLst>
  </p:cSld>
  <p:clrMapOvr>
    <a:masterClrMapping/>
  </p:clrMapOvr>
</p:sld>
</file>

<file path=ppt/theme/theme1.xml><?xml version="1.0" encoding="utf-8"?>
<a:theme xmlns:a="http://schemas.openxmlformats.org/drawingml/2006/main" name="1_DGPR_Logo_kle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GPR_Logo_klein" id="{5D833DEB-4D7D-4C40-8C69-21990536E814}" vid="{F6504C9A-EC16-4531-8630-E660032015E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C15644933E0AC45BFBDDC6BA7BE2639" ma:contentTypeVersion="12" ma:contentTypeDescription="Ein neues Dokument erstellen." ma:contentTypeScope="" ma:versionID="bf416ab0055b8de49178c3a15ccb85ac">
  <xsd:schema xmlns:xsd="http://www.w3.org/2001/XMLSchema" xmlns:xs="http://www.w3.org/2001/XMLSchema" xmlns:p="http://schemas.microsoft.com/office/2006/metadata/properties" xmlns:ns2="8758c251-fcdb-4db6-b98b-e350b4edf6bc" xmlns:ns3="0663a006-291f-4e9d-9360-8f4572ab4371" targetNamespace="http://schemas.microsoft.com/office/2006/metadata/properties" ma:root="true" ma:fieldsID="9a777f3f03b3494d64fb63a42c9fd842" ns2:_="" ns3:_="">
    <xsd:import namespace="8758c251-fcdb-4db6-b98b-e350b4edf6bc"/>
    <xsd:import namespace="0663a006-291f-4e9d-9360-8f4572ab43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58c251-fcdb-4db6-b98b-e350b4edf6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Bildmarkierungen" ma:readOnly="false" ma:fieldId="{5cf76f15-5ced-4ddc-b409-7134ff3c332f}" ma:taxonomyMulti="true" ma:sspId="cbe8c6d3-6790-4323-a09f-1dcc16d361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63a006-291f-4e9d-9360-8f4572ab4371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8c5f6046-e095-4aa1-9020-596336bb5476}" ma:internalName="TaxCatchAll" ma:showField="CatchAllData" ma:web="0663a006-291f-4e9d-9360-8f4572ab437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758c251-fcdb-4db6-b98b-e350b4edf6bc">
      <Terms xmlns="http://schemas.microsoft.com/office/infopath/2007/PartnerControls"/>
    </lcf76f155ced4ddcb4097134ff3c332f>
    <TaxCatchAll xmlns="0663a006-291f-4e9d-9360-8f4572ab4371" xsi:nil="true"/>
  </documentManagement>
</p:properties>
</file>

<file path=customXml/itemProps1.xml><?xml version="1.0" encoding="utf-8"?>
<ds:datastoreItem xmlns:ds="http://schemas.openxmlformats.org/officeDocument/2006/customXml" ds:itemID="{47F481DB-2950-4C56-B872-BD348E10380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8836FD5-B54C-419F-8C0B-BF25EB77BD62}"/>
</file>

<file path=customXml/itemProps3.xml><?xml version="1.0" encoding="utf-8"?>
<ds:datastoreItem xmlns:ds="http://schemas.openxmlformats.org/officeDocument/2006/customXml" ds:itemID="{2493CCD5-C0B0-4857-9D8E-5643CFEE8605}">
  <ds:schemaRefs>
    <ds:schemaRef ds:uri="http://schemas.microsoft.com/office/2006/metadata/properties"/>
    <ds:schemaRef ds:uri="http://purl.org/dc/elements/1.1/"/>
    <ds:schemaRef ds:uri="http://purl.org/dc/dcmitype/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8699c186-b568-45ff-a3e0-e0a76e523102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2614</Words>
  <Application>Microsoft Office PowerPoint</Application>
  <PresentationFormat>Breitbild</PresentationFormat>
  <Paragraphs>409</Paragraphs>
  <Slides>31</Slides>
  <Notes>14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31</vt:i4>
      </vt:variant>
    </vt:vector>
  </HeadingPairs>
  <TitlesOfParts>
    <vt:vector size="37" baseType="lpstr">
      <vt:lpstr>Arial</vt:lpstr>
      <vt:lpstr>Calibri</vt:lpstr>
      <vt:lpstr>Futura Book</vt:lpstr>
      <vt:lpstr>Wingdings</vt:lpstr>
      <vt:lpstr>Times New Roman</vt:lpstr>
      <vt:lpstr>1_DGPR_Logo_klein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Risikofaktor Bluthochdruck (Hypertonie)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Risikofaktor Diabetes mellitus Typ 2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Kneisle</dc:creator>
  <cp:lastModifiedBy>Stefanie Kneisle</cp:lastModifiedBy>
  <cp:revision>67</cp:revision>
  <cp:lastPrinted>2024-02-05T13:15:05Z</cp:lastPrinted>
  <dcterms:created xsi:type="dcterms:W3CDTF">2016-05-24T19:11:18Z</dcterms:created>
  <dcterms:modified xsi:type="dcterms:W3CDTF">2024-04-11T11:26:33Z</dcterms:modified>
  <cp:contentStatus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0x010100CC15644933E0AC45BFBDDC6BA7BE2639</vt:lpwstr>
  </property>
  <property fmtid="{D5CDD505-2E9C-101B-9397-08002B2CF9AE}" pid="3" name="Order">
    <vt:r8>3600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  <property fmtid="{D5CDD505-2E9C-101B-9397-08002B2CF9AE}" pid="8" name="ComplianceAssetId">
    <vt:lpwstr/>
  </property>
  <property fmtid="{D5CDD505-2E9C-101B-9397-08002B2CF9AE}" pid="9" name="TemplateUrl">
    <vt:lpwstr/>
  </property>
</Properties>
</file>