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62" r:id="rId4"/>
  </p:sldMasterIdLst>
  <p:notesMasterIdLst>
    <p:notesMasterId r:id="rId43"/>
  </p:notesMasterIdLst>
  <p:handoutMasterIdLst>
    <p:handoutMasterId r:id="rId44"/>
  </p:handoutMasterIdLst>
  <p:sldIdLst>
    <p:sldId id="404" r:id="rId5"/>
    <p:sldId id="428" r:id="rId6"/>
    <p:sldId id="427" r:id="rId7"/>
    <p:sldId id="366" r:id="rId8"/>
    <p:sldId id="368" r:id="rId9"/>
    <p:sldId id="369" r:id="rId10"/>
    <p:sldId id="370" r:id="rId11"/>
    <p:sldId id="371" r:id="rId12"/>
    <p:sldId id="372" r:id="rId13"/>
    <p:sldId id="373" r:id="rId14"/>
    <p:sldId id="374" r:id="rId15"/>
    <p:sldId id="375" r:id="rId16"/>
    <p:sldId id="376" r:id="rId17"/>
    <p:sldId id="377" r:id="rId18"/>
    <p:sldId id="429" r:id="rId19"/>
    <p:sldId id="426" r:id="rId20"/>
    <p:sldId id="380" r:id="rId21"/>
    <p:sldId id="381" r:id="rId22"/>
    <p:sldId id="384" r:id="rId23"/>
    <p:sldId id="408" r:id="rId24"/>
    <p:sldId id="409" r:id="rId25"/>
    <p:sldId id="410" r:id="rId26"/>
    <p:sldId id="411" r:id="rId27"/>
    <p:sldId id="412" r:id="rId28"/>
    <p:sldId id="413" r:id="rId29"/>
    <p:sldId id="414" r:id="rId30"/>
    <p:sldId id="415" r:id="rId31"/>
    <p:sldId id="416" r:id="rId32"/>
    <p:sldId id="417" r:id="rId33"/>
    <p:sldId id="395" r:id="rId34"/>
    <p:sldId id="425" r:id="rId35"/>
    <p:sldId id="420" r:id="rId36"/>
    <p:sldId id="421" r:id="rId37"/>
    <p:sldId id="422" r:id="rId38"/>
    <p:sldId id="423" r:id="rId39"/>
    <p:sldId id="424" r:id="rId40"/>
    <p:sldId id="402" r:id="rId41"/>
    <p:sldId id="403" r:id="rId42"/>
  </p:sldIdLst>
  <p:sldSz cx="12192000" cy="6858000"/>
  <p:notesSz cx="6797675" cy="9926638"/>
  <p:embeddedFontLst>
    <p:embeddedFont>
      <p:font typeface="Futura Book" panose="020B0502020204020303" pitchFamily="34" charset="0"/>
      <p:regular r:id="rId45"/>
    </p:embeddedFont>
    <p:embeddedFont>
      <p:font typeface="Verdana" panose="020B0604030504040204" pitchFamily="34" charset="0"/>
      <p:regular r:id="rId46"/>
      <p:bold r:id="rId47"/>
      <p:italic r:id="rId48"/>
      <p:boldItalic r:id="rId49"/>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9H2n4CJdONY/GMA0SJqaOA==" hashData="2NkMYX1Z1fGbRz3nzjUOaouXAQ3wI+kQhJ8oxz7o1zGbtOVSaiUmKHk5ORKRsNtiXSmtR2xk2i+Wy8IlpZSXiA=="/>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B0A26B7-7571-E52E-B74D-E6F34C4A1D3A}" name="Gunnar Thome" initials="GT" userId="S::thome_brandenburgklinik.de#ext#@degepr.onmicrosoft.com::efad9bd0-c2d3-4810-ac6a-67ce770c95c6" providerId="AD"/>
  <p188:author id="{8EF51FD1-5A4A-252C-D5A1-4634F8A94A89}" name="Petra Pfaffel - LV Bayern" initials="PB" userId="S::herzlag_outlook.de#ext#@degepr.onmicrosoft.com::81a6b0e8-04ce-4c04-b938-0c9851f0263b" providerId="AD"/>
  <p188:author id="{DC6610E8-AD70-CD58-3EFA-DBD247B6F3AA}" name="Stefanie Kneisle" initials="SK" userId="S::stefanie.kneisle@dgpr.de::c1cf020d-46ba-466c-8ff3-6f54084254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73" autoAdjust="0"/>
    <p:restoredTop sz="80839" autoAdjust="0"/>
  </p:normalViewPr>
  <p:slideViewPr>
    <p:cSldViewPr snapToGrid="0">
      <p:cViewPr varScale="1">
        <p:scale>
          <a:sx n="92" d="100"/>
          <a:sy n="92" d="100"/>
        </p:scale>
        <p:origin x="1236" y="84"/>
      </p:cViewPr>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11184"/>
    </p:cViewPr>
  </p:sorterViewPr>
  <p:notesViewPr>
    <p:cSldViewPr snapToGrid="0">
      <p:cViewPr varScale="1">
        <p:scale>
          <a:sx n="80" d="100"/>
          <a:sy n="80" d="100"/>
        </p:scale>
        <p:origin x="4014"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font" Target="fonts/font3.fntdata"/><Relationship Id="rId50"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font" Target="fonts/font1.fntdata"/><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font" Target="fonts/font4.fntdata"/><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2.fntdata"/><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5.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1500E7C1-9D69-366D-0134-D42FB7BFF13A}"/>
              </a:ext>
            </a:extLst>
          </p:cNvPr>
          <p:cNvSpPr>
            <a:spLocks noGrp="1"/>
          </p:cNvSpPr>
          <p:nvPr>
            <p:ph type="hdr" sz="quarter"/>
          </p:nvPr>
        </p:nvSpPr>
        <p:spPr>
          <a:xfrm>
            <a:off x="1" y="0"/>
            <a:ext cx="2945659" cy="498056"/>
          </a:xfrm>
          <a:prstGeom prst="rect">
            <a:avLst/>
          </a:prstGeom>
        </p:spPr>
        <p:txBody>
          <a:bodyPr vert="horz" lIns="95562" tIns="47781" rIns="95562" bIns="47781" rtlCol="0"/>
          <a:lstStyle>
            <a:lvl1pPr algn="l">
              <a:defRPr sz="1300"/>
            </a:lvl1pPr>
          </a:lstStyle>
          <a:p>
            <a:endParaRPr lang="de-DE"/>
          </a:p>
        </p:txBody>
      </p:sp>
      <p:sp>
        <p:nvSpPr>
          <p:cNvPr id="3" name="Datumsplatzhalter 2">
            <a:extLst>
              <a:ext uri="{FF2B5EF4-FFF2-40B4-BE49-F238E27FC236}">
                <a16:creationId xmlns:a16="http://schemas.microsoft.com/office/drawing/2014/main" id="{2E1B1AE7-5D67-9F62-91C0-6E90094EADDA}"/>
              </a:ext>
            </a:extLst>
          </p:cNvPr>
          <p:cNvSpPr>
            <a:spLocks noGrp="1"/>
          </p:cNvSpPr>
          <p:nvPr>
            <p:ph type="dt" sz="quarter" idx="1"/>
          </p:nvPr>
        </p:nvSpPr>
        <p:spPr>
          <a:xfrm>
            <a:off x="3850444" y="0"/>
            <a:ext cx="2945659" cy="498056"/>
          </a:xfrm>
          <a:prstGeom prst="rect">
            <a:avLst/>
          </a:prstGeom>
        </p:spPr>
        <p:txBody>
          <a:bodyPr vert="horz" lIns="95562" tIns="47781" rIns="95562" bIns="47781" rtlCol="0"/>
          <a:lstStyle>
            <a:lvl1pPr algn="r">
              <a:defRPr sz="1300"/>
            </a:lvl1pPr>
          </a:lstStyle>
          <a:p>
            <a:fld id="{1BF62F54-FA42-4D24-92A6-56B206948A02}" type="datetimeFigureOut">
              <a:rPr lang="de-DE" smtClean="0"/>
              <a:t>11.04.2024</a:t>
            </a:fld>
            <a:endParaRPr lang="de-DE"/>
          </a:p>
        </p:txBody>
      </p:sp>
      <p:sp>
        <p:nvSpPr>
          <p:cNvPr id="4" name="Fußzeilenplatzhalter 3">
            <a:extLst>
              <a:ext uri="{FF2B5EF4-FFF2-40B4-BE49-F238E27FC236}">
                <a16:creationId xmlns:a16="http://schemas.microsoft.com/office/drawing/2014/main" id="{14EFB415-3CFD-2050-BE0D-A8A8EB9F3512}"/>
              </a:ext>
            </a:extLst>
          </p:cNvPr>
          <p:cNvSpPr>
            <a:spLocks noGrp="1"/>
          </p:cNvSpPr>
          <p:nvPr>
            <p:ph type="ftr" sz="quarter" idx="2"/>
          </p:nvPr>
        </p:nvSpPr>
        <p:spPr>
          <a:xfrm>
            <a:off x="1" y="9428587"/>
            <a:ext cx="2945659" cy="498055"/>
          </a:xfrm>
          <a:prstGeom prst="rect">
            <a:avLst/>
          </a:prstGeom>
        </p:spPr>
        <p:txBody>
          <a:bodyPr vert="horz" lIns="95562" tIns="47781" rIns="95562" bIns="47781" rtlCol="0" anchor="b"/>
          <a:lstStyle>
            <a:lvl1pPr algn="l">
              <a:defRPr sz="1300"/>
            </a:lvl1pPr>
          </a:lstStyle>
          <a:p>
            <a:endParaRPr lang="de-DE"/>
          </a:p>
        </p:txBody>
      </p:sp>
      <p:sp>
        <p:nvSpPr>
          <p:cNvPr id="5" name="Foliennummernplatzhalter 4">
            <a:extLst>
              <a:ext uri="{FF2B5EF4-FFF2-40B4-BE49-F238E27FC236}">
                <a16:creationId xmlns:a16="http://schemas.microsoft.com/office/drawing/2014/main" id="{9DFB17BA-2C5F-F47E-3500-B55EB77EFE06}"/>
              </a:ext>
            </a:extLst>
          </p:cNvPr>
          <p:cNvSpPr>
            <a:spLocks noGrp="1"/>
          </p:cNvSpPr>
          <p:nvPr>
            <p:ph type="sldNum" sz="quarter" idx="3"/>
          </p:nvPr>
        </p:nvSpPr>
        <p:spPr>
          <a:xfrm>
            <a:off x="3850444" y="9428587"/>
            <a:ext cx="2945659" cy="498055"/>
          </a:xfrm>
          <a:prstGeom prst="rect">
            <a:avLst/>
          </a:prstGeom>
        </p:spPr>
        <p:txBody>
          <a:bodyPr vert="horz" lIns="95562" tIns="47781" rIns="95562" bIns="47781" rtlCol="0" anchor="b"/>
          <a:lstStyle>
            <a:lvl1pPr algn="r">
              <a:defRPr sz="1300"/>
            </a:lvl1pPr>
          </a:lstStyle>
          <a:p>
            <a:fld id="{C5985634-A563-4F48-AA6C-19C359AABC68}" type="slidenum">
              <a:rPr lang="de-DE" smtClean="0"/>
              <a:t>‹Nr.›</a:t>
            </a:fld>
            <a:endParaRPr lang="de-DE"/>
          </a:p>
        </p:txBody>
      </p:sp>
    </p:spTree>
    <p:extLst>
      <p:ext uri="{BB962C8B-B14F-4D97-AF65-F5344CB8AC3E}">
        <p14:creationId xmlns:p14="http://schemas.microsoft.com/office/powerpoint/2010/main" val="14310036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5659" cy="498056"/>
          </a:xfrm>
          <a:prstGeom prst="rect">
            <a:avLst/>
          </a:prstGeom>
        </p:spPr>
        <p:txBody>
          <a:bodyPr vert="horz" lIns="95562" tIns="47781" rIns="95562" bIns="47781" rtlCol="0"/>
          <a:lstStyle>
            <a:lvl1pPr algn="l">
              <a:defRPr sz="1300"/>
            </a:lvl1pPr>
          </a:lstStyle>
          <a:p>
            <a:endParaRPr lang="de-DE"/>
          </a:p>
        </p:txBody>
      </p:sp>
      <p:sp>
        <p:nvSpPr>
          <p:cNvPr id="3" name="Datumsplatzhalter 2"/>
          <p:cNvSpPr>
            <a:spLocks noGrp="1"/>
          </p:cNvSpPr>
          <p:nvPr>
            <p:ph type="dt" idx="1"/>
          </p:nvPr>
        </p:nvSpPr>
        <p:spPr>
          <a:xfrm>
            <a:off x="3850444" y="0"/>
            <a:ext cx="2945659" cy="498056"/>
          </a:xfrm>
          <a:prstGeom prst="rect">
            <a:avLst/>
          </a:prstGeom>
        </p:spPr>
        <p:txBody>
          <a:bodyPr vert="horz" lIns="95562" tIns="47781" rIns="95562" bIns="47781" rtlCol="0"/>
          <a:lstStyle>
            <a:lvl1pPr algn="r">
              <a:defRPr sz="1300"/>
            </a:lvl1pPr>
          </a:lstStyle>
          <a:p>
            <a:fld id="{B9E5006E-62BB-4138-B809-D2100FE3731A}" type="datetimeFigureOut">
              <a:rPr lang="de-DE" smtClean="0"/>
              <a:t>11.04.2024</a:t>
            </a:fld>
            <a:endParaRPr lang="de-DE"/>
          </a:p>
        </p:txBody>
      </p:sp>
      <p:sp>
        <p:nvSpPr>
          <p:cNvPr id="4" name="Folienbildplatzhalter 3"/>
          <p:cNvSpPr>
            <a:spLocks noGrp="1" noRot="1" noChangeAspect="1"/>
          </p:cNvSpPr>
          <p:nvPr>
            <p:ph type="sldImg" idx="2"/>
          </p:nvPr>
        </p:nvSpPr>
        <p:spPr>
          <a:xfrm>
            <a:off x="423863" y="1241425"/>
            <a:ext cx="5949950" cy="3348038"/>
          </a:xfrm>
          <a:prstGeom prst="rect">
            <a:avLst/>
          </a:prstGeom>
          <a:noFill/>
          <a:ln w="12700">
            <a:solidFill>
              <a:prstClr val="black"/>
            </a:solidFill>
          </a:ln>
        </p:spPr>
        <p:txBody>
          <a:bodyPr vert="horz" lIns="95562" tIns="47781" rIns="95562" bIns="47781" rtlCol="0" anchor="ctr"/>
          <a:lstStyle/>
          <a:p>
            <a:endParaRPr lang="de-DE"/>
          </a:p>
        </p:txBody>
      </p:sp>
      <p:sp>
        <p:nvSpPr>
          <p:cNvPr id="5" name="Notizenplatzhalter 4"/>
          <p:cNvSpPr>
            <a:spLocks noGrp="1"/>
          </p:cNvSpPr>
          <p:nvPr>
            <p:ph type="body" sz="quarter" idx="3"/>
          </p:nvPr>
        </p:nvSpPr>
        <p:spPr>
          <a:xfrm>
            <a:off x="679768" y="4777195"/>
            <a:ext cx="5438140" cy="3908613"/>
          </a:xfrm>
          <a:prstGeom prst="rect">
            <a:avLst/>
          </a:prstGeom>
        </p:spPr>
        <p:txBody>
          <a:bodyPr vert="horz" lIns="95562" tIns="47781" rIns="95562" bIns="47781"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1" y="9428587"/>
            <a:ext cx="2945659" cy="498055"/>
          </a:xfrm>
          <a:prstGeom prst="rect">
            <a:avLst/>
          </a:prstGeom>
        </p:spPr>
        <p:txBody>
          <a:bodyPr vert="horz" lIns="95562" tIns="47781" rIns="95562" bIns="47781" rtlCol="0" anchor="b"/>
          <a:lstStyle>
            <a:lvl1pPr algn="l">
              <a:defRPr sz="1300"/>
            </a:lvl1pPr>
          </a:lstStyle>
          <a:p>
            <a:endParaRPr lang="de-DE"/>
          </a:p>
        </p:txBody>
      </p:sp>
      <p:sp>
        <p:nvSpPr>
          <p:cNvPr id="7" name="Foliennummernplatzhalter 6"/>
          <p:cNvSpPr>
            <a:spLocks noGrp="1"/>
          </p:cNvSpPr>
          <p:nvPr>
            <p:ph type="sldNum" sz="quarter" idx="5"/>
          </p:nvPr>
        </p:nvSpPr>
        <p:spPr>
          <a:xfrm>
            <a:off x="3850444" y="9428587"/>
            <a:ext cx="2945659" cy="498055"/>
          </a:xfrm>
          <a:prstGeom prst="rect">
            <a:avLst/>
          </a:prstGeom>
        </p:spPr>
        <p:txBody>
          <a:bodyPr vert="horz" lIns="95562" tIns="47781" rIns="95562" bIns="47781" rtlCol="0" anchor="b"/>
          <a:lstStyle>
            <a:lvl1pPr algn="r">
              <a:defRPr sz="1300"/>
            </a:lvl1pPr>
          </a:lstStyle>
          <a:p>
            <a:fld id="{6024AEC6-623C-4CFD-BF40-86B5AFAB3EE8}" type="slidenum">
              <a:rPr lang="de-DE" smtClean="0"/>
              <a:t>‹Nr.›</a:t>
            </a:fld>
            <a:endParaRPr lang="de-DE"/>
          </a:p>
        </p:txBody>
      </p:sp>
    </p:spTree>
    <p:extLst>
      <p:ext uri="{BB962C8B-B14F-4D97-AF65-F5344CB8AC3E}">
        <p14:creationId xmlns:p14="http://schemas.microsoft.com/office/powerpoint/2010/main" val="3269553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1</a:t>
            </a:fld>
            <a:endParaRPr lang="de-DE"/>
          </a:p>
        </p:txBody>
      </p:sp>
    </p:spTree>
    <p:extLst>
      <p:ext uri="{BB962C8B-B14F-4D97-AF65-F5344CB8AC3E}">
        <p14:creationId xmlns:p14="http://schemas.microsoft.com/office/powerpoint/2010/main" val="36953549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A31E5133-B2AA-D87C-A37A-9BBE2B784267}"/>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1pPr>
            <a:lvl2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2pPr>
            <a:lvl3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3pPr>
            <a:lvl4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4pPr>
            <a:lvl5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5pPr>
            <a:lvl6pPr marL="2627937"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6pPr>
            <a:lvl7pPr marL="3105743"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7pPr>
            <a:lvl8pPr marL="3583550"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8pPr>
            <a:lvl9pPr marL="4061356"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9pPr>
          </a:lstStyle>
          <a:p>
            <a:fld id="{02A15449-D6A2-4B56-A1A3-C569D0B396F6}" type="slidenum">
              <a:rPr lang="de-DE" altLang="de-DE" sz="1400">
                <a:solidFill>
                  <a:srgbClr val="000000"/>
                </a:solidFill>
              </a:rPr>
              <a:pPr/>
              <a:t>10</a:t>
            </a:fld>
            <a:endParaRPr lang="de-DE" altLang="de-DE" sz="1400">
              <a:solidFill>
                <a:srgbClr val="000000"/>
              </a:solidFill>
            </a:endParaRPr>
          </a:p>
        </p:txBody>
      </p:sp>
      <p:sp>
        <p:nvSpPr>
          <p:cNvPr id="26627" name="Rectangle 2">
            <a:extLst>
              <a:ext uri="{FF2B5EF4-FFF2-40B4-BE49-F238E27FC236}">
                <a16:creationId xmlns:a16="http://schemas.microsoft.com/office/drawing/2014/main" id="{7F891E64-DC30-9078-DAEE-AD0F5B6D0BF0}"/>
              </a:ext>
            </a:extLst>
          </p:cNvPr>
          <p:cNvSpPr>
            <a:spLocks noGrp="1" noRot="1" noChangeAspect="1" noChangeArrowheads="1" noTextEdit="1"/>
          </p:cNvSpPr>
          <p:nvPr>
            <p:ph type="sldImg"/>
          </p:nvPr>
        </p:nvSpPr>
        <p:spPr>
          <a:xfrm>
            <a:off x="-119063" y="881063"/>
            <a:ext cx="7724776" cy="4346575"/>
          </a:xfrm>
        </p:spPr>
      </p:sp>
      <p:sp>
        <p:nvSpPr>
          <p:cNvPr id="26628" name="Rectangle 3">
            <a:extLst>
              <a:ext uri="{FF2B5EF4-FFF2-40B4-BE49-F238E27FC236}">
                <a16:creationId xmlns:a16="http://schemas.microsoft.com/office/drawing/2014/main" id="{10805995-4F68-1949-F906-224D0590751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31D21AAB-47E2-EA81-3941-42E510369F17}"/>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1pPr>
            <a:lvl2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2pPr>
            <a:lvl3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3pPr>
            <a:lvl4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4pPr>
            <a:lvl5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5pPr>
            <a:lvl6pPr marL="2627937"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6pPr>
            <a:lvl7pPr marL="3105743"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7pPr>
            <a:lvl8pPr marL="3583550"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8pPr>
            <a:lvl9pPr marL="4061356"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9pPr>
          </a:lstStyle>
          <a:p>
            <a:fld id="{629E7A96-8E61-4407-B551-868B6EDF3A60}" type="slidenum">
              <a:rPr lang="de-DE" altLang="de-DE" sz="1400">
                <a:solidFill>
                  <a:srgbClr val="000000"/>
                </a:solidFill>
              </a:rPr>
              <a:pPr/>
              <a:t>11</a:t>
            </a:fld>
            <a:endParaRPr lang="de-DE" altLang="de-DE" sz="1400">
              <a:solidFill>
                <a:srgbClr val="000000"/>
              </a:solidFill>
            </a:endParaRPr>
          </a:p>
        </p:txBody>
      </p:sp>
      <p:sp>
        <p:nvSpPr>
          <p:cNvPr id="28675" name="Rectangle 2">
            <a:extLst>
              <a:ext uri="{FF2B5EF4-FFF2-40B4-BE49-F238E27FC236}">
                <a16:creationId xmlns:a16="http://schemas.microsoft.com/office/drawing/2014/main" id="{DE5C3C17-A70E-D3AA-68D7-B9BBEB943F15}"/>
              </a:ext>
            </a:extLst>
          </p:cNvPr>
          <p:cNvSpPr>
            <a:spLocks noGrp="1" noRot="1" noChangeAspect="1" noChangeArrowheads="1" noTextEdit="1"/>
          </p:cNvSpPr>
          <p:nvPr>
            <p:ph type="sldImg"/>
          </p:nvPr>
        </p:nvSpPr>
        <p:spPr>
          <a:xfrm>
            <a:off x="-119063" y="881063"/>
            <a:ext cx="7724776" cy="4346575"/>
          </a:xfrm>
        </p:spPr>
      </p:sp>
      <p:sp>
        <p:nvSpPr>
          <p:cNvPr id="28676" name="Rectangle 3">
            <a:extLst>
              <a:ext uri="{FF2B5EF4-FFF2-40B4-BE49-F238E27FC236}">
                <a16:creationId xmlns:a16="http://schemas.microsoft.com/office/drawing/2014/main" id="{EDD0E360-8E81-3AB3-5158-D15AEAD47EA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CEF185CF-DF2B-E4B9-B9DC-BD7D5BF8DE47}"/>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1pPr>
            <a:lvl2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2pPr>
            <a:lvl3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3pPr>
            <a:lvl4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4pPr>
            <a:lvl5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5pPr>
            <a:lvl6pPr marL="2627937"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6pPr>
            <a:lvl7pPr marL="3105743"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7pPr>
            <a:lvl8pPr marL="3583550"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8pPr>
            <a:lvl9pPr marL="4061356"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9pPr>
          </a:lstStyle>
          <a:p>
            <a:fld id="{71A91B1A-B7E6-439F-93B7-EEA9E75468DE}" type="slidenum">
              <a:rPr lang="de-DE" altLang="de-DE">
                <a:solidFill>
                  <a:srgbClr val="000000"/>
                </a:solidFill>
                <a:latin typeface="Times New Roman" panose="02020603050405020304" pitchFamily="18" charset="0"/>
              </a:rPr>
              <a:pPr/>
              <a:t>12</a:t>
            </a:fld>
            <a:endParaRPr lang="de-DE" altLang="de-DE">
              <a:solidFill>
                <a:srgbClr val="000000"/>
              </a:solidFill>
              <a:latin typeface="Times New Roman" panose="02020603050405020304" pitchFamily="18" charset="0"/>
            </a:endParaRPr>
          </a:p>
        </p:txBody>
      </p:sp>
      <p:sp>
        <p:nvSpPr>
          <p:cNvPr id="30723" name="Rectangle 2">
            <a:extLst>
              <a:ext uri="{FF2B5EF4-FFF2-40B4-BE49-F238E27FC236}">
                <a16:creationId xmlns:a16="http://schemas.microsoft.com/office/drawing/2014/main" id="{7D4377D8-5F10-3C75-2DB9-A5C7C36A08DF}"/>
              </a:ext>
            </a:extLst>
          </p:cNvPr>
          <p:cNvSpPr>
            <a:spLocks noGrp="1" noRot="1" noChangeAspect="1" noChangeArrowheads="1" noTextEdit="1"/>
          </p:cNvSpPr>
          <p:nvPr>
            <p:ph type="sldImg"/>
          </p:nvPr>
        </p:nvSpPr>
        <p:spPr/>
      </p:sp>
      <p:sp>
        <p:nvSpPr>
          <p:cNvPr id="30724" name="Rectangle 3">
            <a:extLst>
              <a:ext uri="{FF2B5EF4-FFF2-40B4-BE49-F238E27FC236}">
                <a16:creationId xmlns:a16="http://schemas.microsoft.com/office/drawing/2014/main" id="{0F742D11-85B4-9A78-D456-E7E817D8D1D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C5B19DE6-D011-1E75-9FC8-A51D129542A1}"/>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1pPr>
            <a:lvl2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2pPr>
            <a:lvl3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3pPr>
            <a:lvl4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4pPr>
            <a:lvl5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5pPr>
            <a:lvl6pPr marL="2627937"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6pPr>
            <a:lvl7pPr marL="3105743"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7pPr>
            <a:lvl8pPr marL="3583550"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8pPr>
            <a:lvl9pPr marL="4061356"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9pPr>
          </a:lstStyle>
          <a:p>
            <a:fld id="{97CADCC9-902B-4C69-9D77-D8AA4E334493}" type="slidenum">
              <a:rPr lang="de-DE" altLang="de-DE">
                <a:solidFill>
                  <a:srgbClr val="000000"/>
                </a:solidFill>
                <a:latin typeface="Times New Roman" panose="02020603050405020304" pitchFamily="18" charset="0"/>
              </a:rPr>
              <a:pPr/>
              <a:t>13</a:t>
            </a:fld>
            <a:endParaRPr lang="de-DE" altLang="de-DE">
              <a:solidFill>
                <a:srgbClr val="000000"/>
              </a:solidFill>
              <a:latin typeface="Times New Roman" panose="02020603050405020304" pitchFamily="18" charset="0"/>
            </a:endParaRPr>
          </a:p>
        </p:txBody>
      </p:sp>
      <p:sp>
        <p:nvSpPr>
          <p:cNvPr id="32771" name="Rectangle 2">
            <a:extLst>
              <a:ext uri="{FF2B5EF4-FFF2-40B4-BE49-F238E27FC236}">
                <a16:creationId xmlns:a16="http://schemas.microsoft.com/office/drawing/2014/main" id="{C583A844-C107-CA20-EEFB-F30E2A6E5F2E}"/>
              </a:ext>
            </a:extLst>
          </p:cNvPr>
          <p:cNvSpPr>
            <a:spLocks noGrp="1" noRot="1" noChangeAspect="1" noChangeArrowheads="1" noTextEdit="1"/>
          </p:cNvSpPr>
          <p:nvPr>
            <p:ph type="sldImg"/>
          </p:nvPr>
        </p:nvSpPr>
        <p:spPr/>
      </p:sp>
      <p:sp>
        <p:nvSpPr>
          <p:cNvPr id="32772" name="Rectangle 3">
            <a:extLst>
              <a:ext uri="{FF2B5EF4-FFF2-40B4-BE49-F238E27FC236}">
                <a16:creationId xmlns:a16="http://schemas.microsoft.com/office/drawing/2014/main" id="{A983D58E-F827-D93C-49F4-2756DD8BDD43}"/>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2267BE6A-A563-0CA2-84CA-8CC03F2EF1B3}"/>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1pPr>
            <a:lvl2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2pPr>
            <a:lvl3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3pPr>
            <a:lvl4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4pPr>
            <a:lvl5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5pPr>
            <a:lvl6pPr marL="2627937"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6pPr>
            <a:lvl7pPr marL="3105743"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7pPr>
            <a:lvl8pPr marL="3583550"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8pPr>
            <a:lvl9pPr marL="4061356"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9pPr>
          </a:lstStyle>
          <a:p>
            <a:fld id="{6FB12D7C-D88B-4925-8183-7313A7B6DA8F}" type="slidenum">
              <a:rPr lang="de-DE" altLang="de-DE">
                <a:solidFill>
                  <a:srgbClr val="000000"/>
                </a:solidFill>
                <a:latin typeface="Times New Roman" panose="02020603050405020304" pitchFamily="18" charset="0"/>
              </a:rPr>
              <a:pPr/>
              <a:t>14</a:t>
            </a:fld>
            <a:endParaRPr lang="de-DE" altLang="de-DE">
              <a:solidFill>
                <a:srgbClr val="000000"/>
              </a:solidFill>
              <a:latin typeface="Times New Roman" panose="02020603050405020304" pitchFamily="18" charset="0"/>
            </a:endParaRPr>
          </a:p>
        </p:txBody>
      </p:sp>
      <p:sp>
        <p:nvSpPr>
          <p:cNvPr id="34819" name="Rectangle 2">
            <a:extLst>
              <a:ext uri="{FF2B5EF4-FFF2-40B4-BE49-F238E27FC236}">
                <a16:creationId xmlns:a16="http://schemas.microsoft.com/office/drawing/2014/main" id="{9934E80B-C358-B12B-0253-3E2F200E24F5}"/>
              </a:ext>
            </a:extLst>
          </p:cNvPr>
          <p:cNvSpPr>
            <a:spLocks noGrp="1" noRot="1" noChangeAspect="1" noChangeArrowheads="1" noTextEdit="1"/>
          </p:cNvSpPr>
          <p:nvPr>
            <p:ph type="sldImg"/>
          </p:nvPr>
        </p:nvSpPr>
        <p:spPr/>
      </p:sp>
      <p:sp>
        <p:nvSpPr>
          <p:cNvPr id="34820" name="Rectangle 3">
            <a:extLst>
              <a:ext uri="{FF2B5EF4-FFF2-40B4-BE49-F238E27FC236}">
                <a16:creationId xmlns:a16="http://schemas.microsoft.com/office/drawing/2014/main" id="{571E8771-C21E-6F10-7B0A-9C3F886F4AC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de-DE" altLang="de-DE"/>
              <a:t>Abbildung: Vorhofflimmern bei Patientin, 47 Jahre alt, mit schwerem Hochdruck</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15</a:t>
            </a:fld>
            <a:endParaRPr lang="de-DE"/>
          </a:p>
        </p:txBody>
      </p:sp>
    </p:spTree>
    <p:extLst>
      <p:ext uri="{BB962C8B-B14F-4D97-AF65-F5344CB8AC3E}">
        <p14:creationId xmlns:p14="http://schemas.microsoft.com/office/powerpoint/2010/main" val="3685007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a:extLst>
              <a:ext uri="{FF2B5EF4-FFF2-40B4-BE49-F238E27FC236}">
                <a16:creationId xmlns:a16="http://schemas.microsoft.com/office/drawing/2014/main" id="{7F78B1F0-D93C-DF20-048F-2D48F74FE8B7}"/>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1pPr>
            <a:lvl2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2pPr>
            <a:lvl3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3pPr>
            <a:lvl4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4pPr>
            <a:lvl5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5pPr>
            <a:lvl6pPr marL="2627937"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6pPr>
            <a:lvl7pPr marL="3105743"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7pPr>
            <a:lvl8pPr marL="3583550"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8pPr>
            <a:lvl9pPr marL="4061356"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9pPr>
          </a:lstStyle>
          <a:p>
            <a:fld id="{00EF5E97-288A-4324-A845-34CF61BC6A67}" type="slidenum">
              <a:rPr lang="de-DE" altLang="de-DE" sz="1400">
                <a:solidFill>
                  <a:srgbClr val="000000"/>
                </a:solidFill>
              </a:rPr>
              <a:pPr/>
              <a:t>16</a:t>
            </a:fld>
            <a:endParaRPr lang="de-DE" altLang="de-DE" sz="1400">
              <a:solidFill>
                <a:srgbClr val="000000"/>
              </a:solidFill>
            </a:endParaRPr>
          </a:p>
        </p:txBody>
      </p:sp>
      <p:sp>
        <p:nvSpPr>
          <p:cNvPr id="38915" name="Rectangle 2">
            <a:extLst>
              <a:ext uri="{FF2B5EF4-FFF2-40B4-BE49-F238E27FC236}">
                <a16:creationId xmlns:a16="http://schemas.microsoft.com/office/drawing/2014/main" id="{1AC1989F-9927-308F-D20D-5BA0DF6C244D}"/>
              </a:ext>
            </a:extLst>
          </p:cNvPr>
          <p:cNvSpPr>
            <a:spLocks noGrp="1" noRot="1" noChangeAspect="1" noChangeArrowheads="1" noTextEdit="1"/>
          </p:cNvSpPr>
          <p:nvPr>
            <p:ph type="sldImg"/>
          </p:nvPr>
        </p:nvSpPr>
        <p:spPr>
          <a:xfrm>
            <a:off x="-119063" y="881063"/>
            <a:ext cx="7724776" cy="4346575"/>
          </a:xfrm>
        </p:spPr>
      </p:sp>
      <p:sp>
        <p:nvSpPr>
          <p:cNvPr id="38916" name="Rectangle 3">
            <a:extLst>
              <a:ext uri="{FF2B5EF4-FFF2-40B4-BE49-F238E27FC236}">
                <a16:creationId xmlns:a16="http://schemas.microsoft.com/office/drawing/2014/main" id="{7BE1B00C-8103-A3AE-4B72-171B40DB0E7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extLst>
      <p:ext uri="{BB962C8B-B14F-4D97-AF65-F5344CB8AC3E}">
        <p14:creationId xmlns:p14="http://schemas.microsoft.com/office/powerpoint/2010/main" val="14320938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AF74048D-C18A-5D14-0904-E733041287FA}"/>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1pPr>
            <a:lvl2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2pPr>
            <a:lvl3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3pPr>
            <a:lvl4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4pPr>
            <a:lvl5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5pPr>
            <a:lvl6pPr marL="2627937"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6pPr>
            <a:lvl7pPr marL="3105743"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7pPr>
            <a:lvl8pPr marL="3583550"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8pPr>
            <a:lvl9pPr marL="4061356"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9pPr>
          </a:lstStyle>
          <a:p>
            <a:fld id="{30F89340-854B-4B6F-B95D-E0ADC59F20AE}" type="slidenum">
              <a:rPr lang="de-DE" altLang="de-DE">
                <a:solidFill>
                  <a:srgbClr val="000000"/>
                </a:solidFill>
                <a:latin typeface="Times New Roman" panose="02020603050405020304" pitchFamily="18" charset="0"/>
              </a:rPr>
              <a:pPr/>
              <a:t>17</a:t>
            </a:fld>
            <a:endParaRPr lang="de-DE" altLang="de-DE">
              <a:solidFill>
                <a:srgbClr val="000000"/>
              </a:solidFill>
              <a:latin typeface="Times New Roman" panose="02020603050405020304" pitchFamily="18" charset="0"/>
            </a:endParaRPr>
          </a:p>
        </p:txBody>
      </p:sp>
      <p:sp>
        <p:nvSpPr>
          <p:cNvPr id="40963" name="Rectangle 2">
            <a:extLst>
              <a:ext uri="{FF2B5EF4-FFF2-40B4-BE49-F238E27FC236}">
                <a16:creationId xmlns:a16="http://schemas.microsoft.com/office/drawing/2014/main" id="{064137B6-BBEE-1482-5199-8F3DF4F2C62F}"/>
              </a:ext>
            </a:extLst>
          </p:cNvPr>
          <p:cNvSpPr>
            <a:spLocks noGrp="1" noRot="1" noChangeAspect="1" noChangeArrowheads="1" noTextEdit="1"/>
          </p:cNvSpPr>
          <p:nvPr>
            <p:ph type="sldImg"/>
          </p:nvPr>
        </p:nvSpPr>
        <p:spPr/>
      </p:sp>
      <p:sp>
        <p:nvSpPr>
          <p:cNvPr id="40964" name="Rectangle 3">
            <a:extLst>
              <a:ext uri="{FF2B5EF4-FFF2-40B4-BE49-F238E27FC236}">
                <a16:creationId xmlns:a16="http://schemas.microsoft.com/office/drawing/2014/main" id="{15B5505E-C931-E902-7B20-18BCCFB8525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a:extLst>
              <a:ext uri="{FF2B5EF4-FFF2-40B4-BE49-F238E27FC236}">
                <a16:creationId xmlns:a16="http://schemas.microsoft.com/office/drawing/2014/main" id="{74551A49-66E8-8FFD-9BC1-2630730E228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1pPr>
            <a:lvl2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2pPr>
            <a:lvl3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3pPr>
            <a:lvl4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4pPr>
            <a:lvl5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5pPr>
            <a:lvl6pPr marL="2627937"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6pPr>
            <a:lvl7pPr marL="3105743"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7pPr>
            <a:lvl8pPr marL="3583550"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8pPr>
            <a:lvl9pPr marL="4061356"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9pPr>
          </a:lstStyle>
          <a:p>
            <a:fld id="{9540E1E5-8607-43A0-8871-84480AD11624}" type="slidenum">
              <a:rPr lang="de-DE" altLang="de-DE">
                <a:solidFill>
                  <a:srgbClr val="000000"/>
                </a:solidFill>
                <a:latin typeface="Times New Roman" panose="02020603050405020304" pitchFamily="18" charset="0"/>
              </a:rPr>
              <a:pPr/>
              <a:t>18</a:t>
            </a:fld>
            <a:endParaRPr lang="de-DE" altLang="de-DE">
              <a:solidFill>
                <a:srgbClr val="000000"/>
              </a:solidFill>
              <a:latin typeface="Times New Roman" panose="02020603050405020304" pitchFamily="18" charset="0"/>
            </a:endParaRPr>
          </a:p>
        </p:txBody>
      </p:sp>
      <p:sp>
        <p:nvSpPr>
          <p:cNvPr id="43011" name="Rectangle 2">
            <a:extLst>
              <a:ext uri="{FF2B5EF4-FFF2-40B4-BE49-F238E27FC236}">
                <a16:creationId xmlns:a16="http://schemas.microsoft.com/office/drawing/2014/main" id="{A63DD707-DE58-9123-B327-12E216D0E9C8}"/>
              </a:ext>
            </a:extLst>
          </p:cNvPr>
          <p:cNvSpPr>
            <a:spLocks noGrp="1" noRot="1" noChangeAspect="1" noChangeArrowheads="1" noTextEdit="1"/>
          </p:cNvSpPr>
          <p:nvPr>
            <p:ph type="sldImg"/>
          </p:nvPr>
        </p:nvSpPr>
        <p:spPr/>
      </p:sp>
      <p:sp>
        <p:nvSpPr>
          <p:cNvPr id="43012" name="Rectangle 3">
            <a:extLst>
              <a:ext uri="{FF2B5EF4-FFF2-40B4-BE49-F238E27FC236}">
                <a16:creationId xmlns:a16="http://schemas.microsoft.com/office/drawing/2014/main" id="{9AA618DA-B6A3-F317-7B93-FBBEDEFC8ED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a:extLst>
              <a:ext uri="{FF2B5EF4-FFF2-40B4-BE49-F238E27FC236}">
                <a16:creationId xmlns:a16="http://schemas.microsoft.com/office/drawing/2014/main" id="{35600661-EEA4-4021-2560-2660BBFED76C}"/>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1pPr>
            <a:lvl2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2pPr>
            <a:lvl3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3pPr>
            <a:lvl4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4pPr>
            <a:lvl5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5pPr>
            <a:lvl6pPr marL="2627937"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6pPr>
            <a:lvl7pPr marL="3105743"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7pPr>
            <a:lvl8pPr marL="3583550"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8pPr>
            <a:lvl9pPr marL="4061356"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9pPr>
          </a:lstStyle>
          <a:p>
            <a:fld id="{CECE3089-77C2-44B4-AC5B-E577AF89F837}" type="slidenum">
              <a:rPr lang="de-DE" altLang="de-DE">
                <a:solidFill>
                  <a:srgbClr val="000000"/>
                </a:solidFill>
                <a:latin typeface="Times New Roman" panose="02020603050405020304" pitchFamily="18" charset="0"/>
              </a:rPr>
              <a:pPr/>
              <a:t>19</a:t>
            </a:fld>
            <a:endParaRPr lang="de-DE" altLang="de-DE">
              <a:solidFill>
                <a:srgbClr val="000000"/>
              </a:solidFill>
              <a:latin typeface="Times New Roman" panose="02020603050405020304" pitchFamily="18" charset="0"/>
            </a:endParaRPr>
          </a:p>
        </p:txBody>
      </p:sp>
      <p:sp>
        <p:nvSpPr>
          <p:cNvPr id="49155" name="Rectangle 2">
            <a:extLst>
              <a:ext uri="{FF2B5EF4-FFF2-40B4-BE49-F238E27FC236}">
                <a16:creationId xmlns:a16="http://schemas.microsoft.com/office/drawing/2014/main" id="{BED6D6DE-B4DE-81E4-E812-F9D67AE28396}"/>
              </a:ext>
            </a:extLst>
          </p:cNvPr>
          <p:cNvSpPr>
            <a:spLocks noGrp="1" noRot="1" noChangeAspect="1" noChangeArrowheads="1" noTextEdit="1"/>
          </p:cNvSpPr>
          <p:nvPr>
            <p:ph type="sldImg"/>
          </p:nvPr>
        </p:nvSpPr>
        <p:spPr/>
      </p:sp>
      <p:sp>
        <p:nvSpPr>
          <p:cNvPr id="49156" name="Rectangle 3">
            <a:extLst>
              <a:ext uri="{FF2B5EF4-FFF2-40B4-BE49-F238E27FC236}">
                <a16:creationId xmlns:a16="http://schemas.microsoft.com/office/drawing/2014/main" id="{6031AAE7-DA22-A428-C016-E2D5CC0F00C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2</a:t>
            </a:fld>
            <a:endParaRPr lang="de-DE"/>
          </a:p>
        </p:txBody>
      </p:sp>
    </p:spTree>
    <p:extLst>
      <p:ext uri="{BB962C8B-B14F-4D97-AF65-F5344CB8AC3E}">
        <p14:creationId xmlns:p14="http://schemas.microsoft.com/office/powerpoint/2010/main" val="432012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20</a:t>
            </a:fld>
            <a:endParaRPr lang="de-DE"/>
          </a:p>
        </p:txBody>
      </p:sp>
    </p:spTree>
    <p:extLst>
      <p:ext uri="{BB962C8B-B14F-4D97-AF65-F5344CB8AC3E}">
        <p14:creationId xmlns:p14="http://schemas.microsoft.com/office/powerpoint/2010/main" val="38452704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21</a:t>
            </a:fld>
            <a:endParaRPr lang="de-DE"/>
          </a:p>
        </p:txBody>
      </p:sp>
    </p:spTree>
    <p:extLst>
      <p:ext uri="{BB962C8B-B14F-4D97-AF65-F5344CB8AC3E}">
        <p14:creationId xmlns:p14="http://schemas.microsoft.com/office/powerpoint/2010/main" val="3549606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22</a:t>
            </a:fld>
            <a:endParaRPr lang="de-DE"/>
          </a:p>
        </p:txBody>
      </p:sp>
    </p:spTree>
    <p:extLst>
      <p:ext uri="{BB962C8B-B14F-4D97-AF65-F5344CB8AC3E}">
        <p14:creationId xmlns:p14="http://schemas.microsoft.com/office/powerpoint/2010/main" val="35257827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23</a:t>
            </a:fld>
            <a:endParaRPr lang="de-DE"/>
          </a:p>
        </p:txBody>
      </p:sp>
    </p:spTree>
    <p:extLst>
      <p:ext uri="{BB962C8B-B14F-4D97-AF65-F5344CB8AC3E}">
        <p14:creationId xmlns:p14="http://schemas.microsoft.com/office/powerpoint/2010/main" val="975776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24</a:t>
            </a:fld>
            <a:endParaRPr lang="de-DE"/>
          </a:p>
        </p:txBody>
      </p:sp>
    </p:spTree>
    <p:extLst>
      <p:ext uri="{BB962C8B-B14F-4D97-AF65-F5344CB8AC3E}">
        <p14:creationId xmlns:p14="http://schemas.microsoft.com/office/powerpoint/2010/main" val="3600401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25</a:t>
            </a:fld>
            <a:endParaRPr lang="de-DE"/>
          </a:p>
        </p:txBody>
      </p:sp>
    </p:spTree>
    <p:extLst>
      <p:ext uri="{BB962C8B-B14F-4D97-AF65-F5344CB8AC3E}">
        <p14:creationId xmlns:p14="http://schemas.microsoft.com/office/powerpoint/2010/main" val="30741042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26</a:t>
            </a:fld>
            <a:endParaRPr lang="de-DE"/>
          </a:p>
        </p:txBody>
      </p:sp>
    </p:spTree>
    <p:extLst>
      <p:ext uri="{BB962C8B-B14F-4D97-AF65-F5344CB8AC3E}">
        <p14:creationId xmlns:p14="http://schemas.microsoft.com/office/powerpoint/2010/main" val="30058569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27</a:t>
            </a:fld>
            <a:endParaRPr lang="de-DE"/>
          </a:p>
        </p:txBody>
      </p:sp>
    </p:spTree>
    <p:extLst>
      <p:ext uri="{BB962C8B-B14F-4D97-AF65-F5344CB8AC3E}">
        <p14:creationId xmlns:p14="http://schemas.microsoft.com/office/powerpoint/2010/main" val="31272114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28</a:t>
            </a:fld>
            <a:endParaRPr lang="de-DE"/>
          </a:p>
        </p:txBody>
      </p:sp>
    </p:spTree>
    <p:extLst>
      <p:ext uri="{BB962C8B-B14F-4D97-AF65-F5344CB8AC3E}">
        <p14:creationId xmlns:p14="http://schemas.microsoft.com/office/powerpoint/2010/main" val="39213905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29</a:t>
            </a:fld>
            <a:endParaRPr lang="de-DE"/>
          </a:p>
        </p:txBody>
      </p:sp>
    </p:spTree>
    <p:extLst>
      <p:ext uri="{BB962C8B-B14F-4D97-AF65-F5344CB8AC3E}">
        <p14:creationId xmlns:p14="http://schemas.microsoft.com/office/powerpoint/2010/main" val="239969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3</a:t>
            </a:fld>
            <a:endParaRPr lang="de-DE"/>
          </a:p>
        </p:txBody>
      </p:sp>
    </p:spTree>
    <p:extLst>
      <p:ext uri="{BB962C8B-B14F-4D97-AF65-F5344CB8AC3E}">
        <p14:creationId xmlns:p14="http://schemas.microsoft.com/office/powerpoint/2010/main" val="38319727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a:extLst>
              <a:ext uri="{FF2B5EF4-FFF2-40B4-BE49-F238E27FC236}">
                <a16:creationId xmlns:a16="http://schemas.microsoft.com/office/drawing/2014/main" id="{C98632F0-0509-2449-3139-2D962D908E9D}"/>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1pPr>
            <a:lvl2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2pPr>
            <a:lvl3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3pPr>
            <a:lvl4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4pPr>
            <a:lvl5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5pPr>
            <a:lvl6pPr marL="2627937"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6pPr>
            <a:lvl7pPr marL="3105743"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7pPr>
            <a:lvl8pPr marL="3583550"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8pPr>
            <a:lvl9pPr marL="4061356"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9pPr>
          </a:lstStyle>
          <a:p>
            <a:fld id="{B4BE7E22-9F76-478C-A279-ED1D55DC23E6}" type="slidenum">
              <a:rPr lang="de-DE" altLang="de-DE">
                <a:solidFill>
                  <a:srgbClr val="000000"/>
                </a:solidFill>
                <a:latin typeface="Times New Roman" panose="02020603050405020304" pitchFamily="18" charset="0"/>
              </a:rPr>
              <a:pPr/>
              <a:t>30</a:t>
            </a:fld>
            <a:endParaRPr lang="de-DE" altLang="de-DE">
              <a:solidFill>
                <a:srgbClr val="000000"/>
              </a:solidFill>
              <a:latin typeface="Times New Roman" panose="02020603050405020304" pitchFamily="18" charset="0"/>
            </a:endParaRPr>
          </a:p>
        </p:txBody>
      </p:sp>
      <p:sp>
        <p:nvSpPr>
          <p:cNvPr id="70659" name="Rectangle 2">
            <a:extLst>
              <a:ext uri="{FF2B5EF4-FFF2-40B4-BE49-F238E27FC236}">
                <a16:creationId xmlns:a16="http://schemas.microsoft.com/office/drawing/2014/main" id="{E4D1B964-46E3-D511-8F7C-1641A932B1FD}"/>
              </a:ext>
            </a:extLst>
          </p:cNvPr>
          <p:cNvSpPr>
            <a:spLocks noGrp="1" noRot="1" noChangeAspect="1" noChangeArrowheads="1" noTextEdit="1"/>
          </p:cNvSpPr>
          <p:nvPr>
            <p:ph type="sldImg"/>
          </p:nvPr>
        </p:nvSpPr>
        <p:spPr/>
      </p:sp>
      <p:sp>
        <p:nvSpPr>
          <p:cNvPr id="70660" name="Rectangle 3">
            <a:extLst>
              <a:ext uri="{FF2B5EF4-FFF2-40B4-BE49-F238E27FC236}">
                <a16:creationId xmlns:a16="http://schemas.microsoft.com/office/drawing/2014/main" id="{137D12B2-BF4F-6033-66E7-3FE7C6F322F5}"/>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de-DE" sz="1800">
                <a:solidFill>
                  <a:srgbClr val="A60026"/>
                </a:solidFill>
                <a:latin typeface="MinionPro-Regular"/>
              </a:rPr>
              <a:t>Wie wirkt Musik?</a:t>
            </a:r>
          </a:p>
          <a:p>
            <a:pPr algn="l"/>
            <a:r>
              <a:rPr lang="de-DE" sz="1800">
                <a:solidFill>
                  <a:srgbClr val="000000"/>
                </a:solidFill>
                <a:latin typeface="ObjektivMk2-Light"/>
              </a:rPr>
              <a:t>Musik beeinflusst das Gehirn. Sie verändert nicht nur die Gehirnströme, sondern nimmt Bezug auf die Aktivitäten beider Gehirnhälften (Hemisphären) und sorgt dafür, dass beide Hemisphären harmonisiert werden. Über einen Nervenstrang, das „Corpus callosum“, sind beide Gehirnhälften miteinander verbunden. Das Corpus callosum ist bei aktiven Musikern und Menschen, die Musik lieben und gern</a:t>
            </a:r>
          </a:p>
          <a:p>
            <a:pPr algn="l"/>
            <a:r>
              <a:rPr lang="de-DE" sz="1800">
                <a:solidFill>
                  <a:srgbClr val="000000"/>
                </a:solidFill>
                <a:latin typeface="ObjektivMk2-Light"/>
              </a:rPr>
              <a:t>hören, besonders stark ausgeprägt. Die Wege der cerebralen Verarbeitung von „Musik hören“, „Musik spielen“ und dem „Musikgedächtnis“ sind mittlerweile gut bekannt.</a:t>
            </a:r>
          </a:p>
          <a:p>
            <a:pPr algn="l"/>
            <a:r>
              <a:rPr lang="de-DE" sz="1800">
                <a:solidFill>
                  <a:srgbClr val="000000"/>
                </a:solidFill>
                <a:latin typeface="ObjektivMk2-Light"/>
              </a:rPr>
              <a:t>Es ist unbestritten, dass unter einer Beschallung mit klassischer Musik messbare Effekte am Gefäßsystem und am Blutdruckverhalten nachgewiesen werden konnten. Es konnten eine Gefäßdilatation und eine Blutdrucksenkung unter klassischer Musik erreicht werden. Günstige Effekte wurden zum Beispiel unter der Musik von Bach und bei Kompositionen von Verdi beobachtet. Bei Beethovens 9. Symphonie konnten solche günstigen Effekte nicht gezeigt werden. Als Erklärung für diese Phänomene wurden unterschiedliche Wechsel der Tempi, der Lautstärken und der Dynamik bei Beethoven herangeführt, den ja gerade die Dynamik seiner Symphonie Nr. 5 c-Moll so bekannt gemacht hat. Es gibt ähnliche Studienergebnisse, welche aufzeigen, dass die Dynamik von Musikkompositionen bei verschiedenen Musikstilen eine signifikante Senkung des Blutdruckes und der Herzfrequenz hervorrufen.</a:t>
            </a:r>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31</a:t>
            </a:fld>
            <a:endParaRPr lang="de-DE"/>
          </a:p>
        </p:txBody>
      </p:sp>
    </p:spTree>
    <p:extLst>
      <p:ext uri="{BB962C8B-B14F-4D97-AF65-F5344CB8AC3E}">
        <p14:creationId xmlns:p14="http://schemas.microsoft.com/office/powerpoint/2010/main" val="25081088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32</a:t>
            </a:fld>
            <a:endParaRPr lang="de-DE"/>
          </a:p>
        </p:txBody>
      </p:sp>
    </p:spTree>
    <p:extLst>
      <p:ext uri="{BB962C8B-B14F-4D97-AF65-F5344CB8AC3E}">
        <p14:creationId xmlns:p14="http://schemas.microsoft.com/office/powerpoint/2010/main" val="15296736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33</a:t>
            </a:fld>
            <a:endParaRPr lang="de-DE"/>
          </a:p>
        </p:txBody>
      </p:sp>
    </p:spTree>
    <p:extLst>
      <p:ext uri="{BB962C8B-B14F-4D97-AF65-F5344CB8AC3E}">
        <p14:creationId xmlns:p14="http://schemas.microsoft.com/office/powerpoint/2010/main" val="8516948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34</a:t>
            </a:fld>
            <a:endParaRPr lang="de-DE"/>
          </a:p>
        </p:txBody>
      </p:sp>
    </p:spTree>
    <p:extLst>
      <p:ext uri="{BB962C8B-B14F-4D97-AF65-F5344CB8AC3E}">
        <p14:creationId xmlns:p14="http://schemas.microsoft.com/office/powerpoint/2010/main" val="2144195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35</a:t>
            </a:fld>
            <a:endParaRPr lang="de-DE"/>
          </a:p>
        </p:txBody>
      </p:sp>
    </p:spTree>
    <p:extLst>
      <p:ext uri="{BB962C8B-B14F-4D97-AF65-F5344CB8AC3E}">
        <p14:creationId xmlns:p14="http://schemas.microsoft.com/office/powerpoint/2010/main" val="132840735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024AEC6-623C-4CFD-BF40-86B5AFAB3EE8}" type="slidenum">
              <a:rPr lang="de-DE" smtClean="0"/>
              <a:t>36</a:t>
            </a:fld>
            <a:endParaRPr lang="de-DE"/>
          </a:p>
        </p:txBody>
      </p:sp>
    </p:spTree>
    <p:extLst>
      <p:ext uri="{BB962C8B-B14F-4D97-AF65-F5344CB8AC3E}">
        <p14:creationId xmlns:p14="http://schemas.microsoft.com/office/powerpoint/2010/main" val="6414738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9ED9DBCC-A923-81C3-4DD4-2ECC743D778A}"/>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1pPr>
            <a:lvl2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2pPr>
            <a:lvl3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3pPr>
            <a:lvl4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4pPr>
            <a:lvl5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5pPr>
            <a:lvl6pPr marL="2627937"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6pPr>
            <a:lvl7pPr marL="3105743"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7pPr>
            <a:lvl8pPr marL="3583550"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8pPr>
            <a:lvl9pPr marL="4061356"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9pPr>
          </a:lstStyle>
          <a:p>
            <a:fld id="{9643AFC3-13C0-45CC-893B-B0E8E2DF89B0}" type="slidenum">
              <a:rPr lang="de-DE" altLang="de-DE">
                <a:solidFill>
                  <a:srgbClr val="000000"/>
                </a:solidFill>
                <a:latin typeface="Times New Roman" panose="02020603050405020304" pitchFamily="18" charset="0"/>
              </a:rPr>
              <a:pPr/>
              <a:t>37</a:t>
            </a:fld>
            <a:endParaRPr lang="de-DE" altLang="de-DE">
              <a:solidFill>
                <a:srgbClr val="000000"/>
              </a:solidFill>
              <a:latin typeface="Times New Roman" panose="02020603050405020304" pitchFamily="18" charset="0"/>
            </a:endParaRPr>
          </a:p>
        </p:txBody>
      </p:sp>
      <p:sp>
        <p:nvSpPr>
          <p:cNvPr id="84995" name="Rectangle 2">
            <a:extLst>
              <a:ext uri="{FF2B5EF4-FFF2-40B4-BE49-F238E27FC236}">
                <a16:creationId xmlns:a16="http://schemas.microsoft.com/office/drawing/2014/main" id="{8A7F6723-C465-704C-737E-EAC7C2505054}"/>
              </a:ext>
            </a:extLst>
          </p:cNvPr>
          <p:cNvSpPr>
            <a:spLocks noGrp="1" noRot="1" noChangeAspect="1" noChangeArrowheads="1" noTextEdit="1"/>
          </p:cNvSpPr>
          <p:nvPr>
            <p:ph type="sldImg"/>
          </p:nvPr>
        </p:nvSpPr>
        <p:spPr/>
      </p:sp>
      <p:sp>
        <p:nvSpPr>
          <p:cNvPr id="84996" name="Rectangle 3">
            <a:extLst>
              <a:ext uri="{FF2B5EF4-FFF2-40B4-BE49-F238E27FC236}">
                <a16:creationId xmlns:a16="http://schemas.microsoft.com/office/drawing/2014/main" id="{39CDBCC8-FB04-EC1E-D05D-0C938B7815E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7042" name="Rectangle 9">
            <a:extLst>
              <a:ext uri="{FF2B5EF4-FFF2-40B4-BE49-F238E27FC236}">
                <a16:creationId xmlns:a16="http://schemas.microsoft.com/office/drawing/2014/main" id="{324C1987-7240-06EE-638C-1FA4A8B19FE4}"/>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1pPr>
            <a:lvl2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2pPr>
            <a:lvl3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3pPr>
            <a:lvl4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4pPr>
            <a:lvl5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5pPr>
            <a:lvl6pPr marL="2627937"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6pPr>
            <a:lvl7pPr marL="3105743"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7pPr>
            <a:lvl8pPr marL="3583550"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8pPr>
            <a:lvl9pPr marL="4061356"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9pPr>
          </a:lstStyle>
          <a:p>
            <a:fld id="{2E920948-AF3F-4D30-A643-D3C7B20DC978}" type="slidenum">
              <a:rPr lang="de-DE" altLang="de-DE">
                <a:solidFill>
                  <a:srgbClr val="000000"/>
                </a:solidFill>
                <a:latin typeface="Times New Roman" panose="02020603050405020304" pitchFamily="18" charset="0"/>
              </a:rPr>
              <a:pPr/>
              <a:t>38</a:t>
            </a:fld>
            <a:endParaRPr lang="de-DE" altLang="de-DE">
              <a:solidFill>
                <a:srgbClr val="000000"/>
              </a:solidFill>
              <a:latin typeface="Times New Roman" panose="02020603050405020304" pitchFamily="18" charset="0"/>
            </a:endParaRPr>
          </a:p>
        </p:txBody>
      </p:sp>
      <p:sp>
        <p:nvSpPr>
          <p:cNvPr id="87043" name="Rectangle 1">
            <a:extLst>
              <a:ext uri="{FF2B5EF4-FFF2-40B4-BE49-F238E27FC236}">
                <a16:creationId xmlns:a16="http://schemas.microsoft.com/office/drawing/2014/main" id="{63BD1DED-CAA2-D1AE-889D-98789C131FD0}"/>
              </a:ext>
            </a:extLst>
          </p:cNvPr>
          <p:cNvSpPr>
            <a:spLocks noGrp="1" noRot="1" noChangeAspect="1" noChangeArrowheads="1" noTextEdit="1"/>
          </p:cNvSpPr>
          <p:nvPr>
            <p:ph type="sldImg"/>
          </p:nvPr>
        </p:nvSpPr>
        <p:spPr>
          <a:xfrm>
            <a:off x="-120650" y="881063"/>
            <a:ext cx="7735888" cy="4352925"/>
          </a:xfrm>
          <a:solidFill>
            <a:srgbClr val="FFFFFF"/>
          </a:solidFill>
          <a:ln>
            <a:solidFill>
              <a:srgbClr val="000000"/>
            </a:solidFill>
            <a:miter lim="800000"/>
            <a:headEnd/>
            <a:tailEnd/>
          </a:ln>
        </p:spPr>
      </p:sp>
      <p:sp>
        <p:nvSpPr>
          <p:cNvPr id="87044" name="Rectangle 2">
            <a:extLst>
              <a:ext uri="{FF2B5EF4-FFF2-40B4-BE49-F238E27FC236}">
                <a16:creationId xmlns:a16="http://schemas.microsoft.com/office/drawing/2014/main" id="{AB578EBC-215B-E8B6-2663-BEEDC6E9F5A0}"/>
              </a:ext>
            </a:extLst>
          </p:cNvPr>
          <p:cNvSpPr>
            <a:spLocks noGrp="1" noChangeArrowheads="1"/>
          </p:cNvSpPr>
          <p:nvPr>
            <p:ph type="body" idx="1"/>
          </p:nvPr>
        </p:nvSpPr>
        <p:spPr>
          <a:xfrm>
            <a:off x="749006" y="5513078"/>
            <a:ext cx="5992024" cy="52201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de-DE" alt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47650F5F-EB13-874E-56F0-E8B892D33636}"/>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1pPr>
            <a:lvl2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2pPr>
            <a:lvl3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3pPr>
            <a:lvl4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4pPr>
            <a:lvl5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5pPr>
            <a:lvl6pPr marL="2627937"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6pPr>
            <a:lvl7pPr marL="3105743"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7pPr>
            <a:lvl8pPr marL="3583550"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8pPr>
            <a:lvl9pPr marL="4061356"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9pPr>
          </a:lstStyle>
          <a:p>
            <a:fld id="{B569170B-F596-488F-88E7-962D9FB99BD2}" type="slidenum">
              <a:rPr lang="de-DE" altLang="de-DE" sz="1400">
                <a:solidFill>
                  <a:srgbClr val="000000"/>
                </a:solidFill>
              </a:rPr>
              <a:pPr/>
              <a:t>4</a:t>
            </a:fld>
            <a:endParaRPr lang="de-DE" altLang="de-DE" sz="1400">
              <a:solidFill>
                <a:srgbClr val="000000"/>
              </a:solidFill>
            </a:endParaRPr>
          </a:p>
        </p:txBody>
      </p:sp>
      <p:sp>
        <p:nvSpPr>
          <p:cNvPr id="12291" name="Rectangle 2">
            <a:extLst>
              <a:ext uri="{FF2B5EF4-FFF2-40B4-BE49-F238E27FC236}">
                <a16:creationId xmlns:a16="http://schemas.microsoft.com/office/drawing/2014/main" id="{5A1B1422-C85C-A8E0-6F16-CEDEDE272D5D}"/>
              </a:ext>
            </a:extLst>
          </p:cNvPr>
          <p:cNvSpPr>
            <a:spLocks noGrp="1" noRot="1" noChangeAspect="1" noChangeArrowheads="1" noTextEdit="1"/>
          </p:cNvSpPr>
          <p:nvPr>
            <p:ph type="sldImg"/>
          </p:nvPr>
        </p:nvSpPr>
        <p:spPr>
          <a:xfrm>
            <a:off x="-119063" y="881063"/>
            <a:ext cx="7724776" cy="4346575"/>
          </a:xfrm>
        </p:spPr>
      </p:sp>
      <p:sp>
        <p:nvSpPr>
          <p:cNvPr id="12292" name="Rectangle 3">
            <a:extLst>
              <a:ext uri="{FF2B5EF4-FFF2-40B4-BE49-F238E27FC236}">
                <a16:creationId xmlns:a16="http://schemas.microsoft.com/office/drawing/2014/main" id="{1EE29AC1-708A-5AE4-3EE8-FD2C23F643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r>
              <a:rPr lang="de-DE" altLang="de-DE"/>
            </a:br>
            <a:r>
              <a:rPr lang="de-DE" altLang="de-DE"/>
              <a:t>„Fünf der zehn häufigsten Todesursachen waren dem Bereich der Herz-Kreislauf-Erkrankungen zuzuordnen. Es handelte sich dabei um die chronische ischämische Herzkrankheit, den akuten Herzinfarkt, die Herzinsuffizienz, die Hypertensive </a:t>
            </a:r>
            <a:r>
              <a:rPr lang="de-DE" altLang="de-DE" err="1"/>
              <a:t>Herzkranheit</a:t>
            </a:r>
            <a:r>
              <a:rPr lang="de-DE" altLang="de-DE"/>
              <a:t> (eine Erkrankung des Herzmuskels durch chronischen Blutdruck) sowie Vorhofflattern und Vorhofflimmern. Allein an diesen fünf Erkrankungen starben 2018 insgesamt 96.000 Männer und 109.000 Frauen.“ (Statistisches Bundesamt – Datenreport 2021)</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B9ADB24D-17BF-6B4C-DD0E-873F4A87C208}"/>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1pPr>
            <a:lvl2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2pPr>
            <a:lvl3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3pPr>
            <a:lvl4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4pPr>
            <a:lvl5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5pPr>
            <a:lvl6pPr marL="2627937"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6pPr>
            <a:lvl7pPr marL="3105743"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7pPr>
            <a:lvl8pPr marL="3583550"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8pPr>
            <a:lvl9pPr marL="4061356"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9pPr>
          </a:lstStyle>
          <a:p>
            <a:fld id="{CC6DC8BD-A52B-4CAC-84CB-EA21604696A8}" type="slidenum">
              <a:rPr lang="de-DE" altLang="de-DE" sz="1400">
                <a:solidFill>
                  <a:srgbClr val="000000"/>
                </a:solidFill>
              </a:rPr>
              <a:pPr/>
              <a:t>5</a:t>
            </a:fld>
            <a:endParaRPr lang="de-DE" altLang="de-DE" sz="1400">
              <a:solidFill>
                <a:srgbClr val="000000"/>
              </a:solidFill>
            </a:endParaRPr>
          </a:p>
        </p:txBody>
      </p:sp>
      <p:sp>
        <p:nvSpPr>
          <p:cNvPr id="16387" name="Rectangle 2">
            <a:extLst>
              <a:ext uri="{FF2B5EF4-FFF2-40B4-BE49-F238E27FC236}">
                <a16:creationId xmlns:a16="http://schemas.microsoft.com/office/drawing/2014/main" id="{D954054D-D382-39B6-A280-084235AB9938}"/>
              </a:ext>
            </a:extLst>
          </p:cNvPr>
          <p:cNvSpPr>
            <a:spLocks noGrp="1" noRot="1" noChangeAspect="1" noChangeArrowheads="1" noTextEdit="1"/>
          </p:cNvSpPr>
          <p:nvPr>
            <p:ph type="sldImg"/>
          </p:nvPr>
        </p:nvSpPr>
        <p:spPr>
          <a:xfrm>
            <a:off x="-119063" y="881063"/>
            <a:ext cx="7724776" cy="4346575"/>
          </a:xfrm>
        </p:spPr>
      </p:sp>
      <p:sp>
        <p:nvSpPr>
          <p:cNvPr id="16388" name="Rectangle 3">
            <a:extLst>
              <a:ext uri="{FF2B5EF4-FFF2-40B4-BE49-F238E27FC236}">
                <a16:creationId xmlns:a16="http://schemas.microsoft.com/office/drawing/2014/main" id="{304A5685-33C2-9FEF-F3B9-82EBD30D5FE1}"/>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EAF6B4B0-F913-17F3-7BB7-7E34A9913EB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1pPr>
            <a:lvl2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2pPr>
            <a:lvl3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3pPr>
            <a:lvl4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4pPr>
            <a:lvl5pPr defTabSz="1041884">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5pPr>
            <a:lvl6pPr marL="2627937"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6pPr>
            <a:lvl7pPr marL="3105743"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7pPr>
            <a:lvl8pPr marL="3583550"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8pPr>
            <a:lvl9pPr marL="4061356" indent="-238904" defTabSz="1041884"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9pPr>
          </a:lstStyle>
          <a:p>
            <a:fld id="{3461E0CF-4675-4DF5-97C0-B7F1A577B745}" type="slidenum">
              <a:rPr lang="de-DE" altLang="de-DE" sz="1400">
                <a:solidFill>
                  <a:srgbClr val="000000"/>
                </a:solidFill>
              </a:rPr>
              <a:pPr/>
              <a:t>6</a:t>
            </a:fld>
            <a:endParaRPr lang="de-DE" altLang="de-DE" sz="1400">
              <a:solidFill>
                <a:srgbClr val="000000"/>
              </a:solidFill>
            </a:endParaRPr>
          </a:p>
        </p:txBody>
      </p:sp>
      <p:sp>
        <p:nvSpPr>
          <p:cNvPr id="18435" name="Rectangle 2">
            <a:extLst>
              <a:ext uri="{FF2B5EF4-FFF2-40B4-BE49-F238E27FC236}">
                <a16:creationId xmlns:a16="http://schemas.microsoft.com/office/drawing/2014/main" id="{82B537A3-FE10-DF06-4052-7676797939E9}"/>
              </a:ext>
            </a:extLst>
          </p:cNvPr>
          <p:cNvSpPr>
            <a:spLocks noGrp="1" noRot="1" noChangeAspect="1" noChangeArrowheads="1" noTextEdit="1"/>
          </p:cNvSpPr>
          <p:nvPr>
            <p:ph type="sldImg"/>
          </p:nvPr>
        </p:nvSpPr>
        <p:spPr>
          <a:xfrm>
            <a:off x="-119063" y="881063"/>
            <a:ext cx="7724776" cy="4346575"/>
          </a:xfrm>
        </p:spPr>
      </p:sp>
      <p:sp>
        <p:nvSpPr>
          <p:cNvPr id="18436" name="Rectangle 3">
            <a:extLst>
              <a:ext uri="{FF2B5EF4-FFF2-40B4-BE49-F238E27FC236}">
                <a16:creationId xmlns:a16="http://schemas.microsoft.com/office/drawing/2014/main" id="{FD65B002-354C-A323-1121-B8F1F5FF6451}"/>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10D58551-7F50-58F4-DBEF-DF2F50B081B2}"/>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1pPr>
            <a:lvl2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2pPr>
            <a:lvl3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3pPr>
            <a:lvl4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4pPr>
            <a:lvl5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5pPr>
            <a:lvl6pPr marL="2627937"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6pPr>
            <a:lvl7pPr marL="3105743"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7pPr>
            <a:lvl8pPr marL="3583550"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8pPr>
            <a:lvl9pPr marL="4061356"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9pPr>
          </a:lstStyle>
          <a:p>
            <a:fld id="{C54C475F-59FE-4A7B-A4F7-96050E6D903A}" type="slidenum">
              <a:rPr lang="de-DE" altLang="de-DE">
                <a:solidFill>
                  <a:srgbClr val="000000"/>
                </a:solidFill>
                <a:latin typeface="Times New Roman" panose="02020603050405020304" pitchFamily="18" charset="0"/>
              </a:rPr>
              <a:pPr/>
              <a:t>7</a:t>
            </a:fld>
            <a:endParaRPr lang="de-DE" altLang="de-DE">
              <a:solidFill>
                <a:srgbClr val="000000"/>
              </a:solidFill>
              <a:latin typeface="Times New Roman" panose="02020603050405020304" pitchFamily="18" charset="0"/>
            </a:endParaRPr>
          </a:p>
        </p:txBody>
      </p:sp>
      <p:sp>
        <p:nvSpPr>
          <p:cNvPr id="20483" name="Rectangle 2">
            <a:extLst>
              <a:ext uri="{FF2B5EF4-FFF2-40B4-BE49-F238E27FC236}">
                <a16:creationId xmlns:a16="http://schemas.microsoft.com/office/drawing/2014/main" id="{A7D043CA-D88C-5578-62F7-85B09FEB1A61}"/>
              </a:ext>
            </a:extLst>
          </p:cNvPr>
          <p:cNvSpPr>
            <a:spLocks noGrp="1" noRot="1" noChangeAspect="1" noChangeArrowheads="1" noTextEdit="1"/>
          </p:cNvSpPr>
          <p:nvPr>
            <p:ph type="sldImg"/>
          </p:nvPr>
        </p:nvSpPr>
        <p:spPr/>
      </p:sp>
      <p:sp>
        <p:nvSpPr>
          <p:cNvPr id="20484" name="Rectangle 3">
            <a:extLst>
              <a:ext uri="{FF2B5EF4-FFF2-40B4-BE49-F238E27FC236}">
                <a16:creationId xmlns:a16="http://schemas.microsoft.com/office/drawing/2014/main" id="{0216EB8A-E59E-40AF-6D27-BB9A7951016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257ABD54-DEFE-8034-9B4A-0BBDE83B0102}"/>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1pPr>
            <a:lvl2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2pPr>
            <a:lvl3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3pPr>
            <a:lvl4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4pPr>
            <a:lvl5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5pPr>
            <a:lvl6pPr marL="2627937"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6pPr>
            <a:lvl7pPr marL="3105743"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7pPr>
            <a:lvl8pPr marL="3583550"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8pPr>
            <a:lvl9pPr marL="4061356"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9pPr>
          </a:lstStyle>
          <a:p>
            <a:fld id="{07FFBFAC-B5CE-4F49-A748-990E8BC9F635}" type="slidenum">
              <a:rPr lang="de-DE" altLang="de-DE">
                <a:solidFill>
                  <a:srgbClr val="000000"/>
                </a:solidFill>
                <a:latin typeface="Times New Roman" panose="02020603050405020304" pitchFamily="18" charset="0"/>
              </a:rPr>
              <a:pPr/>
              <a:t>8</a:t>
            </a:fld>
            <a:endParaRPr lang="de-DE" altLang="de-DE">
              <a:solidFill>
                <a:srgbClr val="000000"/>
              </a:solidFill>
              <a:latin typeface="Times New Roman" panose="02020603050405020304" pitchFamily="18" charset="0"/>
            </a:endParaRPr>
          </a:p>
        </p:txBody>
      </p:sp>
      <p:sp>
        <p:nvSpPr>
          <p:cNvPr id="22531" name="Rectangle 2">
            <a:extLst>
              <a:ext uri="{FF2B5EF4-FFF2-40B4-BE49-F238E27FC236}">
                <a16:creationId xmlns:a16="http://schemas.microsoft.com/office/drawing/2014/main" id="{E5D6D338-5628-7568-0F16-7801012BAC23}"/>
              </a:ext>
            </a:extLst>
          </p:cNvPr>
          <p:cNvSpPr>
            <a:spLocks noGrp="1" noRot="1" noChangeAspect="1" noChangeArrowheads="1" noTextEdit="1"/>
          </p:cNvSpPr>
          <p:nvPr>
            <p:ph type="sldImg"/>
          </p:nvPr>
        </p:nvSpPr>
        <p:spPr/>
      </p:sp>
      <p:sp>
        <p:nvSpPr>
          <p:cNvPr id="22532" name="Rectangle 3">
            <a:extLst>
              <a:ext uri="{FF2B5EF4-FFF2-40B4-BE49-F238E27FC236}">
                <a16:creationId xmlns:a16="http://schemas.microsoft.com/office/drawing/2014/main" id="{3ECE916D-BE30-DB2A-EC36-ADC6E78E12D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A5E54A33-94C0-B250-8C84-C33FAC3C44C9}"/>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1pPr>
            <a:lvl2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2pPr>
            <a:lvl3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3pPr>
            <a:lvl4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4pPr>
            <a:lvl5pPr>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5pPr>
            <a:lvl6pPr marL="2627937"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6pPr>
            <a:lvl7pPr marL="3105743"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7pPr>
            <a:lvl8pPr marL="3583550"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8pPr>
            <a:lvl9pPr marL="4061356" indent="-238904" defTabSz="469512" eaLnBrk="0" fontAlgn="base" hangingPunct="0">
              <a:spcBef>
                <a:spcPct val="0"/>
              </a:spcBef>
              <a:spcAft>
                <a:spcPct val="0"/>
              </a:spcAft>
              <a:tabLst>
                <a:tab pos="0" algn="l"/>
                <a:tab pos="467853" algn="l"/>
                <a:tab pos="937364" algn="l"/>
                <a:tab pos="1406875" algn="l"/>
                <a:tab pos="1876387" algn="l"/>
                <a:tab pos="2345898" algn="l"/>
                <a:tab pos="2815410" algn="l"/>
                <a:tab pos="3284920" algn="l"/>
                <a:tab pos="3754432" algn="l"/>
                <a:tab pos="4223944" algn="l"/>
                <a:tab pos="4693455" algn="l"/>
                <a:tab pos="5162966" algn="l"/>
                <a:tab pos="5632478" algn="l"/>
                <a:tab pos="6101989" algn="l"/>
                <a:tab pos="6571501" algn="l"/>
                <a:tab pos="7041012" algn="l"/>
                <a:tab pos="7510523" algn="l"/>
                <a:tab pos="7980034" algn="l"/>
                <a:tab pos="8449546" algn="l"/>
                <a:tab pos="8919057" algn="l"/>
                <a:tab pos="9388569" algn="l"/>
              </a:tabLst>
              <a:defRPr>
                <a:solidFill>
                  <a:schemeClr val="bg1"/>
                </a:solidFill>
                <a:latin typeface="Arial" panose="020B0604020202020204" pitchFamily="34" charset="0"/>
                <a:cs typeface="Arial" panose="020B0604020202020204" pitchFamily="34" charset="0"/>
              </a:defRPr>
            </a:lvl9pPr>
          </a:lstStyle>
          <a:p>
            <a:fld id="{5CEB81AD-5D7F-4DA6-A678-CD57B2D0321F}" type="slidenum">
              <a:rPr lang="de-DE" altLang="de-DE">
                <a:solidFill>
                  <a:srgbClr val="000000"/>
                </a:solidFill>
                <a:latin typeface="Times New Roman" panose="02020603050405020304" pitchFamily="18" charset="0"/>
              </a:rPr>
              <a:pPr/>
              <a:t>9</a:t>
            </a:fld>
            <a:endParaRPr lang="de-DE" altLang="de-DE">
              <a:solidFill>
                <a:srgbClr val="000000"/>
              </a:solidFill>
              <a:latin typeface="Times New Roman" panose="02020603050405020304" pitchFamily="18" charset="0"/>
            </a:endParaRPr>
          </a:p>
        </p:txBody>
      </p:sp>
      <p:sp>
        <p:nvSpPr>
          <p:cNvPr id="24579" name="Rectangle 2">
            <a:extLst>
              <a:ext uri="{FF2B5EF4-FFF2-40B4-BE49-F238E27FC236}">
                <a16:creationId xmlns:a16="http://schemas.microsoft.com/office/drawing/2014/main" id="{8FB374AE-83C6-6D7F-A5E6-2394DE536CC7}"/>
              </a:ext>
            </a:extLst>
          </p:cNvPr>
          <p:cNvSpPr>
            <a:spLocks noGrp="1" noRot="1" noChangeAspect="1" noChangeArrowheads="1" noTextEdit="1"/>
          </p:cNvSpPr>
          <p:nvPr>
            <p:ph type="sldImg"/>
          </p:nvPr>
        </p:nvSpPr>
        <p:spPr/>
      </p:sp>
      <p:sp>
        <p:nvSpPr>
          <p:cNvPr id="24580" name="Rectangle 3">
            <a:extLst>
              <a:ext uri="{FF2B5EF4-FFF2-40B4-BE49-F238E27FC236}">
                <a16:creationId xmlns:a16="http://schemas.microsoft.com/office/drawing/2014/main" id="{E9E440E0-8281-142C-8A1E-C3CF5A231B73}"/>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84823D-E322-34EF-720C-A8C376B570E5}"/>
              </a:ext>
            </a:extLst>
          </p:cNvPr>
          <p:cNvSpPr>
            <a:spLocks noGrp="1"/>
          </p:cNvSpPr>
          <p:nvPr>
            <p:ph type="ctrTitle"/>
          </p:nvPr>
        </p:nvSpPr>
        <p:spPr>
          <a:xfrm>
            <a:off x="1524000" y="1122363"/>
            <a:ext cx="9144000" cy="2387600"/>
          </a:xfrm>
        </p:spPr>
        <p:txBody>
          <a:bodyPr anchor="b"/>
          <a:lstStyle>
            <a:lvl1pPr algn="ctr">
              <a:defRPr sz="5999"/>
            </a:lvl1pPr>
          </a:lstStyle>
          <a:p>
            <a:r>
              <a:rPr lang="de-DE"/>
              <a:t>Mastertitelformat bearbeiten</a:t>
            </a:r>
            <a:endParaRPr lang="de-DE" dirty="0"/>
          </a:p>
        </p:txBody>
      </p:sp>
      <p:sp>
        <p:nvSpPr>
          <p:cNvPr id="3" name="Untertitel 2">
            <a:extLst>
              <a:ext uri="{FF2B5EF4-FFF2-40B4-BE49-F238E27FC236}">
                <a16:creationId xmlns:a16="http://schemas.microsoft.com/office/drawing/2014/main" id="{4CE31C7B-B7D5-676D-A91C-023030B69B56}"/>
              </a:ext>
            </a:extLst>
          </p:cNvPr>
          <p:cNvSpPr>
            <a:spLocks noGrp="1"/>
          </p:cNvSpPr>
          <p:nvPr>
            <p:ph type="subTitle" idx="1"/>
          </p:nvPr>
        </p:nvSpPr>
        <p:spPr>
          <a:xfrm>
            <a:off x="1524000" y="3602038"/>
            <a:ext cx="9144000" cy="1655762"/>
          </a:xfrm>
        </p:spPr>
        <p:txBody>
          <a:bodyPr/>
          <a:lstStyle>
            <a:lvl1pPr marL="0" indent="0" algn="ctr">
              <a:buNone/>
              <a:defRPr sz="2400"/>
            </a:lvl1pPr>
            <a:lvl2pPr marL="457150" indent="0" algn="ctr">
              <a:buNone/>
              <a:defRPr sz="2000"/>
            </a:lvl2pPr>
            <a:lvl3pPr marL="914300" indent="0" algn="ctr">
              <a:buNone/>
              <a:defRPr sz="1800"/>
            </a:lvl3pPr>
            <a:lvl4pPr marL="1371450" indent="0" algn="ctr">
              <a:buNone/>
              <a:defRPr sz="1599"/>
            </a:lvl4pPr>
            <a:lvl5pPr marL="1828601" indent="0" algn="ctr">
              <a:buNone/>
              <a:defRPr sz="1599"/>
            </a:lvl5pPr>
            <a:lvl6pPr marL="2285751" indent="0" algn="ctr">
              <a:buNone/>
              <a:defRPr sz="1599"/>
            </a:lvl6pPr>
            <a:lvl7pPr marL="2742902" indent="0" algn="ctr">
              <a:buNone/>
              <a:defRPr sz="1599"/>
            </a:lvl7pPr>
            <a:lvl8pPr marL="3200052" indent="0" algn="ctr">
              <a:buNone/>
              <a:defRPr sz="1599"/>
            </a:lvl8pPr>
            <a:lvl9pPr marL="3657202" indent="0" algn="ctr">
              <a:buNone/>
              <a:defRPr sz="1599"/>
            </a:lvl9pPr>
          </a:lstStyle>
          <a:p>
            <a:r>
              <a:rPr lang="de-DE"/>
              <a:t>Master-Untertitelformat bearbeiten</a:t>
            </a:r>
          </a:p>
        </p:txBody>
      </p:sp>
      <p:sp>
        <p:nvSpPr>
          <p:cNvPr id="5" name="Fußzeilenplatzhalter 4">
            <a:extLst>
              <a:ext uri="{FF2B5EF4-FFF2-40B4-BE49-F238E27FC236}">
                <a16:creationId xmlns:a16="http://schemas.microsoft.com/office/drawing/2014/main" id="{586830D7-F203-9860-C565-5F8D3940B3B2}"/>
              </a:ext>
            </a:extLst>
          </p:cNvPr>
          <p:cNvSpPr>
            <a:spLocks noGrp="1"/>
          </p:cNvSpPr>
          <p:nvPr>
            <p:ph type="ftr" sz="quarter" idx="11"/>
          </p:nvPr>
        </p:nvSpPr>
        <p:spPr>
          <a:xfrm>
            <a:off x="10377578" y="6370810"/>
            <a:ext cx="1708354" cy="365125"/>
          </a:xfrm>
        </p:spPr>
        <p:txBody>
          <a:bodyPr/>
          <a:lstStyle>
            <a:lvl1pPr>
              <a:defRPr sz="900"/>
            </a:lvl1pPr>
          </a:lstStyle>
          <a:p>
            <a:r>
              <a:rPr lang="de-DE"/>
              <a:t>Stand: April 2024 © DGPR</a:t>
            </a:r>
          </a:p>
        </p:txBody>
      </p:sp>
      <p:sp>
        <p:nvSpPr>
          <p:cNvPr id="6" name="Foliennummernplatzhalter 5">
            <a:extLst>
              <a:ext uri="{FF2B5EF4-FFF2-40B4-BE49-F238E27FC236}">
                <a16:creationId xmlns:a16="http://schemas.microsoft.com/office/drawing/2014/main" id="{494B8958-28A7-3D33-7166-40CAC76FF11D}"/>
              </a:ext>
            </a:extLst>
          </p:cNvPr>
          <p:cNvSpPr>
            <a:spLocks noGrp="1"/>
          </p:cNvSpPr>
          <p:nvPr>
            <p:ph type="sldNum" sz="quarter" idx="12"/>
          </p:nvPr>
        </p:nvSpPr>
        <p:spPr>
          <a:xfrm>
            <a:off x="11421686" y="0"/>
            <a:ext cx="762614" cy="266331"/>
          </a:xfrm>
        </p:spPr>
        <p:txBody>
          <a:bodyPr/>
          <a:lstStyle/>
          <a:p>
            <a:fld id="{547313A6-FB1D-4F2B-8C55-BCB9DAED4D1B}" type="slidenum">
              <a:rPr lang="de-DE" smtClean="0"/>
              <a:t>‹Nr.›</a:t>
            </a:fld>
            <a:endParaRPr lang="de-DE"/>
          </a:p>
        </p:txBody>
      </p:sp>
    </p:spTree>
    <p:extLst>
      <p:ext uri="{BB962C8B-B14F-4D97-AF65-F5344CB8AC3E}">
        <p14:creationId xmlns:p14="http://schemas.microsoft.com/office/powerpoint/2010/main" val="2555773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0F7593-24B7-D9E9-B761-792A0F973E72}"/>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92A1F6EB-8438-A72E-F4A0-24EA718EF000}"/>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4AA15D0-3646-0219-5FF7-D2928664D623}"/>
              </a:ext>
            </a:extLst>
          </p:cNvPr>
          <p:cNvSpPr>
            <a:spLocks noGrp="1"/>
          </p:cNvSpPr>
          <p:nvPr>
            <p:ph type="dt" sz="half" idx="10"/>
          </p:nvPr>
        </p:nvSpPr>
        <p:spPr>
          <a:xfrm>
            <a:off x="838200" y="6356351"/>
            <a:ext cx="2743200" cy="365125"/>
          </a:xfrm>
          <a:prstGeom prst="rect">
            <a:avLst/>
          </a:prstGeom>
        </p:spPr>
        <p:txBody>
          <a:bodyPr/>
          <a:lstStyle/>
          <a:p>
            <a:endParaRPr lang="de-DE"/>
          </a:p>
        </p:txBody>
      </p:sp>
      <p:sp>
        <p:nvSpPr>
          <p:cNvPr id="5" name="Fußzeilenplatzhalter 4">
            <a:extLst>
              <a:ext uri="{FF2B5EF4-FFF2-40B4-BE49-F238E27FC236}">
                <a16:creationId xmlns:a16="http://schemas.microsoft.com/office/drawing/2014/main" id="{FACFEA0E-19A8-8CCB-1DCD-01D39E32AA8F}"/>
              </a:ext>
            </a:extLst>
          </p:cNvPr>
          <p:cNvSpPr>
            <a:spLocks noGrp="1"/>
          </p:cNvSpPr>
          <p:nvPr>
            <p:ph type="ftr" sz="quarter" idx="11"/>
          </p:nvPr>
        </p:nvSpPr>
        <p:spPr/>
        <p:txBody>
          <a:bodyPr/>
          <a:lstStyle>
            <a:lvl1pPr>
              <a:defRPr sz="900"/>
            </a:lvl1pPr>
          </a:lstStyle>
          <a:p>
            <a:r>
              <a:rPr lang="de-DE"/>
              <a:t>Stand: April 2024 © DGPR</a:t>
            </a:r>
          </a:p>
        </p:txBody>
      </p:sp>
      <p:sp>
        <p:nvSpPr>
          <p:cNvPr id="6" name="Foliennummernplatzhalter 5">
            <a:extLst>
              <a:ext uri="{FF2B5EF4-FFF2-40B4-BE49-F238E27FC236}">
                <a16:creationId xmlns:a16="http://schemas.microsoft.com/office/drawing/2014/main" id="{CBBBBBB0-1133-78BE-8686-41549710A362}"/>
              </a:ext>
            </a:extLst>
          </p:cNvPr>
          <p:cNvSpPr>
            <a:spLocks noGrp="1"/>
          </p:cNvSpPr>
          <p:nvPr>
            <p:ph type="sldNum" sz="quarter" idx="12"/>
          </p:nvPr>
        </p:nvSpPr>
        <p:spPr/>
        <p:txBody>
          <a:bodyPr/>
          <a:lstStyle/>
          <a:p>
            <a:fld id="{547313A6-FB1D-4F2B-8C55-BCB9DAED4D1B}" type="slidenum">
              <a:rPr lang="de-DE" smtClean="0"/>
              <a:t>‹Nr.›</a:t>
            </a:fld>
            <a:endParaRPr lang="de-DE"/>
          </a:p>
        </p:txBody>
      </p:sp>
    </p:spTree>
    <p:extLst>
      <p:ext uri="{BB962C8B-B14F-4D97-AF65-F5344CB8AC3E}">
        <p14:creationId xmlns:p14="http://schemas.microsoft.com/office/powerpoint/2010/main" val="3238389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29B918D7-1525-870E-4882-88B2A693DDB6}"/>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A7A0E9C0-FDB0-CFCC-10EB-B90CBB8DD9B5}"/>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F3F6375-3EA0-F62F-D001-CBBB834F1995}"/>
              </a:ext>
            </a:extLst>
          </p:cNvPr>
          <p:cNvSpPr>
            <a:spLocks noGrp="1"/>
          </p:cNvSpPr>
          <p:nvPr>
            <p:ph type="dt" sz="half" idx="10"/>
          </p:nvPr>
        </p:nvSpPr>
        <p:spPr>
          <a:xfrm>
            <a:off x="838200" y="6356351"/>
            <a:ext cx="2743200" cy="365125"/>
          </a:xfrm>
          <a:prstGeom prst="rect">
            <a:avLst/>
          </a:prstGeom>
        </p:spPr>
        <p:txBody>
          <a:bodyPr/>
          <a:lstStyle/>
          <a:p>
            <a:endParaRPr lang="de-DE"/>
          </a:p>
        </p:txBody>
      </p:sp>
      <p:sp>
        <p:nvSpPr>
          <p:cNvPr id="5" name="Fußzeilenplatzhalter 4">
            <a:extLst>
              <a:ext uri="{FF2B5EF4-FFF2-40B4-BE49-F238E27FC236}">
                <a16:creationId xmlns:a16="http://schemas.microsoft.com/office/drawing/2014/main" id="{A4FFA69C-557F-CBF0-F7D4-819252C789DC}"/>
              </a:ext>
            </a:extLst>
          </p:cNvPr>
          <p:cNvSpPr>
            <a:spLocks noGrp="1"/>
          </p:cNvSpPr>
          <p:nvPr>
            <p:ph type="ftr" sz="quarter" idx="11"/>
          </p:nvPr>
        </p:nvSpPr>
        <p:spPr/>
        <p:txBody>
          <a:bodyPr/>
          <a:lstStyle>
            <a:lvl1pPr>
              <a:defRPr sz="900"/>
            </a:lvl1pPr>
          </a:lstStyle>
          <a:p>
            <a:r>
              <a:rPr lang="de-DE"/>
              <a:t>Stand: April 2024 © DGPR</a:t>
            </a:r>
          </a:p>
        </p:txBody>
      </p:sp>
      <p:sp>
        <p:nvSpPr>
          <p:cNvPr id="6" name="Foliennummernplatzhalter 5">
            <a:extLst>
              <a:ext uri="{FF2B5EF4-FFF2-40B4-BE49-F238E27FC236}">
                <a16:creationId xmlns:a16="http://schemas.microsoft.com/office/drawing/2014/main" id="{9FB94F13-502F-48D3-FB0B-919192B2676B}"/>
              </a:ext>
            </a:extLst>
          </p:cNvPr>
          <p:cNvSpPr>
            <a:spLocks noGrp="1"/>
          </p:cNvSpPr>
          <p:nvPr>
            <p:ph type="sldNum" sz="quarter" idx="12"/>
          </p:nvPr>
        </p:nvSpPr>
        <p:spPr/>
        <p:txBody>
          <a:bodyPr/>
          <a:lstStyle/>
          <a:p>
            <a:fld id="{547313A6-FB1D-4F2B-8C55-BCB9DAED4D1B}" type="slidenum">
              <a:rPr lang="de-DE" smtClean="0"/>
              <a:t>‹Nr.›</a:t>
            </a:fld>
            <a:endParaRPr lang="de-DE"/>
          </a:p>
        </p:txBody>
      </p:sp>
    </p:spTree>
    <p:extLst>
      <p:ext uri="{BB962C8B-B14F-4D97-AF65-F5344CB8AC3E}">
        <p14:creationId xmlns:p14="http://schemas.microsoft.com/office/powerpoint/2010/main" val="1630277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Nur Titel">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550002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77A472-E489-CF46-F524-3A7FE39A2327}"/>
              </a:ext>
            </a:extLst>
          </p:cNvPr>
          <p:cNvSpPr>
            <a:spLocks noGrp="1"/>
          </p:cNvSpPr>
          <p:nvPr>
            <p:ph type="title"/>
          </p:nvPr>
        </p:nvSpPr>
        <p:spPr/>
        <p:txBody>
          <a:bodyPr/>
          <a:lstStyle/>
          <a:p>
            <a:r>
              <a:rPr lang="de-DE" dirty="0"/>
              <a:t>Mastertitelformat bearbeiten</a:t>
            </a:r>
          </a:p>
        </p:txBody>
      </p:sp>
      <p:sp>
        <p:nvSpPr>
          <p:cNvPr id="3" name="Inhaltsplatzhalter 2">
            <a:extLst>
              <a:ext uri="{FF2B5EF4-FFF2-40B4-BE49-F238E27FC236}">
                <a16:creationId xmlns:a16="http://schemas.microsoft.com/office/drawing/2014/main" id="{AF5D12EC-5D01-9DDF-D53A-2C9A3680C139}"/>
              </a:ext>
            </a:extLst>
          </p:cNvPr>
          <p:cNvSpPr>
            <a:spLocks noGrp="1"/>
          </p:cNvSpPr>
          <p:nvPr>
            <p:ph idx="1"/>
          </p:nvPr>
        </p:nvSpPr>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a:extLst>
              <a:ext uri="{FF2B5EF4-FFF2-40B4-BE49-F238E27FC236}">
                <a16:creationId xmlns:a16="http://schemas.microsoft.com/office/drawing/2014/main" id="{2B840D4F-5A1C-9272-739E-3926DB77FBBF}"/>
              </a:ext>
            </a:extLst>
          </p:cNvPr>
          <p:cNvSpPr>
            <a:spLocks noGrp="1"/>
          </p:cNvSpPr>
          <p:nvPr>
            <p:ph type="ftr" sz="quarter" idx="11"/>
          </p:nvPr>
        </p:nvSpPr>
        <p:spPr>
          <a:xfrm>
            <a:off x="10232571" y="6370810"/>
            <a:ext cx="1853361" cy="365125"/>
          </a:xfrm>
        </p:spPr>
        <p:txBody>
          <a:bodyPr/>
          <a:lstStyle>
            <a:lvl1pPr>
              <a:defRPr sz="900"/>
            </a:lvl1pPr>
          </a:lstStyle>
          <a:p>
            <a:r>
              <a:rPr lang="de-DE"/>
              <a:t>Stand: April 2024 © DGPR</a:t>
            </a:r>
            <a:endParaRPr lang="de-DE" sz="800"/>
          </a:p>
        </p:txBody>
      </p:sp>
      <p:sp>
        <p:nvSpPr>
          <p:cNvPr id="6" name="Foliennummernplatzhalter 5">
            <a:extLst>
              <a:ext uri="{FF2B5EF4-FFF2-40B4-BE49-F238E27FC236}">
                <a16:creationId xmlns:a16="http://schemas.microsoft.com/office/drawing/2014/main" id="{8AD73017-E145-7A55-0DFA-D81FFECCFFBA}"/>
              </a:ext>
            </a:extLst>
          </p:cNvPr>
          <p:cNvSpPr>
            <a:spLocks noGrp="1"/>
          </p:cNvSpPr>
          <p:nvPr>
            <p:ph type="sldNum" sz="quarter" idx="12"/>
          </p:nvPr>
        </p:nvSpPr>
        <p:spPr/>
        <p:txBody>
          <a:bodyPr/>
          <a:lstStyle/>
          <a:p>
            <a:fld id="{547313A6-FB1D-4F2B-8C55-BCB9DAED4D1B}" type="slidenum">
              <a:rPr lang="de-DE" smtClean="0"/>
              <a:t>‹Nr.›</a:t>
            </a:fld>
            <a:endParaRPr lang="de-DE"/>
          </a:p>
        </p:txBody>
      </p:sp>
    </p:spTree>
    <p:extLst>
      <p:ext uri="{BB962C8B-B14F-4D97-AF65-F5344CB8AC3E}">
        <p14:creationId xmlns:p14="http://schemas.microsoft.com/office/powerpoint/2010/main" val="3028137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87C3A0-070F-DB1F-248E-CEB22116C592}"/>
              </a:ext>
            </a:extLst>
          </p:cNvPr>
          <p:cNvSpPr>
            <a:spLocks noGrp="1"/>
          </p:cNvSpPr>
          <p:nvPr>
            <p:ph type="title"/>
          </p:nvPr>
        </p:nvSpPr>
        <p:spPr>
          <a:xfrm>
            <a:off x="831850" y="1709739"/>
            <a:ext cx="10515600" cy="2852737"/>
          </a:xfrm>
        </p:spPr>
        <p:txBody>
          <a:bodyPr anchor="b"/>
          <a:lstStyle>
            <a:lvl1pPr>
              <a:defRPr sz="5999"/>
            </a:lvl1pPr>
          </a:lstStyle>
          <a:p>
            <a:r>
              <a:rPr lang="de-DE"/>
              <a:t>Mastertitelformat bearbeiten</a:t>
            </a:r>
          </a:p>
        </p:txBody>
      </p:sp>
      <p:sp>
        <p:nvSpPr>
          <p:cNvPr id="3" name="Textplatzhalter 2">
            <a:extLst>
              <a:ext uri="{FF2B5EF4-FFF2-40B4-BE49-F238E27FC236}">
                <a16:creationId xmlns:a16="http://schemas.microsoft.com/office/drawing/2014/main" id="{39C4BD4E-D27A-1E3B-18A9-99FC733CB3C4}"/>
              </a:ext>
            </a:extLst>
          </p:cNvPr>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150" indent="0">
              <a:buNone/>
              <a:defRPr sz="2000">
                <a:solidFill>
                  <a:schemeClr val="tx1">
                    <a:tint val="75000"/>
                  </a:schemeClr>
                </a:solidFill>
              </a:defRPr>
            </a:lvl2pPr>
            <a:lvl3pPr marL="914300" indent="0">
              <a:buNone/>
              <a:defRPr sz="1800">
                <a:solidFill>
                  <a:schemeClr val="tx1">
                    <a:tint val="75000"/>
                  </a:schemeClr>
                </a:solidFill>
              </a:defRPr>
            </a:lvl3pPr>
            <a:lvl4pPr marL="1371450" indent="0">
              <a:buNone/>
              <a:defRPr sz="1599">
                <a:solidFill>
                  <a:schemeClr val="tx1">
                    <a:tint val="75000"/>
                  </a:schemeClr>
                </a:solidFill>
              </a:defRPr>
            </a:lvl4pPr>
            <a:lvl5pPr marL="1828601" indent="0">
              <a:buNone/>
              <a:defRPr sz="1599">
                <a:solidFill>
                  <a:schemeClr val="tx1">
                    <a:tint val="75000"/>
                  </a:schemeClr>
                </a:solidFill>
              </a:defRPr>
            </a:lvl5pPr>
            <a:lvl6pPr marL="2285751" indent="0">
              <a:buNone/>
              <a:defRPr sz="1599">
                <a:solidFill>
                  <a:schemeClr val="tx1">
                    <a:tint val="75000"/>
                  </a:schemeClr>
                </a:solidFill>
              </a:defRPr>
            </a:lvl6pPr>
            <a:lvl7pPr marL="2742902" indent="0">
              <a:buNone/>
              <a:defRPr sz="1599">
                <a:solidFill>
                  <a:schemeClr val="tx1">
                    <a:tint val="75000"/>
                  </a:schemeClr>
                </a:solidFill>
              </a:defRPr>
            </a:lvl7pPr>
            <a:lvl8pPr marL="3200052" indent="0">
              <a:buNone/>
              <a:defRPr sz="1599">
                <a:solidFill>
                  <a:schemeClr val="tx1">
                    <a:tint val="75000"/>
                  </a:schemeClr>
                </a:solidFill>
              </a:defRPr>
            </a:lvl8pPr>
            <a:lvl9pPr marL="3657202" indent="0">
              <a:buNone/>
              <a:defRPr sz="1599">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9CA70CF3-F8D8-3A84-625B-5E10E1A51808}"/>
              </a:ext>
            </a:extLst>
          </p:cNvPr>
          <p:cNvSpPr>
            <a:spLocks noGrp="1"/>
          </p:cNvSpPr>
          <p:nvPr>
            <p:ph type="dt" sz="half" idx="10"/>
          </p:nvPr>
        </p:nvSpPr>
        <p:spPr>
          <a:xfrm>
            <a:off x="838200" y="6356351"/>
            <a:ext cx="2743200" cy="365125"/>
          </a:xfrm>
          <a:prstGeom prst="rect">
            <a:avLst/>
          </a:prstGeom>
        </p:spPr>
        <p:txBody>
          <a:bodyPr/>
          <a:lstStyle/>
          <a:p>
            <a:endParaRPr lang="de-DE"/>
          </a:p>
        </p:txBody>
      </p:sp>
      <p:sp>
        <p:nvSpPr>
          <p:cNvPr id="5" name="Fußzeilenplatzhalter 4">
            <a:extLst>
              <a:ext uri="{FF2B5EF4-FFF2-40B4-BE49-F238E27FC236}">
                <a16:creationId xmlns:a16="http://schemas.microsoft.com/office/drawing/2014/main" id="{50509994-F241-B0ED-9873-DAE69154DA57}"/>
              </a:ext>
            </a:extLst>
          </p:cNvPr>
          <p:cNvSpPr>
            <a:spLocks noGrp="1"/>
          </p:cNvSpPr>
          <p:nvPr>
            <p:ph type="ftr" sz="quarter" idx="11"/>
          </p:nvPr>
        </p:nvSpPr>
        <p:spPr/>
        <p:txBody>
          <a:bodyPr/>
          <a:lstStyle>
            <a:lvl1pPr>
              <a:defRPr sz="900"/>
            </a:lvl1pPr>
          </a:lstStyle>
          <a:p>
            <a:r>
              <a:rPr lang="de-DE"/>
              <a:t>Stand: April 2024 © DGPR</a:t>
            </a:r>
          </a:p>
        </p:txBody>
      </p:sp>
      <p:sp>
        <p:nvSpPr>
          <p:cNvPr id="6" name="Foliennummernplatzhalter 5">
            <a:extLst>
              <a:ext uri="{FF2B5EF4-FFF2-40B4-BE49-F238E27FC236}">
                <a16:creationId xmlns:a16="http://schemas.microsoft.com/office/drawing/2014/main" id="{B59DD277-5F07-5B2C-3A33-5A70E8190EDD}"/>
              </a:ext>
            </a:extLst>
          </p:cNvPr>
          <p:cNvSpPr>
            <a:spLocks noGrp="1"/>
          </p:cNvSpPr>
          <p:nvPr>
            <p:ph type="sldNum" sz="quarter" idx="12"/>
          </p:nvPr>
        </p:nvSpPr>
        <p:spPr/>
        <p:txBody>
          <a:bodyPr/>
          <a:lstStyle/>
          <a:p>
            <a:fld id="{547313A6-FB1D-4F2B-8C55-BCB9DAED4D1B}" type="slidenum">
              <a:rPr lang="de-DE" smtClean="0"/>
              <a:t>‹Nr.›</a:t>
            </a:fld>
            <a:endParaRPr lang="de-DE"/>
          </a:p>
        </p:txBody>
      </p:sp>
    </p:spTree>
    <p:extLst>
      <p:ext uri="{BB962C8B-B14F-4D97-AF65-F5344CB8AC3E}">
        <p14:creationId xmlns:p14="http://schemas.microsoft.com/office/powerpoint/2010/main" val="1585549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49973E-7B8C-6CEA-2935-3B2D251E4009}"/>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3A58E97-0F6D-92EC-6C76-4FA0996B3C01}"/>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97E31CFF-6851-BABF-5424-5852166D4C77}"/>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1B705809-8ED9-A2EA-D1C0-7651705E1E7F}"/>
              </a:ext>
            </a:extLst>
          </p:cNvPr>
          <p:cNvSpPr>
            <a:spLocks noGrp="1"/>
          </p:cNvSpPr>
          <p:nvPr>
            <p:ph type="dt" sz="half" idx="10"/>
          </p:nvPr>
        </p:nvSpPr>
        <p:spPr>
          <a:xfrm>
            <a:off x="838200" y="6356351"/>
            <a:ext cx="2743200" cy="365125"/>
          </a:xfrm>
          <a:prstGeom prst="rect">
            <a:avLst/>
          </a:prstGeom>
        </p:spPr>
        <p:txBody>
          <a:bodyPr/>
          <a:lstStyle/>
          <a:p>
            <a:endParaRPr lang="de-DE"/>
          </a:p>
        </p:txBody>
      </p:sp>
      <p:sp>
        <p:nvSpPr>
          <p:cNvPr id="6" name="Fußzeilenplatzhalter 5">
            <a:extLst>
              <a:ext uri="{FF2B5EF4-FFF2-40B4-BE49-F238E27FC236}">
                <a16:creationId xmlns:a16="http://schemas.microsoft.com/office/drawing/2014/main" id="{BCA7F283-3D4C-49C0-ADEC-4B5D3DF9E420}"/>
              </a:ext>
            </a:extLst>
          </p:cNvPr>
          <p:cNvSpPr>
            <a:spLocks noGrp="1"/>
          </p:cNvSpPr>
          <p:nvPr>
            <p:ph type="ftr" sz="quarter" idx="11"/>
          </p:nvPr>
        </p:nvSpPr>
        <p:spPr/>
        <p:txBody>
          <a:bodyPr/>
          <a:lstStyle>
            <a:lvl1pPr>
              <a:defRPr sz="900"/>
            </a:lvl1pPr>
          </a:lstStyle>
          <a:p>
            <a:r>
              <a:rPr lang="de-DE"/>
              <a:t>Stand: April 2024 © DGPR</a:t>
            </a:r>
          </a:p>
        </p:txBody>
      </p:sp>
      <p:sp>
        <p:nvSpPr>
          <p:cNvPr id="7" name="Foliennummernplatzhalter 6">
            <a:extLst>
              <a:ext uri="{FF2B5EF4-FFF2-40B4-BE49-F238E27FC236}">
                <a16:creationId xmlns:a16="http://schemas.microsoft.com/office/drawing/2014/main" id="{48A3F6B7-B35C-7BB5-CAA2-8522D2B872F6}"/>
              </a:ext>
            </a:extLst>
          </p:cNvPr>
          <p:cNvSpPr>
            <a:spLocks noGrp="1"/>
          </p:cNvSpPr>
          <p:nvPr>
            <p:ph type="sldNum" sz="quarter" idx="12"/>
          </p:nvPr>
        </p:nvSpPr>
        <p:spPr/>
        <p:txBody>
          <a:bodyPr/>
          <a:lstStyle/>
          <a:p>
            <a:fld id="{547313A6-FB1D-4F2B-8C55-BCB9DAED4D1B}" type="slidenum">
              <a:rPr lang="de-DE" smtClean="0"/>
              <a:t>‹Nr.›</a:t>
            </a:fld>
            <a:endParaRPr lang="de-DE"/>
          </a:p>
        </p:txBody>
      </p:sp>
    </p:spTree>
    <p:extLst>
      <p:ext uri="{BB962C8B-B14F-4D97-AF65-F5344CB8AC3E}">
        <p14:creationId xmlns:p14="http://schemas.microsoft.com/office/powerpoint/2010/main" val="2261321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3903A4-F5D5-B1F3-FF21-E1B80028A0AF}"/>
              </a:ext>
            </a:extLst>
          </p:cNvPr>
          <p:cNvSpPr>
            <a:spLocks noGrp="1"/>
          </p:cNvSpPr>
          <p:nvPr>
            <p:ph type="title"/>
          </p:nvPr>
        </p:nvSpPr>
        <p:spPr>
          <a:xfrm>
            <a:off x="839788" y="365126"/>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2F91A9A6-56A8-16E9-3E5D-B9CAD3D0F4D0}"/>
              </a:ext>
            </a:extLst>
          </p:cNvPr>
          <p:cNvSpPr>
            <a:spLocks noGrp="1"/>
          </p:cNvSpPr>
          <p:nvPr>
            <p:ph type="body" idx="1"/>
          </p:nvPr>
        </p:nvSpPr>
        <p:spPr>
          <a:xfrm>
            <a:off x="839789" y="1681163"/>
            <a:ext cx="5157787" cy="823912"/>
          </a:xfrm>
        </p:spPr>
        <p:txBody>
          <a:bodyPr anchor="b"/>
          <a:lstStyle>
            <a:lvl1pPr marL="0" indent="0">
              <a:buNone/>
              <a:defRPr sz="2400" b="1"/>
            </a:lvl1pPr>
            <a:lvl2pPr marL="457150" indent="0">
              <a:buNone/>
              <a:defRPr sz="2000" b="1"/>
            </a:lvl2pPr>
            <a:lvl3pPr marL="914300" indent="0">
              <a:buNone/>
              <a:defRPr sz="1800" b="1"/>
            </a:lvl3pPr>
            <a:lvl4pPr marL="1371450" indent="0">
              <a:buNone/>
              <a:defRPr sz="1599" b="1"/>
            </a:lvl4pPr>
            <a:lvl5pPr marL="1828601" indent="0">
              <a:buNone/>
              <a:defRPr sz="1599" b="1"/>
            </a:lvl5pPr>
            <a:lvl6pPr marL="2285751" indent="0">
              <a:buNone/>
              <a:defRPr sz="1599" b="1"/>
            </a:lvl6pPr>
            <a:lvl7pPr marL="2742902" indent="0">
              <a:buNone/>
              <a:defRPr sz="1599" b="1"/>
            </a:lvl7pPr>
            <a:lvl8pPr marL="3200052" indent="0">
              <a:buNone/>
              <a:defRPr sz="1599" b="1"/>
            </a:lvl8pPr>
            <a:lvl9pPr marL="3657202" indent="0">
              <a:buNone/>
              <a:defRPr sz="1599" b="1"/>
            </a:lvl9pPr>
          </a:lstStyle>
          <a:p>
            <a:pPr lvl="0"/>
            <a:r>
              <a:rPr lang="de-DE"/>
              <a:t>Mastertextformat bearbeiten</a:t>
            </a:r>
          </a:p>
        </p:txBody>
      </p:sp>
      <p:sp>
        <p:nvSpPr>
          <p:cNvPr id="4" name="Inhaltsplatzhalter 3">
            <a:extLst>
              <a:ext uri="{FF2B5EF4-FFF2-40B4-BE49-F238E27FC236}">
                <a16:creationId xmlns:a16="http://schemas.microsoft.com/office/drawing/2014/main" id="{6385E600-7C78-0EC3-E862-E901256825B7}"/>
              </a:ext>
            </a:extLst>
          </p:cNvPr>
          <p:cNvSpPr>
            <a:spLocks noGrp="1"/>
          </p:cNvSpPr>
          <p:nvPr>
            <p:ph sz="half" idx="2"/>
          </p:nvPr>
        </p:nvSpPr>
        <p:spPr>
          <a:xfrm>
            <a:off x="839789"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21D135F1-A4C9-C87B-201E-E6CFE8CF3E27}"/>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50" indent="0">
              <a:buNone/>
              <a:defRPr sz="2000" b="1"/>
            </a:lvl2pPr>
            <a:lvl3pPr marL="914300" indent="0">
              <a:buNone/>
              <a:defRPr sz="1800" b="1"/>
            </a:lvl3pPr>
            <a:lvl4pPr marL="1371450" indent="0">
              <a:buNone/>
              <a:defRPr sz="1599" b="1"/>
            </a:lvl4pPr>
            <a:lvl5pPr marL="1828601" indent="0">
              <a:buNone/>
              <a:defRPr sz="1599" b="1"/>
            </a:lvl5pPr>
            <a:lvl6pPr marL="2285751" indent="0">
              <a:buNone/>
              <a:defRPr sz="1599" b="1"/>
            </a:lvl6pPr>
            <a:lvl7pPr marL="2742902" indent="0">
              <a:buNone/>
              <a:defRPr sz="1599" b="1"/>
            </a:lvl7pPr>
            <a:lvl8pPr marL="3200052" indent="0">
              <a:buNone/>
              <a:defRPr sz="1599" b="1"/>
            </a:lvl8pPr>
            <a:lvl9pPr marL="3657202" indent="0">
              <a:buNone/>
              <a:defRPr sz="1599" b="1"/>
            </a:lvl9pPr>
          </a:lstStyle>
          <a:p>
            <a:pPr lvl="0"/>
            <a:r>
              <a:rPr lang="de-DE"/>
              <a:t>Mastertextformat bearbeiten</a:t>
            </a:r>
          </a:p>
        </p:txBody>
      </p:sp>
      <p:sp>
        <p:nvSpPr>
          <p:cNvPr id="6" name="Inhaltsplatzhalter 5">
            <a:extLst>
              <a:ext uri="{FF2B5EF4-FFF2-40B4-BE49-F238E27FC236}">
                <a16:creationId xmlns:a16="http://schemas.microsoft.com/office/drawing/2014/main" id="{F961619F-83C4-A8F1-9075-868D0EA88B3A}"/>
              </a:ext>
            </a:extLst>
          </p:cNvPr>
          <p:cNvSpPr>
            <a:spLocks noGrp="1"/>
          </p:cNvSpPr>
          <p:nvPr>
            <p:ph sz="quarter" idx="4"/>
          </p:nvPr>
        </p:nvSpPr>
        <p:spPr>
          <a:xfrm>
            <a:off x="6172201"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068B2F6A-84A7-9797-D80E-F0213297841F}"/>
              </a:ext>
            </a:extLst>
          </p:cNvPr>
          <p:cNvSpPr>
            <a:spLocks noGrp="1"/>
          </p:cNvSpPr>
          <p:nvPr>
            <p:ph type="dt" sz="half" idx="10"/>
          </p:nvPr>
        </p:nvSpPr>
        <p:spPr>
          <a:xfrm>
            <a:off x="838200" y="6356351"/>
            <a:ext cx="2743200" cy="365125"/>
          </a:xfrm>
          <a:prstGeom prst="rect">
            <a:avLst/>
          </a:prstGeom>
        </p:spPr>
        <p:txBody>
          <a:bodyPr/>
          <a:lstStyle/>
          <a:p>
            <a:endParaRPr lang="de-DE"/>
          </a:p>
        </p:txBody>
      </p:sp>
      <p:sp>
        <p:nvSpPr>
          <p:cNvPr id="8" name="Fußzeilenplatzhalter 7">
            <a:extLst>
              <a:ext uri="{FF2B5EF4-FFF2-40B4-BE49-F238E27FC236}">
                <a16:creationId xmlns:a16="http://schemas.microsoft.com/office/drawing/2014/main" id="{AABC872B-CE6F-2502-CA86-013B2D873C84}"/>
              </a:ext>
            </a:extLst>
          </p:cNvPr>
          <p:cNvSpPr>
            <a:spLocks noGrp="1"/>
          </p:cNvSpPr>
          <p:nvPr>
            <p:ph type="ftr" sz="quarter" idx="11"/>
          </p:nvPr>
        </p:nvSpPr>
        <p:spPr/>
        <p:txBody>
          <a:bodyPr/>
          <a:lstStyle>
            <a:lvl1pPr>
              <a:defRPr sz="900"/>
            </a:lvl1pPr>
          </a:lstStyle>
          <a:p>
            <a:r>
              <a:rPr lang="de-DE"/>
              <a:t>Stand: April 2024 © DGPR</a:t>
            </a:r>
          </a:p>
        </p:txBody>
      </p:sp>
      <p:sp>
        <p:nvSpPr>
          <p:cNvPr id="9" name="Foliennummernplatzhalter 8">
            <a:extLst>
              <a:ext uri="{FF2B5EF4-FFF2-40B4-BE49-F238E27FC236}">
                <a16:creationId xmlns:a16="http://schemas.microsoft.com/office/drawing/2014/main" id="{06FE4D5A-9FA0-D78C-DA9F-97F08CC94CCF}"/>
              </a:ext>
            </a:extLst>
          </p:cNvPr>
          <p:cNvSpPr>
            <a:spLocks noGrp="1"/>
          </p:cNvSpPr>
          <p:nvPr>
            <p:ph type="sldNum" sz="quarter" idx="12"/>
          </p:nvPr>
        </p:nvSpPr>
        <p:spPr/>
        <p:txBody>
          <a:bodyPr/>
          <a:lstStyle/>
          <a:p>
            <a:fld id="{547313A6-FB1D-4F2B-8C55-BCB9DAED4D1B}" type="slidenum">
              <a:rPr lang="de-DE" smtClean="0"/>
              <a:t>‹Nr.›</a:t>
            </a:fld>
            <a:endParaRPr lang="de-DE"/>
          </a:p>
        </p:txBody>
      </p:sp>
    </p:spTree>
    <p:extLst>
      <p:ext uri="{BB962C8B-B14F-4D97-AF65-F5344CB8AC3E}">
        <p14:creationId xmlns:p14="http://schemas.microsoft.com/office/powerpoint/2010/main" val="3461566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25299E-36AA-4473-2C1A-C55B01E71BDA}"/>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1CE5EA6B-7320-4423-A517-921D625BC6B0}"/>
              </a:ext>
            </a:extLst>
          </p:cNvPr>
          <p:cNvSpPr>
            <a:spLocks noGrp="1"/>
          </p:cNvSpPr>
          <p:nvPr>
            <p:ph type="dt" sz="half" idx="10"/>
          </p:nvPr>
        </p:nvSpPr>
        <p:spPr>
          <a:xfrm>
            <a:off x="838200" y="6356351"/>
            <a:ext cx="2743200" cy="365125"/>
          </a:xfrm>
          <a:prstGeom prst="rect">
            <a:avLst/>
          </a:prstGeom>
        </p:spPr>
        <p:txBody>
          <a:bodyPr/>
          <a:lstStyle/>
          <a:p>
            <a:endParaRPr lang="de-DE"/>
          </a:p>
        </p:txBody>
      </p:sp>
      <p:sp>
        <p:nvSpPr>
          <p:cNvPr id="4" name="Fußzeilenplatzhalter 3">
            <a:extLst>
              <a:ext uri="{FF2B5EF4-FFF2-40B4-BE49-F238E27FC236}">
                <a16:creationId xmlns:a16="http://schemas.microsoft.com/office/drawing/2014/main" id="{2268BDC6-2536-523D-9883-4FF2A40B05AF}"/>
              </a:ext>
            </a:extLst>
          </p:cNvPr>
          <p:cNvSpPr>
            <a:spLocks noGrp="1"/>
          </p:cNvSpPr>
          <p:nvPr>
            <p:ph type="ftr" sz="quarter" idx="11"/>
          </p:nvPr>
        </p:nvSpPr>
        <p:spPr/>
        <p:txBody>
          <a:bodyPr/>
          <a:lstStyle>
            <a:lvl1pPr>
              <a:defRPr sz="900"/>
            </a:lvl1pPr>
          </a:lstStyle>
          <a:p>
            <a:r>
              <a:rPr lang="de-DE"/>
              <a:t>Stand: April 2024 © DGPR</a:t>
            </a:r>
          </a:p>
        </p:txBody>
      </p:sp>
      <p:sp>
        <p:nvSpPr>
          <p:cNvPr id="5" name="Foliennummernplatzhalter 4">
            <a:extLst>
              <a:ext uri="{FF2B5EF4-FFF2-40B4-BE49-F238E27FC236}">
                <a16:creationId xmlns:a16="http://schemas.microsoft.com/office/drawing/2014/main" id="{09B3D91D-7D10-3512-6216-5815701F44E9}"/>
              </a:ext>
            </a:extLst>
          </p:cNvPr>
          <p:cNvSpPr>
            <a:spLocks noGrp="1"/>
          </p:cNvSpPr>
          <p:nvPr>
            <p:ph type="sldNum" sz="quarter" idx="12"/>
          </p:nvPr>
        </p:nvSpPr>
        <p:spPr/>
        <p:txBody>
          <a:bodyPr/>
          <a:lstStyle/>
          <a:p>
            <a:fld id="{547313A6-FB1D-4F2B-8C55-BCB9DAED4D1B}" type="slidenum">
              <a:rPr lang="de-DE" smtClean="0"/>
              <a:t>‹Nr.›</a:t>
            </a:fld>
            <a:endParaRPr lang="de-DE"/>
          </a:p>
        </p:txBody>
      </p:sp>
    </p:spTree>
    <p:extLst>
      <p:ext uri="{BB962C8B-B14F-4D97-AF65-F5344CB8AC3E}">
        <p14:creationId xmlns:p14="http://schemas.microsoft.com/office/powerpoint/2010/main" val="3121193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DFC7CDE-B935-FE42-B974-E1888988BB11}"/>
              </a:ext>
            </a:extLst>
          </p:cNvPr>
          <p:cNvSpPr>
            <a:spLocks noGrp="1"/>
          </p:cNvSpPr>
          <p:nvPr>
            <p:ph type="dt" sz="half" idx="10"/>
          </p:nvPr>
        </p:nvSpPr>
        <p:spPr>
          <a:xfrm>
            <a:off x="838200" y="6356351"/>
            <a:ext cx="2743200" cy="365125"/>
          </a:xfrm>
          <a:prstGeom prst="rect">
            <a:avLst/>
          </a:prstGeom>
        </p:spPr>
        <p:txBody>
          <a:bodyPr/>
          <a:lstStyle/>
          <a:p>
            <a:endParaRPr lang="de-DE"/>
          </a:p>
        </p:txBody>
      </p:sp>
      <p:sp>
        <p:nvSpPr>
          <p:cNvPr id="3" name="Fußzeilenplatzhalter 2">
            <a:extLst>
              <a:ext uri="{FF2B5EF4-FFF2-40B4-BE49-F238E27FC236}">
                <a16:creationId xmlns:a16="http://schemas.microsoft.com/office/drawing/2014/main" id="{E58F78A0-18B2-6D24-E452-28D526EA1DB8}"/>
              </a:ext>
            </a:extLst>
          </p:cNvPr>
          <p:cNvSpPr>
            <a:spLocks noGrp="1"/>
          </p:cNvSpPr>
          <p:nvPr>
            <p:ph type="ftr" sz="quarter" idx="11"/>
          </p:nvPr>
        </p:nvSpPr>
        <p:spPr/>
        <p:txBody>
          <a:bodyPr/>
          <a:lstStyle>
            <a:lvl1pPr>
              <a:defRPr sz="900"/>
            </a:lvl1pPr>
          </a:lstStyle>
          <a:p>
            <a:r>
              <a:rPr lang="de-DE"/>
              <a:t>Stand: April 2024 © DGPR</a:t>
            </a:r>
          </a:p>
        </p:txBody>
      </p:sp>
      <p:sp>
        <p:nvSpPr>
          <p:cNvPr id="4" name="Foliennummernplatzhalter 3">
            <a:extLst>
              <a:ext uri="{FF2B5EF4-FFF2-40B4-BE49-F238E27FC236}">
                <a16:creationId xmlns:a16="http://schemas.microsoft.com/office/drawing/2014/main" id="{EE04353A-76E5-AACB-02BD-ED6B9F50C9F7}"/>
              </a:ext>
            </a:extLst>
          </p:cNvPr>
          <p:cNvSpPr>
            <a:spLocks noGrp="1"/>
          </p:cNvSpPr>
          <p:nvPr>
            <p:ph type="sldNum" sz="quarter" idx="12"/>
          </p:nvPr>
        </p:nvSpPr>
        <p:spPr/>
        <p:txBody>
          <a:bodyPr/>
          <a:lstStyle/>
          <a:p>
            <a:fld id="{547313A6-FB1D-4F2B-8C55-BCB9DAED4D1B}" type="slidenum">
              <a:rPr lang="de-DE" smtClean="0"/>
              <a:t>‹Nr.›</a:t>
            </a:fld>
            <a:endParaRPr lang="de-DE"/>
          </a:p>
        </p:txBody>
      </p:sp>
    </p:spTree>
    <p:extLst>
      <p:ext uri="{BB962C8B-B14F-4D97-AF65-F5344CB8AC3E}">
        <p14:creationId xmlns:p14="http://schemas.microsoft.com/office/powerpoint/2010/main" val="839139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F2AF7C-2D55-5FD7-7D46-DBC416340FD0}"/>
              </a:ext>
            </a:extLst>
          </p:cNvPr>
          <p:cNvSpPr>
            <a:spLocks noGrp="1"/>
          </p:cNvSpPr>
          <p:nvPr>
            <p:ph type="title"/>
          </p:nvPr>
        </p:nvSpPr>
        <p:spPr>
          <a:xfrm>
            <a:off x="839789"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B909DDEC-CB3E-D65F-4E77-33DEAD594903}"/>
              </a:ext>
            </a:extLst>
          </p:cNvPr>
          <p:cNvSpPr>
            <a:spLocks noGrp="1"/>
          </p:cNvSpPr>
          <p:nvPr>
            <p:ph idx="1"/>
          </p:nvPr>
        </p:nvSpPr>
        <p:spPr>
          <a:xfrm>
            <a:off x="5183189"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69885CA0-A397-04BE-415F-A5969CFDD514}"/>
              </a:ext>
            </a:extLst>
          </p:cNvPr>
          <p:cNvSpPr>
            <a:spLocks noGrp="1"/>
          </p:cNvSpPr>
          <p:nvPr>
            <p:ph type="body" sz="half" idx="2"/>
          </p:nvPr>
        </p:nvSpPr>
        <p:spPr>
          <a:xfrm>
            <a:off x="839789" y="2057400"/>
            <a:ext cx="3932237" cy="3811588"/>
          </a:xfrm>
        </p:spPr>
        <p:txBody>
          <a:bodyPr/>
          <a:lstStyle>
            <a:lvl1pPr marL="0" indent="0">
              <a:buNone/>
              <a:defRPr sz="1599"/>
            </a:lvl1pPr>
            <a:lvl2pPr marL="457150" indent="0">
              <a:buNone/>
              <a:defRPr sz="1400"/>
            </a:lvl2pPr>
            <a:lvl3pPr marL="914300" indent="0">
              <a:buNone/>
              <a:defRPr sz="1200"/>
            </a:lvl3pPr>
            <a:lvl4pPr marL="1371450" indent="0">
              <a:buNone/>
              <a:defRPr sz="1000"/>
            </a:lvl4pPr>
            <a:lvl5pPr marL="1828601" indent="0">
              <a:buNone/>
              <a:defRPr sz="1000"/>
            </a:lvl5pPr>
            <a:lvl6pPr marL="2285751" indent="0">
              <a:buNone/>
              <a:defRPr sz="1000"/>
            </a:lvl6pPr>
            <a:lvl7pPr marL="2742902" indent="0">
              <a:buNone/>
              <a:defRPr sz="1000"/>
            </a:lvl7pPr>
            <a:lvl8pPr marL="3200052" indent="0">
              <a:buNone/>
              <a:defRPr sz="1000"/>
            </a:lvl8pPr>
            <a:lvl9pPr marL="3657202"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2E93920-C011-5DF4-D187-D02B262BCB12}"/>
              </a:ext>
            </a:extLst>
          </p:cNvPr>
          <p:cNvSpPr>
            <a:spLocks noGrp="1"/>
          </p:cNvSpPr>
          <p:nvPr>
            <p:ph type="dt" sz="half" idx="10"/>
          </p:nvPr>
        </p:nvSpPr>
        <p:spPr>
          <a:xfrm>
            <a:off x="838200" y="6356351"/>
            <a:ext cx="2743200" cy="365125"/>
          </a:xfrm>
          <a:prstGeom prst="rect">
            <a:avLst/>
          </a:prstGeom>
        </p:spPr>
        <p:txBody>
          <a:bodyPr/>
          <a:lstStyle/>
          <a:p>
            <a:endParaRPr lang="de-DE"/>
          </a:p>
        </p:txBody>
      </p:sp>
      <p:sp>
        <p:nvSpPr>
          <p:cNvPr id="6" name="Fußzeilenplatzhalter 5">
            <a:extLst>
              <a:ext uri="{FF2B5EF4-FFF2-40B4-BE49-F238E27FC236}">
                <a16:creationId xmlns:a16="http://schemas.microsoft.com/office/drawing/2014/main" id="{6B79020C-592D-D7A2-1FBD-C68600CB372F}"/>
              </a:ext>
            </a:extLst>
          </p:cNvPr>
          <p:cNvSpPr>
            <a:spLocks noGrp="1"/>
          </p:cNvSpPr>
          <p:nvPr>
            <p:ph type="ftr" sz="quarter" idx="11"/>
          </p:nvPr>
        </p:nvSpPr>
        <p:spPr/>
        <p:txBody>
          <a:bodyPr/>
          <a:lstStyle>
            <a:lvl1pPr>
              <a:defRPr sz="900"/>
            </a:lvl1pPr>
          </a:lstStyle>
          <a:p>
            <a:r>
              <a:rPr lang="de-DE"/>
              <a:t>Stand: April 2024 © DGPR</a:t>
            </a:r>
          </a:p>
        </p:txBody>
      </p:sp>
      <p:sp>
        <p:nvSpPr>
          <p:cNvPr id="7" name="Foliennummernplatzhalter 6">
            <a:extLst>
              <a:ext uri="{FF2B5EF4-FFF2-40B4-BE49-F238E27FC236}">
                <a16:creationId xmlns:a16="http://schemas.microsoft.com/office/drawing/2014/main" id="{BAE365A1-9758-D11E-F15B-B046F0D1EC2B}"/>
              </a:ext>
            </a:extLst>
          </p:cNvPr>
          <p:cNvSpPr>
            <a:spLocks noGrp="1"/>
          </p:cNvSpPr>
          <p:nvPr>
            <p:ph type="sldNum" sz="quarter" idx="12"/>
          </p:nvPr>
        </p:nvSpPr>
        <p:spPr/>
        <p:txBody>
          <a:bodyPr/>
          <a:lstStyle/>
          <a:p>
            <a:fld id="{547313A6-FB1D-4F2B-8C55-BCB9DAED4D1B}" type="slidenum">
              <a:rPr lang="de-DE" smtClean="0"/>
              <a:t>‹Nr.›</a:t>
            </a:fld>
            <a:endParaRPr lang="de-DE"/>
          </a:p>
        </p:txBody>
      </p:sp>
    </p:spTree>
    <p:extLst>
      <p:ext uri="{BB962C8B-B14F-4D97-AF65-F5344CB8AC3E}">
        <p14:creationId xmlns:p14="http://schemas.microsoft.com/office/powerpoint/2010/main" val="1622829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642294-B3D6-3591-0B07-F476DC05B4B9}"/>
              </a:ext>
            </a:extLst>
          </p:cNvPr>
          <p:cNvSpPr>
            <a:spLocks noGrp="1"/>
          </p:cNvSpPr>
          <p:nvPr>
            <p:ph type="title"/>
          </p:nvPr>
        </p:nvSpPr>
        <p:spPr>
          <a:xfrm>
            <a:off x="839789"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76C54D59-3912-89BD-DB7E-38F9270BEE1B}"/>
              </a:ext>
            </a:extLst>
          </p:cNvPr>
          <p:cNvSpPr>
            <a:spLocks noGrp="1"/>
          </p:cNvSpPr>
          <p:nvPr>
            <p:ph type="pic" idx="1"/>
          </p:nvPr>
        </p:nvSpPr>
        <p:spPr>
          <a:xfrm>
            <a:off x="5183189" y="987426"/>
            <a:ext cx="6172200" cy="4873625"/>
          </a:xfrm>
        </p:spPr>
        <p:txBody>
          <a:bodyPr/>
          <a:lstStyle>
            <a:lvl1pPr marL="0" indent="0">
              <a:buNone/>
              <a:defRPr sz="3200"/>
            </a:lvl1pPr>
            <a:lvl2pPr marL="457150" indent="0">
              <a:buNone/>
              <a:defRPr sz="2800"/>
            </a:lvl2pPr>
            <a:lvl3pPr marL="914300" indent="0">
              <a:buNone/>
              <a:defRPr sz="2400"/>
            </a:lvl3pPr>
            <a:lvl4pPr marL="1371450" indent="0">
              <a:buNone/>
              <a:defRPr sz="2000"/>
            </a:lvl4pPr>
            <a:lvl5pPr marL="1828601" indent="0">
              <a:buNone/>
              <a:defRPr sz="2000"/>
            </a:lvl5pPr>
            <a:lvl6pPr marL="2285751" indent="0">
              <a:buNone/>
              <a:defRPr sz="2000"/>
            </a:lvl6pPr>
            <a:lvl7pPr marL="2742902" indent="0">
              <a:buNone/>
              <a:defRPr sz="2000"/>
            </a:lvl7pPr>
            <a:lvl8pPr marL="3200052" indent="0">
              <a:buNone/>
              <a:defRPr sz="2000"/>
            </a:lvl8pPr>
            <a:lvl9pPr marL="3657202" indent="0">
              <a:buNone/>
              <a:defRPr sz="2000"/>
            </a:lvl9pPr>
          </a:lstStyle>
          <a:p>
            <a:r>
              <a:rPr lang="de-DE"/>
              <a:t>Bild durch Klicken auf Symbol hinzufügen</a:t>
            </a:r>
          </a:p>
        </p:txBody>
      </p:sp>
      <p:sp>
        <p:nvSpPr>
          <p:cNvPr id="4" name="Textplatzhalter 3">
            <a:extLst>
              <a:ext uri="{FF2B5EF4-FFF2-40B4-BE49-F238E27FC236}">
                <a16:creationId xmlns:a16="http://schemas.microsoft.com/office/drawing/2014/main" id="{20F4CCB7-563F-EFB3-1CF4-B37F63FE9C7E}"/>
              </a:ext>
            </a:extLst>
          </p:cNvPr>
          <p:cNvSpPr>
            <a:spLocks noGrp="1"/>
          </p:cNvSpPr>
          <p:nvPr>
            <p:ph type="body" sz="half" idx="2"/>
          </p:nvPr>
        </p:nvSpPr>
        <p:spPr>
          <a:xfrm>
            <a:off x="839789" y="2057400"/>
            <a:ext cx="3932237" cy="3811588"/>
          </a:xfrm>
        </p:spPr>
        <p:txBody>
          <a:bodyPr/>
          <a:lstStyle>
            <a:lvl1pPr marL="0" indent="0">
              <a:buNone/>
              <a:defRPr sz="1599"/>
            </a:lvl1pPr>
            <a:lvl2pPr marL="457150" indent="0">
              <a:buNone/>
              <a:defRPr sz="1400"/>
            </a:lvl2pPr>
            <a:lvl3pPr marL="914300" indent="0">
              <a:buNone/>
              <a:defRPr sz="1200"/>
            </a:lvl3pPr>
            <a:lvl4pPr marL="1371450" indent="0">
              <a:buNone/>
              <a:defRPr sz="1000"/>
            </a:lvl4pPr>
            <a:lvl5pPr marL="1828601" indent="0">
              <a:buNone/>
              <a:defRPr sz="1000"/>
            </a:lvl5pPr>
            <a:lvl6pPr marL="2285751" indent="0">
              <a:buNone/>
              <a:defRPr sz="1000"/>
            </a:lvl6pPr>
            <a:lvl7pPr marL="2742902" indent="0">
              <a:buNone/>
              <a:defRPr sz="1000"/>
            </a:lvl7pPr>
            <a:lvl8pPr marL="3200052" indent="0">
              <a:buNone/>
              <a:defRPr sz="1000"/>
            </a:lvl8pPr>
            <a:lvl9pPr marL="3657202"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CE79F469-5431-017B-8D62-1458CECBC979}"/>
              </a:ext>
            </a:extLst>
          </p:cNvPr>
          <p:cNvSpPr>
            <a:spLocks noGrp="1"/>
          </p:cNvSpPr>
          <p:nvPr>
            <p:ph type="dt" sz="half" idx="10"/>
          </p:nvPr>
        </p:nvSpPr>
        <p:spPr>
          <a:xfrm>
            <a:off x="838200" y="6356351"/>
            <a:ext cx="2743200" cy="365125"/>
          </a:xfrm>
          <a:prstGeom prst="rect">
            <a:avLst/>
          </a:prstGeom>
        </p:spPr>
        <p:txBody>
          <a:bodyPr/>
          <a:lstStyle/>
          <a:p>
            <a:endParaRPr lang="de-DE"/>
          </a:p>
        </p:txBody>
      </p:sp>
      <p:sp>
        <p:nvSpPr>
          <p:cNvPr id="6" name="Fußzeilenplatzhalter 5">
            <a:extLst>
              <a:ext uri="{FF2B5EF4-FFF2-40B4-BE49-F238E27FC236}">
                <a16:creationId xmlns:a16="http://schemas.microsoft.com/office/drawing/2014/main" id="{38BE682F-373A-264A-DC1F-80D63C29A0D8}"/>
              </a:ext>
            </a:extLst>
          </p:cNvPr>
          <p:cNvSpPr>
            <a:spLocks noGrp="1"/>
          </p:cNvSpPr>
          <p:nvPr>
            <p:ph type="ftr" sz="quarter" idx="11"/>
          </p:nvPr>
        </p:nvSpPr>
        <p:spPr/>
        <p:txBody>
          <a:bodyPr/>
          <a:lstStyle>
            <a:lvl1pPr>
              <a:defRPr sz="900"/>
            </a:lvl1pPr>
          </a:lstStyle>
          <a:p>
            <a:r>
              <a:rPr lang="de-DE"/>
              <a:t>Stand: April 2024 © DGPR</a:t>
            </a:r>
          </a:p>
        </p:txBody>
      </p:sp>
      <p:sp>
        <p:nvSpPr>
          <p:cNvPr id="7" name="Foliennummernplatzhalter 6">
            <a:extLst>
              <a:ext uri="{FF2B5EF4-FFF2-40B4-BE49-F238E27FC236}">
                <a16:creationId xmlns:a16="http://schemas.microsoft.com/office/drawing/2014/main" id="{9F8F3B9E-85F1-F6A6-6FEC-0A384C662665}"/>
              </a:ext>
            </a:extLst>
          </p:cNvPr>
          <p:cNvSpPr>
            <a:spLocks noGrp="1"/>
          </p:cNvSpPr>
          <p:nvPr>
            <p:ph type="sldNum" sz="quarter" idx="12"/>
          </p:nvPr>
        </p:nvSpPr>
        <p:spPr/>
        <p:txBody>
          <a:bodyPr/>
          <a:lstStyle/>
          <a:p>
            <a:fld id="{547313A6-FB1D-4F2B-8C55-BCB9DAED4D1B}" type="slidenum">
              <a:rPr lang="de-DE" smtClean="0"/>
              <a:t>‹Nr.›</a:t>
            </a:fld>
            <a:endParaRPr lang="de-DE"/>
          </a:p>
        </p:txBody>
      </p:sp>
    </p:spTree>
    <p:extLst>
      <p:ext uri="{BB962C8B-B14F-4D97-AF65-F5344CB8AC3E}">
        <p14:creationId xmlns:p14="http://schemas.microsoft.com/office/powerpoint/2010/main" val="2009428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sv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9E20FCE9-3852-7D75-B2AA-19B1F3851627}"/>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3184738" y="651618"/>
            <a:ext cx="9007877" cy="6206465"/>
          </a:xfrm>
          <a:prstGeom prst="rect">
            <a:avLst/>
          </a:prstGeom>
        </p:spPr>
      </p:pic>
      <p:sp>
        <p:nvSpPr>
          <p:cNvPr id="2" name="Titelplatzhalter 1">
            <a:extLst>
              <a:ext uri="{FF2B5EF4-FFF2-40B4-BE49-F238E27FC236}">
                <a16:creationId xmlns:a16="http://schemas.microsoft.com/office/drawing/2014/main" id="{315DBA43-7BDF-085E-69D5-D3933B496726}"/>
              </a:ext>
            </a:extLst>
          </p:cNvPr>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B8E779C8-805B-7D4B-246E-6851F4ABB1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a:extLst>
              <a:ext uri="{FF2B5EF4-FFF2-40B4-BE49-F238E27FC236}">
                <a16:creationId xmlns:a16="http://schemas.microsoft.com/office/drawing/2014/main" id="{B22DE41D-7DD2-A8E2-914A-281D2D55E286}"/>
              </a:ext>
            </a:extLst>
          </p:cNvPr>
          <p:cNvSpPr>
            <a:spLocks noGrp="1"/>
          </p:cNvSpPr>
          <p:nvPr>
            <p:ph type="ftr" sz="quarter" idx="3"/>
          </p:nvPr>
        </p:nvSpPr>
        <p:spPr>
          <a:xfrm>
            <a:off x="10295906" y="6370810"/>
            <a:ext cx="17900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a:t>Stand: April 2024</a:t>
            </a:r>
          </a:p>
          <a:p>
            <a:r>
              <a:rPr lang="de-DE"/>
              <a:t>© DGPR</a:t>
            </a:r>
          </a:p>
        </p:txBody>
      </p:sp>
      <p:sp>
        <p:nvSpPr>
          <p:cNvPr id="8" name="Rechteck 7">
            <a:extLst>
              <a:ext uri="{FF2B5EF4-FFF2-40B4-BE49-F238E27FC236}">
                <a16:creationId xmlns:a16="http://schemas.microsoft.com/office/drawing/2014/main" id="{1F4728C5-632F-C466-DCF9-C98A98EB204B}"/>
              </a:ext>
            </a:extLst>
          </p:cNvPr>
          <p:cNvSpPr/>
          <p:nvPr/>
        </p:nvSpPr>
        <p:spPr>
          <a:xfrm>
            <a:off x="4616388" y="0"/>
            <a:ext cx="7575612" cy="27520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nvGrpSpPr>
          <p:cNvPr id="11" name="Gruppieren 10">
            <a:extLst>
              <a:ext uri="{FF2B5EF4-FFF2-40B4-BE49-F238E27FC236}">
                <a16:creationId xmlns:a16="http://schemas.microsoft.com/office/drawing/2014/main" id="{CF565A9E-B11E-0F39-4F20-6DF79F1A50D6}"/>
              </a:ext>
            </a:extLst>
          </p:cNvPr>
          <p:cNvGrpSpPr/>
          <p:nvPr/>
        </p:nvGrpSpPr>
        <p:grpSpPr>
          <a:xfrm>
            <a:off x="123792" y="9098"/>
            <a:ext cx="1069165" cy="266110"/>
            <a:chOff x="269184" y="136525"/>
            <a:chExt cx="2485591" cy="618651"/>
          </a:xfrm>
        </p:grpSpPr>
        <p:pic>
          <p:nvPicPr>
            <p:cNvPr id="9" name="Grafik 8">
              <a:extLst>
                <a:ext uri="{FF2B5EF4-FFF2-40B4-BE49-F238E27FC236}">
                  <a16:creationId xmlns:a16="http://schemas.microsoft.com/office/drawing/2014/main" id="{A64C600D-9F85-7AB9-4899-49588ADA7A50}"/>
                </a:ext>
              </a:extLst>
            </p:cNvPr>
            <p:cNvPicPr>
              <a:picLocks noChangeAspect="1"/>
            </p:cNvPicPr>
            <p:nvPr/>
          </p:nvPicPr>
          <p:blipFill rotWithShape="1">
            <a:blip r:embed="rId15" cstate="screen">
              <a:extLst>
                <a:ext uri="{28A0092B-C50C-407E-A947-70E740481C1C}">
                  <a14:useLocalDpi xmlns:a14="http://schemas.microsoft.com/office/drawing/2010/main"/>
                </a:ext>
                <a:ext uri="{96DAC541-7B7A-43D3-8B79-37D633B846F1}">
                  <asvg:svgBlip xmlns:asvg="http://schemas.microsoft.com/office/drawing/2016/SVG/main" r:embed="rId16"/>
                </a:ext>
              </a:extLst>
            </a:blip>
            <a:srcRect l="24809" t="30039" r="26493" b="37871"/>
            <a:stretch/>
          </p:blipFill>
          <p:spPr>
            <a:xfrm>
              <a:off x="269184" y="136525"/>
              <a:ext cx="906534" cy="597354"/>
            </a:xfrm>
            <a:prstGeom prst="rect">
              <a:avLst/>
            </a:prstGeom>
          </p:spPr>
        </p:pic>
        <p:pic>
          <p:nvPicPr>
            <p:cNvPr id="10" name="Grafik 9">
              <a:extLst>
                <a:ext uri="{FF2B5EF4-FFF2-40B4-BE49-F238E27FC236}">
                  <a16:creationId xmlns:a16="http://schemas.microsoft.com/office/drawing/2014/main" id="{969A2123-AE2B-D32D-8D1F-3C67248C6E57}"/>
                </a:ext>
              </a:extLst>
            </p:cNvPr>
            <p:cNvPicPr>
              <a:picLocks noChangeAspect="1"/>
            </p:cNvPicPr>
            <p:nvPr/>
          </p:nvPicPr>
          <p:blipFill rotWithShape="1">
            <a:blip r:embed="rId15" cstate="screen">
              <a:extLst>
                <a:ext uri="{28A0092B-C50C-407E-A947-70E740481C1C}">
                  <a14:useLocalDpi xmlns:a14="http://schemas.microsoft.com/office/drawing/2010/main"/>
                </a:ext>
                <a:ext uri="{96DAC541-7B7A-43D3-8B79-37D633B846F1}">
                  <asvg:svgBlip xmlns:asvg="http://schemas.microsoft.com/office/drawing/2016/SVG/main" r:embed="rId16"/>
                </a:ext>
              </a:extLst>
            </a:blip>
            <a:srcRect l="34789" t="61577" r="34791" b="30630"/>
            <a:stretch/>
          </p:blipFill>
          <p:spPr>
            <a:xfrm>
              <a:off x="1104478" y="332370"/>
              <a:ext cx="1650297" cy="422806"/>
            </a:xfrm>
            <a:prstGeom prst="rect">
              <a:avLst/>
            </a:prstGeom>
          </p:spPr>
        </p:pic>
      </p:grpSp>
      <p:sp>
        <p:nvSpPr>
          <p:cNvPr id="6" name="Foliennummernplatzhalter 5">
            <a:extLst>
              <a:ext uri="{FF2B5EF4-FFF2-40B4-BE49-F238E27FC236}">
                <a16:creationId xmlns:a16="http://schemas.microsoft.com/office/drawing/2014/main" id="{52AC5062-F1D8-9DE1-63CD-DF8162EDD4D9}"/>
              </a:ext>
            </a:extLst>
          </p:cNvPr>
          <p:cNvSpPr>
            <a:spLocks noGrp="1"/>
          </p:cNvSpPr>
          <p:nvPr>
            <p:ph type="sldNum" sz="quarter" idx="4"/>
          </p:nvPr>
        </p:nvSpPr>
        <p:spPr>
          <a:xfrm>
            <a:off x="11421686" y="0"/>
            <a:ext cx="762614" cy="266331"/>
          </a:xfrm>
          <a:prstGeom prst="rect">
            <a:avLst/>
          </a:prstGeom>
        </p:spPr>
        <p:txBody>
          <a:bodyPr vert="horz" lIns="91440" tIns="45720" rIns="91440" bIns="45720" rtlCol="0" anchor="ctr"/>
          <a:lstStyle>
            <a:lvl1pPr algn="r">
              <a:defRPr sz="1200">
                <a:solidFill>
                  <a:schemeClr val="bg1"/>
                </a:solidFill>
              </a:defRPr>
            </a:lvl1pPr>
          </a:lstStyle>
          <a:p>
            <a:fld id="{547313A6-FB1D-4F2B-8C55-BCB9DAED4D1B}" type="slidenum">
              <a:rPr lang="de-DE" smtClean="0"/>
              <a:t>‹Nr.›</a:t>
            </a:fld>
            <a:endParaRPr lang="de-DE"/>
          </a:p>
        </p:txBody>
      </p:sp>
    </p:spTree>
    <p:extLst>
      <p:ext uri="{BB962C8B-B14F-4D97-AF65-F5344CB8AC3E}">
        <p14:creationId xmlns:p14="http://schemas.microsoft.com/office/powerpoint/2010/main" val="253814592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5" r:id="rId12"/>
  </p:sldLayoutIdLst>
  <p:hf hdr="0" dt="0"/>
  <p:txStyles>
    <p:titleStyle>
      <a:lvl1pPr algn="l" defTabSz="914300"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75" indent="-228575" algn="l" defTabSz="9143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26" indent="-228575" algn="l" defTabSz="9143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76" indent="-228575" algn="l" defTabSz="9143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26" indent="-228575" algn="l" defTabSz="9143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76" indent="-228575" algn="l" defTabSz="9143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26" indent="-228575" algn="l" defTabSz="9143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477" indent="-228575" algn="l" defTabSz="9143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27" indent="-228575" algn="l" defTabSz="9143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777" indent="-228575" algn="l" defTabSz="9143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00" rtl="0" eaLnBrk="1" latinLnBrk="0" hangingPunct="1">
        <a:defRPr sz="1800" kern="1200">
          <a:solidFill>
            <a:schemeClr val="tx1"/>
          </a:solidFill>
          <a:latin typeface="+mn-lt"/>
          <a:ea typeface="+mn-ea"/>
          <a:cs typeface="+mn-cs"/>
        </a:defRPr>
      </a:lvl1pPr>
      <a:lvl2pPr marL="457150" algn="l" defTabSz="914300" rtl="0" eaLnBrk="1" latinLnBrk="0" hangingPunct="1">
        <a:defRPr sz="1800" kern="1200">
          <a:solidFill>
            <a:schemeClr val="tx1"/>
          </a:solidFill>
          <a:latin typeface="+mn-lt"/>
          <a:ea typeface="+mn-ea"/>
          <a:cs typeface="+mn-cs"/>
        </a:defRPr>
      </a:lvl2pPr>
      <a:lvl3pPr marL="914300" algn="l" defTabSz="914300" rtl="0" eaLnBrk="1" latinLnBrk="0" hangingPunct="1">
        <a:defRPr sz="1800" kern="1200">
          <a:solidFill>
            <a:schemeClr val="tx1"/>
          </a:solidFill>
          <a:latin typeface="+mn-lt"/>
          <a:ea typeface="+mn-ea"/>
          <a:cs typeface="+mn-cs"/>
        </a:defRPr>
      </a:lvl3pPr>
      <a:lvl4pPr marL="1371450" algn="l" defTabSz="914300" rtl="0" eaLnBrk="1" latinLnBrk="0" hangingPunct="1">
        <a:defRPr sz="1800" kern="1200">
          <a:solidFill>
            <a:schemeClr val="tx1"/>
          </a:solidFill>
          <a:latin typeface="+mn-lt"/>
          <a:ea typeface="+mn-ea"/>
          <a:cs typeface="+mn-cs"/>
        </a:defRPr>
      </a:lvl4pPr>
      <a:lvl5pPr marL="1828601" algn="l" defTabSz="914300" rtl="0" eaLnBrk="1" latinLnBrk="0" hangingPunct="1">
        <a:defRPr sz="1800" kern="1200">
          <a:solidFill>
            <a:schemeClr val="tx1"/>
          </a:solidFill>
          <a:latin typeface="+mn-lt"/>
          <a:ea typeface="+mn-ea"/>
          <a:cs typeface="+mn-cs"/>
        </a:defRPr>
      </a:lvl5pPr>
      <a:lvl6pPr marL="2285751" algn="l" defTabSz="914300" rtl="0" eaLnBrk="1" latinLnBrk="0" hangingPunct="1">
        <a:defRPr sz="1800" kern="1200">
          <a:solidFill>
            <a:schemeClr val="tx1"/>
          </a:solidFill>
          <a:latin typeface="+mn-lt"/>
          <a:ea typeface="+mn-ea"/>
          <a:cs typeface="+mn-cs"/>
        </a:defRPr>
      </a:lvl6pPr>
      <a:lvl7pPr marL="2742902" algn="l" defTabSz="914300" rtl="0" eaLnBrk="1" latinLnBrk="0" hangingPunct="1">
        <a:defRPr sz="1800" kern="1200">
          <a:solidFill>
            <a:schemeClr val="tx1"/>
          </a:solidFill>
          <a:latin typeface="+mn-lt"/>
          <a:ea typeface="+mn-ea"/>
          <a:cs typeface="+mn-cs"/>
        </a:defRPr>
      </a:lvl7pPr>
      <a:lvl8pPr marL="3200052" algn="l" defTabSz="914300" rtl="0" eaLnBrk="1" latinLnBrk="0" hangingPunct="1">
        <a:defRPr sz="1800" kern="1200">
          <a:solidFill>
            <a:schemeClr val="tx1"/>
          </a:solidFill>
          <a:latin typeface="+mn-lt"/>
          <a:ea typeface="+mn-ea"/>
          <a:cs typeface="+mn-cs"/>
        </a:defRPr>
      </a:lvl8pPr>
      <a:lvl9pPr marL="3657202" algn="l" defTabSz="9143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https://herzstiftung.de/system/files/2020-06/SD17-Herztoene-3-2019.pdf"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8FC8643D-0D0E-FE87-C091-D33C6C460E01}"/>
              </a:ext>
            </a:extLst>
          </p:cNvPr>
          <p:cNvSpPr txBox="1"/>
          <p:nvPr/>
        </p:nvSpPr>
        <p:spPr>
          <a:xfrm>
            <a:off x="838457" y="4295958"/>
            <a:ext cx="10783476" cy="1569660"/>
          </a:xfrm>
          <a:prstGeom prst="rect">
            <a:avLst/>
          </a:prstGeom>
          <a:noFill/>
        </p:spPr>
        <p:txBody>
          <a:bodyPr wrap="square" rtlCol="0">
            <a:spAutoFit/>
          </a:bodyPr>
          <a:lstStyle/>
          <a:p>
            <a:r>
              <a:rPr lang="de-DE" sz="3200" b="1">
                <a:latin typeface="Futura Book" panose="020B0500000000000000" pitchFamily="34" charset="0"/>
                <a:ea typeface="Calibri" panose="020F0502020204030204" pitchFamily="34" charset="0"/>
              </a:rPr>
              <a:t>Deutsche Gesellschaft für</a:t>
            </a:r>
          </a:p>
          <a:p>
            <a:r>
              <a:rPr lang="de-DE" sz="3200" b="1">
                <a:latin typeface="Futura Book" panose="020B0500000000000000" pitchFamily="34" charset="0"/>
                <a:ea typeface="Calibri" panose="020F0502020204030204" pitchFamily="34" charset="0"/>
              </a:rPr>
              <a:t>Prävention und Rehabilitation</a:t>
            </a:r>
          </a:p>
          <a:p>
            <a:r>
              <a:rPr lang="de-DE" sz="3200" b="1">
                <a:latin typeface="Futura Book" panose="020B0500000000000000" pitchFamily="34" charset="0"/>
                <a:ea typeface="Calibri" panose="020F0502020204030204" pitchFamily="34" charset="0"/>
              </a:rPr>
              <a:t>von Herz-Kreislauferkrankungen (DGPR) e.V.</a:t>
            </a:r>
          </a:p>
        </p:txBody>
      </p:sp>
      <p:pic>
        <p:nvPicPr>
          <p:cNvPr id="5" name="Grafik 4">
            <a:extLst>
              <a:ext uri="{FF2B5EF4-FFF2-40B4-BE49-F238E27FC236}">
                <a16:creationId xmlns:a16="http://schemas.microsoft.com/office/drawing/2014/main" id="{FC8C2951-145F-F0E2-F7F9-24707AFF370D}"/>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24809" t="30039" r="26493" b="37871"/>
          <a:stretch/>
        </p:blipFill>
        <p:spPr>
          <a:xfrm>
            <a:off x="275536" y="995561"/>
            <a:ext cx="4802533" cy="3164596"/>
          </a:xfrm>
          <a:prstGeom prst="rect">
            <a:avLst/>
          </a:prstGeom>
        </p:spPr>
      </p:pic>
    </p:spTree>
    <p:extLst>
      <p:ext uri="{BB962C8B-B14F-4D97-AF65-F5344CB8AC3E}">
        <p14:creationId xmlns:p14="http://schemas.microsoft.com/office/powerpoint/2010/main" val="1656470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a:extLst>
              <a:ext uri="{FF2B5EF4-FFF2-40B4-BE49-F238E27FC236}">
                <a16:creationId xmlns:a16="http://schemas.microsoft.com/office/drawing/2014/main" id="{2222550C-9A01-AF15-E0D8-C411AFE8AC19}"/>
              </a:ext>
            </a:extLst>
          </p:cNvPr>
          <p:cNvSpPr txBox="1">
            <a:spLocks noChangeArrowheads="1"/>
          </p:cNvSpPr>
          <p:nvPr/>
        </p:nvSpPr>
        <p:spPr bwMode="auto">
          <a:xfrm>
            <a:off x="590914" y="1625268"/>
            <a:ext cx="10830772" cy="4745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360058" tIns="360058" rIns="0" bIns="360058" anchor="ctr"/>
          <a:lstStyle>
            <a:lvl1pPr algn="ctr">
              <a:lnSpc>
                <a:spcPct val="61000"/>
              </a:lnSpc>
              <a:spcAft>
                <a:spcPts val="1425"/>
              </a:spcAft>
              <a:buClr>
                <a:srgbClr val="000000"/>
              </a:buClr>
              <a:buSzPct val="100000"/>
              <a:buFont typeface="Times New Roman" panose="02020603050405020304" pitchFamily="18" charset="0"/>
              <a:tabLst>
                <a:tab pos="1079500" algn="l"/>
              </a:tabLst>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tabLst>
                <a:tab pos="1079500" algn="l"/>
              </a:tabLst>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tabLst>
                <a:tab pos="1079500" algn="l"/>
              </a:tabLst>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tabLst>
                <a:tab pos="1079500" algn="l"/>
              </a:tabLst>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tabLst>
                <a:tab pos="1079500" algn="l"/>
              </a:tabLst>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1079500" algn="l"/>
              </a:tabLst>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1079500" algn="l"/>
              </a:tabLst>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1079500" algn="l"/>
              </a:tabLst>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1079500" algn="l"/>
              </a:tabLst>
              <a:defRPr sz="2000">
                <a:solidFill>
                  <a:srgbClr val="686868"/>
                </a:solidFill>
                <a:latin typeface="Arial" panose="020B0604020202020204" pitchFamily="34" charset="0"/>
                <a:cs typeface="Arial" panose="020B0604020202020204" pitchFamily="34" charset="0"/>
              </a:defRPr>
            </a:lvl9pPr>
          </a:lstStyle>
          <a:p>
            <a:pPr marL="457200" indent="-457200" algn="l">
              <a:lnSpc>
                <a:spcPct val="100000"/>
              </a:lnSpc>
              <a:spcAft>
                <a:spcPct val="0"/>
              </a:spcAft>
              <a:buClrTx/>
              <a:buSzTx/>
              <a:buFontTx/>
              <a:buAutoNum type="arabicPeriod"/>
            </a:pPr>
            <a:r>
              <a:rPr lang="de-DE" altLang="de-DE" sz="2400">
                <a:solidFill>
                  <a:srgbClr val="000000"/>
                </a:solidFill>
                <a:latin typeface="+mn-lt"/>
              </a:rPr>
              <a:t>Essentielle Hypertonie:	mehr als 90% </a:t>
            </a:r>
          </a:p>
          <a:p>
            <a:pPr marL="457200" indent="-457200" algn="l">
              <a:lnSpc>
                <a:spcPct val="100000"/>
              </a:lnSpc>
              <a:spcAft>
                <a:spcPct val="0"/>
              </a:spcAft>
              <a:buClrTx/>
              <a:buSzTx/>
              <a:buFontTx/>
              <a:buAutoNum type="arabicPeriod"/>
            </a:pPr>
            <a:r>
              <a:rPr lang="de-DE" altLang="de-DE" sz="2400">
                <a:solidFill>
                  <a:srgbClr val="000000"/>
                </a:solidFill>
                <a:latin typeface="+mn-lt"/>
              </a:rPr>
              <a:t>Sekundäre Hypertonie:	weniger als 10%</a:t>
            </a:r>
          </a:p>
          <a:p>
            <a:pPr algn="l">
              <a:lnSpc>
                <a:spcPct val="100000"/>
              </a:lnSpc>
              <a:spcAft>
                <a:spcPct val="0"/>
              </a:spcAft>
              <a:buClrTx/>
              <a:buSzTx/>
            </a:pPr>
            <a:endParaRPr lang="de-DE" altLang="de-DE" sz="2400">
              <a:solidFill>
                <a:srgbClr val="000000"/>
              </a:solidFill>
              <a:latin typeface="+mn-lt"/>
            </a:endParaRPr>
          </a:p>
          <a:p>
            <a:pPr algn="l">
              <a:lnSpc>
                <a:spcPct val="100000"/>
              </a:lnSpc>
              <a:spcAft>
                <a:spcPct val="0"/>
              </a:spcAft>
              <a:buClrTx/>
              <a:buSzTx/>
            </a:pPr>
            <a:r>
              <a:rPr lang="de-DE" altLang="de-DE" sz="2400">
                <a:solidFill>
                  <a:srgbClr val="000000"/>
                </a:solidFill>
                <a:latin typeface="+mn-lt"/>
              </a:rPr>
              <a:t>Sonderformen:</a:t>
            </a:r>
          </a:p>
          <a:p>
            <a:pPr marL="457200" indent="-457200" algn="l">
              <a:lnSpc>
                <a:spcPct val="100000"/>
              </a:lnSpc>
              <a:spcAft>
                <a:spcPct val="0"/>
              </a:spcAft>
              <a:buClrTx/>
              <a:buSzTx/>
              <a:buFontTx/>
              <a:buAutoNum type="arabicPeriod"/>
            </a:pPr>
            <a:r>
              <a:rPr lang="de-DE" altLang="de-DE" sz="2400">
                <a:solidFill>
                  <a:srgbClr val="000000"/>
                </a:solidFill>
                <a:latin typeface="+mn-lt"/>
              </a:rPr>
              <a:t>Schwangerschaftshypertonie</a:t>
            </a:r>
          </a:p>
          <a:p>
            <a:pPr marL="457200" indent="-457200" algn="l">
              <a:lnSpc>
                <a:spcPct val="100000"/>
              </a:lnSpc>
              <a:spcAft>
                <a:spcPct val="0"/>
              </a:spcAft>
              <a:buClrTx/>
              <a:buSzTx/>
              <a:buFontTx/>
              <a:buAutoNum type="arabicPeriod"/>
            </a:pPr>
            <a:r>
              <a:rPr lang="de-DE" altLang="de-DE" sz="2400" u="sng">
                <a:solidFill>
                  <a:srgbClr val="000000"/>
                </a:solidFill>
                <a:latin typeface="+mn-lt"/>
              </a:rPr>
              <a:t>Bösartige Hypertonie</a:t>
            </a:r>
            <a:r>
              <a:rPr lang="de-DE" altLang="de-DE" sz="2400">
                <a:solidFill>
                  <a:srgbClr val="000000"/>
                </a:solidFill>
                <a:latin typeface="+mn-lt"/>
              </a:rPr>
              <a:t>:		</a:t>
            </a:r>
          </a:p>
          <a:p>
            <a:pPr marL="800100" lvl="1" indent="-342900" algn="l">
              <a:lnSpc>
                <a:spcPct val="100000"/>
              </a:lnSpc>
              <a:spcAft>
                <a:spcPct val="0"/>
              </a:spcAft>
              <a:buClr>
                <a:srgbClr val="FF0000"/>
              </a:buClr>
              <a:buSzTx/>
              <a:buFont typeface="Arial" panose="020B0604020202020204" pitchFamily="34" charset="0"/>
              <a:buChar char="•"/>
            </a:pPr>
            <a:r>
              <a:rPr lang="de-DE" altLang="de-DE" sz="2400">
                <a:solidFill>
                  <a:srgbClr val="000000"/>
                </a:solidFill>
                <a:latin typeface="+mn-lt"/>
              </a:rPr>
              <a:t>diastolischer (unterer) Blutdruckwert ständig über 120 - 130 </a:t>
            </a:r>
            <a:r>
              <a:rPr lang="de-DE" altLang="de-DE" sz="2400" err="1">
                <a:solidFill>
                  <a:srgbClr val="000000"/>
                </a:solidFill>
                <a:latin typeface="+mn-lt"/>
              </a:rPr>
              <a:t>mmHg</a:t>
            </a:r>
            <a:endParaRPr lang="de-DE" altLang="de-DE" sz="2400">
              <a:solidFill>
                <a:srgbClr val="000000"/>
              </a:solidFill>
              <a:latin typeface="+mn-lt"/>
            </a:endParaRPr>
          </a:p>
          <a:p>
            <a:pPr marL="800100" lvl="1" indent="-342900" algn="l">
              <a:lnSpc>
                <a:spcPct val="100000"/>
              </a:lnSpc>
              <a:spcAft>
                <a:spcPct val="0"/>
              </a:spcAft>
              <a:buClr>
                <a:srgbClr val="FF0000"/>
              </a:buClr>
              <a:buSzTx/>
              <a:buFont typeface="Arial" panose="020B0604020202020204" pitchFamily="34" charset="0"/>
              <a:buChar char="•"/>
            </a:pPr>
            <a:r>
              <a:rPr lang="de-DE" altLang="de-DE" sz="2400">
                <a:solidFill>
                  <a:srgbClr val="000000"/>
                </a:solidFill>
                <a:latin typeface="+mn-lt"/>
              </a:rPr>
              <a:t>aufgehobener Tag-Nacht-Rhythmus in der Langzeit-Blutdruck-Messung</a:t>
            </a:r>
          </a:p>
          <a:p>
            <a:pPr marL="800100" lvl="1" indent="-342900" algn="l">
              <a:lnSpc>
                <a:spcPct val="100000"/>
              </a:lnSpc>
              <a:spcAft>
                <a:spcPct val="0"/>
              </a:spcAft>
              <a:buClr>
                <a:srgbClr val="FF0000"/>
              </a:buClr>
              <a:buSzTx/>
              <a:buFont typeface="Arial" panose="020B0604020202020204" pitchFamily="34" charset="0"/>
              <a:buChar char="•"/>
            </a:pPr>
            <a:r>
              <a:rPr lang="de-DE" altLang="de-DE" sz="2400">
                <a:solidFill>
                  <a:srgbClr val="000000"/>
                </a:solidFill>
                <a:latin typeface="+mn-lt"/>
              </a:rPr>
              <a:t>Augenhintergrundveränderungen</a:t>
            </a:r>
          </a:p>
          <a:p>
            <a:pPr marL="800100" lvl="1" indent="-342900" algn="l">
              <a:lnSpc>
                <a:spcPct val="100000"/>
              </a:lnSpc>
              <a:spcAft>
                <a:spcPct val="0"/>
              </a:spcAft>
              <a:buClr>
                <a:srgbClr val="FF0000"/>
              </a:buClr>
              <a:buSzTx/>
              <a:buFont typeface="Arial" panose="020B0604020202020204" pitchFamily="34" charset="0"/>
              <a:buChar char="•"/>
            </a:pPr>
            <a:r>
              <a:rPr lang="de-DE" altLang="de-DE" sz="2400">
                <a:solidFill>
                  <a:srgbClr val="000000"/>
                </a:solidFill>
                <a:latin typeface="+mn-lt"/>
              </a:rPr>
              <a:t>Entwicklung einer Nierenfunktionsstörung bis hin zur Notwendigkeit einer Blutwäsche (Dialyse)</a:t>
            </a:r>
          </a:p>
        </p:txBody>
      </p:sp>
      <p:sp>
        <p:nvSpPr>
          <p:cNvPr id="25603" name="Rectangle 2">
            <a:extLst>
              <a:ext uri="{FF2B5EF4-FFF2-40B4-BE49-F238E27FC236}">
                <a16:creationId xmlns:a16="http://schemas.microsoft.com/office/drawing/2014/main" id="{DC6DE3D8-0894-5B18-4F46-7CDFDC7B23DC}"/>
              </a:ext>
            </a:extLst>
          </p:cNvPr>
          <p:cNvSpPr txBox="1">
            <a:spLocks noChangeArrowheads="1"/>
          </p:cNvSpPr>
          <p:nvPr/>
        </p:nvSpPr>
        <p:spPr bwMode="auto">
          <a:xfrm>
            <a:off x="383690" y="505610"/>
            <a:ext cx="11643360" cy="880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nSpc>
                <a:spcPct val="95000"/>
              </a:lnSpc>
              <a:spcAft>
                <a:spcPct val="0"/>
              </a:spcAft>
              <a:buClrTx/>
              <a:buSzTx/>
              <a:buFontTx/>
              <a:buNone/>
            </a:pPr>
            <a:r>
              <a:rPr lang="de-DE" altLang="de-DE" sz="4400">
                <a:solidFill>
                  <a:schemeClr val="tx1"/>
                </a:solidFill>
                <a:cs typeface="Times New Roman" panose="02020603050405020304" pitchFamily="18" charset="0"/>
              </a:rPr>
              <a:t>Formen des Bluthochdrucks (Hypertonie)</a:t>
            </a:r>
          </a:p>
        </p:txBody>
      </p:sp>
      <p:sp>
        <p:nvSpPr>
          <p:cNvPr id="2" name="Fußzeilenplatzhalter 1">
            <a:extLst>
              <a:ext uri="{FF2B5EF4-FFF2-40B4-BE49-F238E27FC236}">
                <a16:creationId xmlns:a16="http://schemas.microsoft.com/office/drawing/2014/main" id="{9DBFA5DB-5803-9B2B-3E45-737CC019F416}"/>
              </a:ext>
            </a:extLst>
          </p:cNvPr>
          <p:cNvSpPr>
            <a:spLocks noGrp="1"/>
          </p:cNvSpPr>
          <p:nvPr>
            <p:ph type="ftr" sz="quarter" idx="11"/>
          </p:nvPr>
        </p:nvSpPr>
        <p:spPr/>
        <p:txBody>
          <a:bodyPr/>
          <a:lstStyle/>
          <a:p>
            <a:r>
              <a:rPr lang="de-DE"/>
              <a:t>Stand: April 2024 © DGPR</a:t>
            </a:r>
          </a:p>
        </p:txBody>
      </p:sp>
      <p:sp>
        <p:nvSpPr>
          <p:cNvPr id="3" name="Foliennummernplatzhalter 2">
            <a:extLst>
              <a:ext uri="{FF2B5EF4-FFF2-40B4-BE49-F238E27FC236}">
                <a16:creationId xmlns:a16="http://schemas.microsoft.com/office/drawing/2014/main" id="{CCCE3D67-17EB-0F5E-C47A-1DE569B30EC3}"/>
              </a:ext>
            </a:extLst>
          </p:cNvPr>
          <p:cNvSpPr>
            <a:spLocks noGrp="1"/>
          </p:cNvSpPr>
          <p:nvPr>
            <p:ph type="sldNum" sz="quarter" idx="12"/>
          </p:nvPr>
        </p:nvSpPr>
        <p:spPr/>
        <p:txBody>
          <a:bodyPr/>
          <a:lstStyle/>
          <a:p>
            <a:fld id="{547313A6-FB1D-4F2B-8C55-BCB9DAED4D1B}" type="slidenum">
              <a:rPr lang="de-DE" smtClean="0"/>
              <a:t>10</a:t>
            </a:fld>
            <a:endParaRPr lang="de-DE"/>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a:extLst>
              <a:ext uri="{FF2B5EF4-FFF2-40B4-BE49-F238E27FC236}">
                <a16:creationId xmlns:a16="http://schemas.microsoft.com/office/drawing/2014/main" id="{97D97902-CDBD-57AC-DADB-BFE58D9D2972}"/>
              </a:ext>
            </a:extLst>
          </p:cNvPr>
          <p:cNvSpPr txBox="1">
            <a:spLocks noChangeArrowheads="1"/>
          </p:cNvSpPr>
          <p:nvPr/>
        </p:nvSpPr>
        <p:spPr bwMode="auto">
          <a:xfrm>
            <a:off x="549128" y="2110462"/>
            <a:ext cx="7365539" cy="3227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180975" algn="l"/>
              </a:tabLst>
              <a:defRPr>
                <a:solidFill>
                  <a:schemeClr val="bg1"/>
                </a:solidFill>
                <a:latin typeface="Arial" panose="020B0604020202020204" pitchFamily="34" charset="0"/>
                <a:cs typeface="Arial" panose="020B0604020202020204" pitchFamily="34" charset="0"/>
              </a:defRPr>
            </a:lvl1pPr>
            <a:lvl2pPr>
              <a:tabLst>
                <a:tab pos="180975" algn="l"/>
              </a:tabLst>
              <a:defRPr>
                <a:solidFill>
                  <a:schemeClr val="bg1"/>
                </a:solidFill>
                <a:latin typeface="Arial" panose="020B0604020202020204" pitchFamily="34" charset="0"/>
                <a:cs typeface="Arial" panose="020B0604020202020204" pitchFamily="34" charset="0"/>
              </a:defRPr>
            </a:lvl2pPr>
            <a:lvl3pPr>
              <a:tabLst>
                <a:tab pos="180975" algn="l"/>
              </a:tabLst>
              <a:defRPr>
                <a:solidFill>
                  <a:schemeClr val="bg1"/>
                </a:solidFill>
                <a:latin typeface="Arial" panose="020B0604020202020204" pitchFamily="34" charset="0"/>
                <a:cs typeface="Arial" panose="020B0604020202020204" pitchFamily="34" charset="0"/>
              </a:defRPr>
            </a:lvl3pPr>
            <a:lvl4pPr>
              <a:tabLst>
                <a:tab pos="180975" algn="l"/>
              </a:tabLst>
              <a:defRPr>
                <a:solidFill>
                  <a:schemeClr val="bg1"/>
                </a:solidFill>
                <a:latin typeface="Arial" panose="020B0604020202020204" pitchFamily="34" charset="0"/>
                <a:cs typeface="Arial" panose="020B0604020202020204" pitchFamily="34" charset="0"/>
              </a:defRPr>
            </a:lvl4pPr>
            <a:lvl5pPr>
              <a:tabLst>
                <a:tab pos="180975"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180975"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180975"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180975"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180975" algn="l"/>
              </a:tabLst>
              <a:defRPr>
                <a:solidFill>
                  <a:schemeClr val="bg1"/>
                </a:solidFill>
                <a:latin typeface="Arial" panose="020B0604020202020204" pitchFamily="34" charset="0"/>
                <a:cs typeface="Arial" panose="020B0604020202020204" pitchFamily="34" charset="0"/>
              </a:defRPr>
            </a:lvl9pPr>
          </a:lstStyle>
          <a:p>
            <a:pPr>
              <a:buClr>
                <a:srgbClr val="CC0000"/>
              </a:buClr>
              <a:buFont typeface="Wingdings" panose="05000000000000000000" pitchFamily="2" charset="2"/>
              <a:buNone/>
            </a:pPr>
            <a:endParaRPr lang="de-DE" altLang="de-DE" sz="2000" u="sng">
              <a:solidFill>
                <a:srgbClr val="434343"/>
              </a:solidFill>
              <a:latin typeface="Verdana" panose="020B0604030504040204" pitchFamily="34" charset="0"/>
            </a:endParaRPr>
          </a:p>
          <a:p>
            <a:pPr>
              <a:buClr>
                <a:srgbClr val="CC0000"/>
              </a:buClr>
            </a:pPr>
            <a:r>
              <a:rPr lang="de-DE" altLang="de-DE" sz="2400" u="sng">
                <a:solidFill>
                  <a:schemeClr val="tx1"/>
                </a:solidFill>
              </a:rPr>
              <a:t>Doch es gibt Signale:</a:t>
            </a:r>
          </a:p>
          <a:p>
            <a:pPr marL="342900" indent="-342900">
              <a:buClr>
                <a:srgbClr val="CC0000"/>
              </a:buClr>
              <a:buFont typeface="Arial" panose="020B0604020202020204" pitchFamily="34" charset="0"/>
              <a:buChar char="•"/>
            </a:pPr>
            <a:r>
              <a:rPr lang="de-DE" altLang="de-DE" sz="2400">
                <a:solidFill>
                  <a:schemeClr val="tx1"/>
                </a:solidFill>
              </a:rPr>
              <a:t>rote Gesichtsfarbe</a:t>
            </a:r>
          </a:p>
          <a:p>
            <a:pPr marL="342900" indent="-342900">
              <a:buClr>
                <a:srgbClr val="CC0000"/>
              </a:buClr>
              <a:buFont typeface="Arial" panose="020B0604020202020204" pitchFamily="34" charset="0"/>
              <a:buChar char="•"/>
            </a:pPr>
            <a:r>
              <a:rPr lang="de-DE" altLang="de-DE" sz="2400">
                <a:solidFill>
                  <a:schemeClr val="tx1"/>
                </a:solidFill>
              </a:rPr>
              <a:t>Klopfen in den Schläfen</a:t>
            </a:r>
          </a:p>
          <a:p>
            <a:pPr marL="342900" indent="-342900">
              <a:buClr>
                <a:srgbClr val="CC0000"/>
              </a:buClr>
              <a:buFont typeface="Arial" panose="020B0604020202020204" pitchFamily="34" charset="0"/>
              <a:buChar char="•"/>
            </a:pPr>
            <a:r>
              <a:rPr lang="de-DE" altLang="de-DE" sz="2400">
                <a:solidFill>
                  <a:schemeClr val="tx1"/>
                </a:solidFill>
              </a:rPr>
              <a:t>Kopfschmerzen</a:t>
            </a:r>
          </a:p>
          <a:p>
            <a:pPr marL="342900" indent="-342900">
              <a:buClr>
                <a:srgbClr val="CC0000"/>
              </a:buClr>
              <a:buFont typeface="Arial" panose="020B0604020202020204" pitchFamily="34" charset="0"/>
              <a:buChar char="•"/>
            </a:pPr>
            <a:r>
              <a:rPr lang="de-DE" altLang="de-DE" sz="2400">
                <a:solidFill>
                  <a:schemeClr val="tx1"/>
                </a:solidFill>
              </a:rPr>
              <a:t>Luftnot bei Belastung</a:t>
            </a:r>
          </a:p>
          <a:p>
            <a:pPr marL="342900" indent="-342900">
              <a:buClr>
                <a:srgbClr val="CC0000"/>
              </a:buClr>
              <a:buFont typeface="Arial" panose="020B0604020202020204" pitchFamily="34" charset="0"/>
              <a:buChar char="•"/>
            </a:pPr>
            <a:r>
              <a:rPr lang="de-DE" altLang="de-DE" sz="2400">
                <a:solidFill>
                  <a:schemeClr val="tx1"/>
                </a:solidFill>
              </a:rPr>
              <a:t>Brustschmerzen bei Belastung </a:t>
            </a:r>
            <a:br>
              <a:rPr lang="de-DE" altLang="de-DE" sz="2400">
                <a:solidFill>
                  <a:schemeClr val="tx1"/>
                </a:solidFill>
              </a:rPr>
            </a:br>
            <a:r>
              <a:rPr lang="de-DE" altLang="de-DE" sz="2400">
                <a:solidFill>
                  <a:schemeClr val="tx1"/>
                </a:solidFill>
              </a:rPr>
              <a:t>(Angina </a:t>
            </a:r>
            <a:r>
              <a:rPr lang="de-DE" altLang="de-DE" sz="2400" err="1">
                <a:solidFill>
                  <a:schemeClr val="tx1"/>
                </a:solidFill>
              </a:rPr>
              <a:t>pectoris</a:t>
            </a:r>
            <a:r>
              <a:rPr lang="de-DE" altLang="de-DE" sz="2400">
                <a:solidFill>
                  <a:schemeClr val="tx1"/>
                </a:solidFill>
              </a:rPr>
              <a:t>)</a:t>
            </a:r>
          </a:p>
          <a:p>
            <a:pPr marL="342900" indent="-342900">
              <a:buClr>
                <a:srgbClr val="CC0000"/>
              </a:buClr>
              <a:buFont typeface="Arial" panose="020B0604020202020204" pitchFamily="34" charset="0"/>
              <a:buChar char="•"/>
            </a:pPr>
            <a:r>
              <a:rPr lang="de-DE" altLang="de-DE" sz="2400">
                <a:solidFill>
                  <a:schemeClr val="tx1"/>
                </a:solidFill>
                <a:latin typeface="Arial"/>
                <a:cs typeface="Arial"/>
              </a:rPr>
              <a:t>Sehstörungen</a:t>
            </a:r>
          </a:p>
        </p:txBody>
      </p:sp>
      <p:sp>
        <p:nvSpPr>
          <p:cNvPr id="27651" name="Rectangle 2">
            <a:extLst>
              <a:ext uri="{FF2B5EF4-FFF2-40B4-BE49-F238E27FC236}">
                <a16:creationId xmlns:a16="http://schemas.microsoft.com/office/drawing/2014/main" id="{F7F0D233-75D1-6AFD-190B-EA12916EB71C}"/>
              </a:ext>
            </a:extLst>
          </p:cNvPr>
          <p:cNvSpPr txBox="1">
            <a:spLocks noChangeArrowheads="1"/>
          </p:cNvSpPr>
          <p:nvPr/>
        </p:nvSpPr>
        <p:spPr bwMode="auto">
          <a:xfrm>
            <a:off x="2039872" y="492813"/>
            <a:ext cx="6265637" cy="57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Signale - Symptome</a:t>
            </a:r>
          </a:p>
        </p:txBody>
      </p:sp>
      <p:sp>
        <p:nvSpPr>
          <p:cNvPr id="2" name="Textfeld 1">
            <a:extLst>
              <a:ext uri="{FF2B5EF4-FFF2-40B4-BE49-F238E27FC236}">
                <a16:creationId xmlns:a16="http://schemas.microsoft.com/office/drawing/2014/main" id="{8105B5D4-1B5E-5C69-E739-584B60DDCEFC}"/>
              </a:ext>
            </a:extLst>
          </p:cNvPr>
          <p:cNvSpPr txBox="1"/>
          <p:nvPr/>
        </p:nvSpPr>
        <p:spPr>
          <a:xfrm>
            <a:off x="1656677" y="1067293"/>
            <a:ext cx="7965787" cy="1107996"/>
          </a:xfrm>
          <a:prstGeom prst="rect">
            <a:avLst/>
          </a:prstGeom>
          <a:noFill/>
        </p:spPr>
        <p:txBody>
          <a:bodyPr wrap="square" rtlCol="0">
            <a:spAutoFit/>
          </a:bodyPr>
          <a:lstStyle/>
          <a:p>
            <a:r>
              <a:rPr lang="de-DE" altLang="de-DE" sz="2400">
                <a:latin typeface="Arial" panose="020B0604020202020204" pitchFamily="34" charset="0"/>
                <a:cs typeface="Arial" panose="020B0604020202020204" pitchFamily="34" charset="0"/>
              </a:rPr>
              <a:t>Viele Menschen mit Bluthochdruck </a:t>
            </a:r>
            <a:r>
              <a:rPr lang="de-DE" altLang="de-DE" sz="2400">
                <a:solidFill>
                  <a:srgbClr val="CC0000"/>
                </a:solidFill>
                <a:latin typeface="Arial" panose="020B0604020202020204" pitchFamily="34" charset="0"/>
                <a:cs typeface="Arial" panose="020B0604020202020204" pitchFamily="34" charset="0"/>
              </a:rPr>
              <a:t>fühlen sich wohl </a:t>
            </a:r>
            <a:r>
              <a:rPr lang="de-DE" altLang="de-DE" sz="2400">
                <a:latin typeface="Arial" panose="020B0604020202020204" pitchFamily="34" charset="0"/>
                <a:cs typeface="Arial" panose="020B0604020202020204" pitchFamily="34" charset="0"/>
              </a:rPr>
              <a:t>und</a:t>
            </a:r>
            <a:r>
              <a:rPr lang="de-DE" altLang="de-DE" sz="2400">
                <a:solidFill>
                  <a:srgbClr val="434343"/>
                </a:solidFill>
                <a:latin typeface="Arial" panose="020B0604020202020204" pitchFamily="34" charset="0"/>
                <a:cs typeface="Arial" panose="020B0604020202020204" pitchFamily="34" charset="0"/>
              </a:rPr>
              <a:t> </a:t>
            </a:r>
            <a:r>
              <a:rPr lang="de-DE" altLang="de-DE" sz="2400">
                <a:solidFill>
                  <a:srgbClr val="CC0000"/>
                </a:solidFill>
                <a:latin typeface="Arial" panose="020B0604020202020204" pitchFamily="34" charset="0"/>
                <a:cs typeface="Arial" panose="020B0604020202020204" pitchFamily="34" charset="0"/>
              </a:rPr>
              <a:t>spüren</a:t>
            </a:r>
            <a:r>
              <a:rPr lang="de-DE" altLang="de-DE" sz="2400">
                <a:solidFill>
                  <a:srgbClr val="434343"/>
                </a:solidFill>
                <a:latin typeface="Arial" panose="020B0604020202020204" pitchFamily="34" charset="0"/>
                <a:cs typeface="Arial" panose="020B0604020202020204" pitchFamily="34" charset="0"/>
              </a:rPr>
              <a:t> </a:t>
            </a:r>
            <a:r>
              <a:rPr lang="de-DE" altLang="de-DE" sz="2400">
                <a:latin typeface="Arial" panose="020B0604020202020204" pitchFamily="34" charset="0"/>
                <a:cs typeface="Arial" panose="020B0604020202020204" pitchFamily="34" charset="0"/>
              </a:rPr>
              <a:t>den zu hohen Blutdruck </a:t>
            </a:r>
            <a:r>
              <a:rPr lang="de-DE" altLang="de-DE" sz="2400">
                <a:solidFill>
                  <a:srgbClr val="CC0000"/>
                </a:solidFill>
                <a:latin typeface="Arial" panose="020B0604020202020204" pitchFamily="34" charset="0"/>
                <a:cs typeface="Arial" panose="020B0604020202020204" pitchFamily="34" charset="0"/>
              </a:rPr>
              <a:t>nicht </a:t>
            </a:r>
            <a:r>
              <a:rPr lang="de-DE" altLang="de-DE" sz="2400">
                <a:latin typeface="Arial" panose="020B0604020202020204" pitchFamily="34" charset="0"/>
                <a:cs typeface="Arial" panose="020B0604020202020204" pitchFamily="34" charset="0"/>
              </a:rPr>
              <a:t>oder</a:t>
            </a:r>
            <a:r>
              <a:rPr lang="de-DE" altLang="de-DE" sz="2400">
                <a:solidFill>
                  <a:srgbClr val="CC0000"/>
                </a:solidFill>
                <a:latin typeface="Arial" panose="020B0604020202020204" pitchFamily="34" charset="0"/>
                <a:cs typeface="Arial" panose="020B0604020202020204" pitchFamily="34" charset="0"/>
              </a:rPr>
              <a:t> zu spät</a:t>
            </a:r>
            <a:r>
              <a:rPr lang="de-DE" altLang="de-DE" sz="2400">
                <a:solidFill>
                  <a:srgbClr val="434343"/>
                </a:solidFill>
                <a:latin typeface="Arial" panose="020B0604020202020204" pitchFamily="34" charset="0"/>
                <a:cs typeface="Arial" panose="020B0604020202020204" pitchFamily="34" charset="0"/>
              </a:rPr>
              <a:t>.</a:t>
            </a:r>
          </a:p>
          <a:p>
            <a:endParaRPr lang="de-DE"/>
          </a:p>
        </p:txBody>
      </p:sp>
      <p:sp>
        <p:nvSpPr>
          <p:cNvPr id="3" name="Fußzeilenplatzhalter 2">
            <a:extLst>
              <a:ext uri="{FF2B5EF4-FFF2-40B4-BE49-F238E27FC236}">
                <a16:creationId xmlns:a16="http://schemas.microsoft.com/office/drawing/2014/main" id="{10BDF2E8-9650-DD34-DAD2-642EB6DD9549}"/>
              </a:ext>
            </a:extLst>
          </p:cNvPr>
          <p:cNvSpPr>
            <a:spLocks noGrp="1"/>
          </p:cNvSpPr>
          <p:nvPr>
            <p:ph type="ftr" sz="quarter" idx="11"/>
          </p:nvPr>
        </p:nvSpPr>
        <p:spPr/>
        <p:txBody>
          <a:bodyPr/>
          <a:lstStyle/>
          <a:p>
            <a:r>
              <a:rPr lang="de-DE"/>
              <a:t>Stand: April 2024 © DGPR</a:t>
            </a:r>
          </a:p>
        </p:txBody>
      </p:sp>
      <p:sp>
        <p:nvSpPr>
          <p:cNvPr id="4" name="Textfeld 3">
            <a:extLst>
              <a:ext uri="{FF2B5EF4-FFF2-40B4-BE49-F238E27FC236}">
                <a16:creationId xmlns:a16="http://schemas.microsoft.com/office/drawing/2014/main" id="{EDD4BFAD-5AE4-3F57-CD0D-DE6A297E23FE}"/>
              </a:ext>
            </a:extLst>
          </p:cNvPr>
          <p:cNvSpPr txBox="1"/>
          <p:nvPr/>
        </p:nvSpPr>
        <p:spPr>
          <a:xfrm>
            <a:off x="7245927" y="3029406"/>
            <a:ext cx="4017818" cy="2308324"/>
          </a:xfrm>
          <a:prstGeom prst="rect">
            <a:avLst/>
          </a:prstGeom>
          <a:noFill/>
        </p:spPr>
        <p:txBody>
          <a:bodyPr wrap="square" rtlCol="0">
            <a:spAutoFit/>
          </a:bodyPr>
          <a:lstStyle/>
          <a:p>
            <a:pPr marL="342900" indent="-342900">
              <a:buClr>
                <a:srgbClr val="CC0000"/>
              </a:buClr>
              <a:buFont typeface="Arial" panose="020B0604020202020204" pitchFamily="34" charset="0"/>
              <a:buChar char="•"/>
            </a:pPr>
            <a:r>
              <a:rPr lang="de-DE" altLang="de-DE" sz="2400">
                <a:solidFill>
                  <a:srgbClr val="434343"/>
                </a:solidFill>
              </a:rPr>
              <a:t> </a:t>
            </a:r>
            <a:r>
              <a:rPr lang="de-DE" altLang="de-DE" sz="2400"/>
              <a:t>Ohrgeräusche</a:t>
            </a:r>
          </a:p>
          <a:p>
            <a:pPr marL="342900" indent="-342900">
              <a:buClr>
                <a:srgbClr val="CC0000"/>
              </a:buClr>
              <a:buFont typeface="Arial" panose="020B0604020202020204" pitchFamily="34" charset="0"/>
              <a:buChar char="•"/>
            </a:pPr>
            <a:r>
              <a:rPr lang="de-DE" altLang="de-DE" sz="2400"/>
              <a:t> Schlafstörungen</a:t>
            </a:r>
          </a:p>
          <a:p>
            <a:pPr marL="342900" indent="-342900">
              <a:buClr>
                <a:srgbClr val="CC0000"/>
              </a:buClr>
              <a:buFont typeface="Arial" panose="020B0604020202020204" pitchFamily="34" charset="0"/>
              <a:buChar char="•"/>
            </a:pPr>
            <a:r>
              <a:rPr lang="de-DE" altLang="de-DE" sz="2400"/>
              <a:t> Herzklopfen</a:t>
            </a:r>
          </a:p>
          <a:p>
            <a:pPr marL="342900" indent="-342900">
              <a:buClr>
                <a:srgbClr val="CC0000"/>
              </a:buClr>
              <a:buFont typeface="Arial" panose="020B0604020202020204" pitchFamily="34" charset="0"/>
              <a:buChar char="•"/>
            </a:pPr>
            <a:r>
              <a:rPr lang="de-DE" altLang="de-DE" sz="2400"/>
              <a:t> Schweißausbrüche</a:t>
            </a:r>
          </a:p>
          <a:p>
            <a:pPr marL="342900" indent="-342900">
              <a:buClr>
                <a:srgbClr val="CC0000"/>
              </a:buClr>
              <a:buFont typeface="Arial" panose="020B0604020202020204" pitchFamily="34" charset="0"/>
              <a:buChar char="•"/>
            </a:pPr>
            <a:r>
              <a:rPr lang="de-DE" altLang="de-DE" sz="2400"/>
              <a:t> Müdigkeit</a:t>
            </a:r>
          </a:p>
          <a:p>
            <a:pPr marL="342900" indent="-342900">
              <a:buClr>
                <a:srgbClr val="CC0000"/>
              </a:buClr>
              <a:buFont typeface="Arial" panose="020B0604020202020204" pitchFamily="34" charset="0"/>
              <a:buChar char="•"/>
            </a:pPr>
            <a:r>
              <a:rPr lang="de-DE" altLang="de-DE" sz="2400"/>
              <a:t> Schwindel</a:t>
            </a:r>
          </a:p>
        </p:txBody>
      </p:sp>
      <p:sp>
        <p:nvSpPr>
          <p:cNvPr id="5" name="Foliennummernplatzhalter 4">
            <a:extLst>
              <a:ext uri="{FF2B5EF4-FFF2-40B4-BE49-F238E27FC236}">
                <a16:creationId xmlns:a16="http://schemas.microsoft.com/office/drawing/2014/main" id="{22CA2ED9-6511-1D70-A631-047C5F731B97}"/>
              </a:ext>
            </a:extLst>
          </p:cNvPr>
          <p:cNvSpPr>
            <a:spLocks noGrp="1"/>
          </p:cNvSpPr>
          <p:nvPr>
            <p:ph type="sldNum" sz="quarter" idx="12"/>
          </p:nvPr>
        </p:nvSpPr>
        <p:spPr/>
        <p:txBody>
          <a:bodyPr/>
          <a:lstStyle/>
          <a:p>
            <a:fld id="{547313A6-FB1D-4F2B-8C55-BCB9DAED4D1B}" type="slidenum">
              <a:rPr lang="de-DE" smtClean="0"/>
              <a:t>11</a:t>
            </a:fld>
            <a:endParaRPr lang="de-DE"/>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a:extLst>
              <a:ext uri="{FF2B5EF4-FFF2-40B4-BE49-F238E27FC236}">
                <a16:creationId xmlns:a16="http://schemas.microsoft.com/office/drawing/2014/main" id="{DEA0ADA2-AF5C-48EF-75EA-B8D496C48E8D}"/>
              </a:ext>
            </a:extLst>
          </p:cNvPr>
          <p:cNvSpPr txBox="1">
            <a:spLocks noChangeArrowheads="1"/>
          </p:cNvSpPr>
          <p:nvPr/>
        </p:nvSpPr>
        <p:spPr bwMode="auto">
          <a:xfrm>
            <a:off x="637685" y="1700996"/>
            <a:ext cx="5626636" cy="3882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255588" algn="l"/>
              </a:tabLst>
              <a:defRPr>
                <a:solidFill>
                  <a:schemeClr val="bg1"/>
                </a:solidFill>
                <a:latin typeface="Arial" panose="020B0604020202020204" pitchFamily="34" charset="0"/>
                <a:cs typeface="Arial" panose="020B0604020202020204" pitchFamily="34" charset="0"/>
              </a:defRPr>
            </a:lvl1pPr>
            <a:lvl2pPr>
              <a:tabLst>
                <a:tab pos="255588" algn="l"/>
              </a:tabLst>
              <a:defRPr>
                <a:solidFill>
                  <a:schemeClr val="bg1"/>
                </a:solidFill>
                <a:latin typeface="Arial" panose="020B0604020202020204" pitchFamily="34" charset="0"/>
                <a:cs typeface="Arial" panose="020B0604020202020204" pitchFamily="34" charset="0"/>
              </a:defRPr>
            </a:lvl2pPr>
            <a:lvl3pPr>
              <a:tabLst>
                <a:tab pos="255588" algn="l"/>
              </a:tabLst>
              <a:defRPr>
                <a:solidFill>
                  <a:schemeClr val="bg1"/>
                </a:solidFill>
                <a:latin typeface="Arial" panose="020B0604020202020204" pitchFamily="34" charset="0"/>
                <a:cs typeface="Arial" panose="020B0604020202020204" pitchFamily="34" charset="0"/>
              </a:defRPr>
            </a:lvl3pPr>
            <a:lvl4pPr>
              <a:tabLst>
                <a:tab pos="255588" algn="l"/>
              </a:tabLst>
              <a:defRPr>
                <a:solidFill>
                  <a:schemeClr val="bg1"/>
                </a:solidFill>
                <a:latin typeface="Arial" panose="020B0604020202020204" pitchFamily="34" charset="0"/>
                <a:cs typeface="Arial" panose="020B0604020202020204" pitchFamily="34" charset="0"/>
              </a:defRPr>
            </a:lvl4pPr>
            <a:lvl5pPr>
              <a:tabLst>
                <a:tab pos="255588"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9pPr>
          </a:lstStyle>
          <a:p>
            <a:pPr>
              <a:buClr>
                <a:srgbClr val="CC0000"/>
              </a:buClr>
            </a:pPr>
            <a:endParaRPr lang="de-DE" altLang="de-DE" sz="2182">
              <a:solidFill>
                <a:srgbClr val="434343"/>
              </a:solidFill>
              <a:latin typeface="Verdana" panose="020B0604030504040204" pitchFamily="34" charset="0"/>
            </a:endParaRPr>
          </a:p>
          <a:p>
            <a:pPr>
              <a:buClr>
                <a:srgbClr val="CC0000"/>
              </a:buClr>
            </a:pPr>
            <a:r>
              <a:rPr lang="de-DE" altLang="de-DE" sz="2400">
                <a:solidFill>
                  <a:schemeClr val="tx1"/>
                </a:solidFill>
                <a:latin typeface="+mn-lt"/>
              </a:rPr>
              <a:t>Nicht behandelter oder unzureichend behandelter Bluthochdruck ist ein hoher Risikofaktor und bringt </a:t>
            </a:r>
            <a:r>
              <a:rPr lang="de-DE" altLang="de-DE" sz="2400" b="1">
                <a:solidFill>
                  <a:srgbClr val="FF0000"/>
                </a:solidFill>
                <a:latin typeface="+mn-lt"/>
              </a:rPr>
              <a:t>hohe</a:t>
            </a:r>
            <a:r>
              <a:rPr lang="de-DE" altLang="de-DE" sz="2400">
                <a:solidFill>
                  <a:schemeClr val="tx1"/>
                </a:solidFill>
                <a:latin typeface="+mn-lt"/>
              </a:rPr>
              <a:t> Risiken mit sich:</a:t>
            </a:r>
          </a:p>
          <a:p>
            <a:pPr>
              <a:buClr>
                <a:srgbClr val="CC0000"/>
              </a:buClr>
            </a:pPr>
            <a:endParaRPr lang="de-DE" altLang="de-DE" sz="2400">
              <a:solidFill>
                <a:schemeClr val="tx1"/>
              </a:solidFill>
              <a:latin typeface="+mn-lt"/>
            </a:endParaRPr>
          </a:p>
          <a:p>
            <a:pPr marL="342900" indent="-342900">
              <a:spcAft>
                <a:spcPct val="40000"/>
              </a:spcAft>
              <a:buClr>
                <a:srgbClr val="CC0000"/>
              </a:buClr>
              <a:buFont typeface="Arial" panose="020B0604020202020204" pitchFamily="34" charset="0"/>
              <a:buChar char="•"/>
            </a:pPr>
            <a:r>
              <a:rPr lang="de-DE" altLang="de-DE" sz="2400">
                <a:solidFill>
                  <a:schemeClr val="tx1"/>
                </a:solidFill>
                <a:latin typeface="+mn-lt"/>
              </a:rPr>
              <a:t>Schlaganfall</a:t>
            </a:r>
          </a:p>
          <a:p>
            <a:pPr marL="342900" indent="-342900">
              <a:spcAft>
                <a:spcPct val="40000"/>
              </a:spcAft>
              <a:buClr>
                <a:srgbClr val="CC0000"/>
              </a:buClr>
              <a:buFont typeface="Arial" panose="020B0604020202020204" pitchFamily="34" charset="0"/>
              <a:buChar char="•"/>
            </a:pPr>
            <a:r>
              <a:rPr lang="de-DE" altLang="de-DE" sz="2400">
                <a:solidFill>
                  <a:schemeClr val="tx1"/>
                </a:solidFill>
                <a:latin typeface="+mn-lt"/>
              </a:rPr>
              <a:t>Herzinfarkt</a:t>
            </a:r>
          </a:p>
          <a:p>
            <a:pPr marL="342900" indent="-342900">
              <a:spcAft>
                <a:spcPct val="40000"/>
              </a:spcAft>
              <a:buClr>
                <a:srgbClr val="CC0000"/>
              </a:buClr>
              <a:buFont typeface="Arial" panose="020B0604020202020204" pitchFamily="34" charset="0"/>
              <a:buChar char="•"/>
            </a:pPr>
            <a:r>
              <a:rPr lang="de-DE" altLang="de-DE" sz="2400">
                <a:solidFill>
                  <a:schemeClr val="tx1"/>
                </a:solidFill>
                <a:latin typeface="+mn-lt"/>
              </a:rPr>
              <a:t>Nierenversagen</a:t>
            </a:r>
          </a:p>
          <a:p>
            <a:pPr marL="342900" indent="-342900">
              <a:spcAft>
                <a:spcPct val="20000"/>
              </a:spcAft>
              <a:buClr>
                <a:srgbClr val="CC0000"/>
              </a:buClr>
              <a:buFont typeface="Arial" panose="020B0604020202020204" pitchFamily="34" charset="0"/>
              <a:buChar char="•"/>
            </a:pPr>
            <a:r>
              <a:rPr lang="de-DE" altLang="de-DE" sz="2400">
                <a:solidFill>
                  <a:schemeClr val="tx1"/>
                </a:solidFill>
                <a:latin typeface="+mn-lt"/>
              </a:rPr>
              <a:t>Verlust der Sehkraft</a:t>
            </a:r>
          </a:p>
          <a:p>
            <a:pPr>
              <a:buClr>
                <a:srgbClr val="CC0000"/>
              </a:buClr>
            </a:pPr>
            <a:endParaRPr lang="de-DE" altLang="de-DE" sz="2182">
              <a:solidFill>
                <a:srgbClr val="2E82DE"/>
              </a:solidFill>
              <a:latin typeface="Verdana" panose="020B0604030504040204" pitchFamily="34" charset="0"/>
            </a:endParaRPr>
          </a:p>
        </p:txBody>
      </p:sp>
      <p:pic>
        <p:nvPicPr>
          <p:cNvPr id="2" name="Grafik 1">
            <a:extLst>
              <a:ext uri="{FF2B5EF4-FFF2-40B4-BE49-F238E27FC236}">
                <a16:creationId xmlns:a16="http://schemas.microsoft.com/office/drawing/2014/main" id="{1EE4ABF9-0116-82B1-E32A-51B4A379A1B5}"/>
              </a:ext>
            </a:extLst>
          </p:cNvPr>
          <p:cNvPicPr>
            <a:picLocks noChangeAspect="1"/>
          </p:cNvPicPr>
          <p:nvPr/>
        </p:nvPicPr>
        <p:blipFill>
          <a:blip r:embed="rId3" cstate="print"/>
          <a:stretch>
            <a:fillRect/>
          </a:stretch>
        </p:blipFill>
        <p:spPr>
          <a:xfrm>
            <a:off x="6863378" y="1471202"/>
            <a:ext cx="3518941" cy="4187851"/>
          </a:xfrm>
          <a:prstGeom prst="rect">
            <a:avLst/>
          </a:prstGeom>
          <a:effectLst>
            <a:softEdge rad="127000"/>
          </a:effectLst>
        </p:spPr>
      </p:pic>
      <p:sp>
        <p:nvSpPr>
          <p:cNvPr id="29700" name="Textfeld 3">
            <a:extLst>
              <a:ext uri="{FF2B5EF4-FFF2-40B4-BE49-F238E27FC236}">
                <a16:creationId xmlns:a16="http://schemas.microsoft.com/office/drawing/2014/main" id="{AA3440CC-7888-DE95-5757-CB23AA311DA0}"/>
              </a:ext>
            </a:extLst>
          </p:cNvPr>
          <p:cNvSpPr txBox="1">
            <a:spLocks noChangeArrowheads="1"/>
          </p:cNvSpPr>
          <p:nvPr/>
        </p:nvSpPr>
        <p:spPr bwMode="auto">
          <a:xfrm>
            <a:off x="6596519" y="5595529"/>
            <a:ext cx="4052658" cy="645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spAutoFit/>
          </a:bodyPr>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nSpc>
                <a:spcPct val="100000"/>
              </a:lnSpc>
              <a:spcAft>
                <a:spcPct val="0"/>
              </a:spcAft>
              <a:buClrTx/>
              <a:buSzTx/>
              <a:buFontTx/>
              <a:buNone/>
            </a:pPr>
            <a:r>
              <a:rPr lang="de-DE" altLang="de-DE" sz="1197" i="1">
                <a:solidFill>
                  <a:srgbClr val="434343"/>
                </a:solidFill>
              </a:rPr>
              <a:t>Blick in die Herzkranzarterie mit einem frischen Blutpfropf, der die Ader vollständig verschließt. So entsteht ein Herzinfarkt.</a:t>
            </a:r>
          </a:p>
        </p:txBody>
      </p:sp>
      <p:sp>
        <p:nvSpPr>
          <p:cNvPr id="29701" name="Rectangle 2">
            <a:extLst>
              <a:ext uri="{FF2B5EF4-FFF2-40B4-BE49-F238E27FC236}">
                <a16:creationId xmlns:a16="http://schemas.microsoft.com/office/drawing/2014/main" id="{0CE36D48-BE3D-FDE6-C79B-8C08949DFF8A}"/>
              </a:ext>
            </a:extLst>
          </p:cNvPr>
          <p:cNvSpPr txBox="1">
            <a:spLocks noChangeArrowheads="1"/>
          </p:cNvSpPr>
          <p:nvPr/>
        </p:nvSpPr>
        <p:spPr bwMode="auto">
          <a:xfrm>
            <a:off x="1308885" y="424044"/>
            <a:ext cx="9954371" cy="757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Bluthochdruck – Gefahren, Risiken</a:t>
            </a:r>
          </a:p>
        </p:txBody>
      </p:sp>
      <p:sp>
        <p:nvSpPr>
          <p:cNvPr id="29702" name="Textfeld 1">
            <a:extLst>
              <a:ext uri="{FF2B5EF4-FFF2-40B4-BE49-F238E27FC236}">
                <a16:creationId xmlns:a16="http://schemas.microsoft.com/office/drawing/2014/main" id="{93E256FC-3076-4FC0-BDF9-B62AC65D388B}"/>
              </a:ext>
            </a:extLst>
          </p:cNvPr>
          <p:cNvSpPr txBox="1">
            <a:spLocks noChangeArrowheads="1"/>
          </p:cNvSpPr>
          <p:nvPr/>
        </p:nvSpPr>
        <p:spPr bwMode="auto">
          <a:xfrm>
            <a:off x="7617145" y="6267873"/>
            <a:ext cx="1715534" cy="352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Deutsche Herzstiftung </a:t>
            </a:r>
          </a:p>
          <a:p>
            <a:r>
              <a:rPr lang="de-DE" altLang="de-DE" sz="845">
                <a:solidFill>
                  <a:srgbClr val="000000"/>
                </a:solidFill>
              </a:rPr>
              <a:t>(mit freundlicher Genehmigung)</a:t>
            </a:r>
          </a:p>
        </p:txBody>
      </p:sp>
      <p:sp>
        <p:nvSpPr>
          <p:cNvPr id="3" name="Fußzeilenplatzhalter 2">
            <a:extLst>
              <a:ext uri="{FF2B5EF4-FFF2-40B4-BE49-F238E27FC236}">
                <a16:creationId xmlns:a16="http://schemas.microsoft.com/office/drawing/2014/main" id="{7243FBE6-6997-0C8F-1680-A466C56FFF91}"/>
              </a:ext>
            </a:extLst>
          </p:cNvPr>
          <p:cNvSpPr>
            <a:spLocks noGrp="1"/>
          </p:cNvSpPr>
          <p:nvPr>
            <p:ph type="ftr" sz="quarter" idx="11"/>
          </p:nvPr>
        </p:nvSpPr>
        <p:spPr/>
        <p:txBody>
          <a:bodyPr/>
          <a:lstStyle/>
          <a:p>
            <a:r>
              <a:rPr lang="de-DE"/>
              <a:t>Stand: April 2024 © DGPR</a:t>
            </a:r>
          </a:p>
        </p:txBody>
      </p:sp>
      <p:sp>
        <p:nvSpPr>
          <p:cNvPr id="4" name="Foliennummernplatzhalter 3">
            <a:extLst>
              <a:ext uri="{FF2B5EF4-FFF2-40B4-BE49-F238E27FC236}">
                <a16:creationId xmlns:a16="http://schemas.microsoft.com/office/drawing/2014/main" id="{542919D6-9FC6-DAA2-5367-C0CF7E313FEF}"/>
              </a:ext>
            </a:extLst>
          </p:cNvPr>
          <p:cNvSpPr>
            <a:spLocks noGrp="1"/>
          </p:cNvSpPr>
          <p:nvPr>
            <p:ph type="sldNum" sz="quarter" idx="12"/>
          </p:nvPr>
        </p:nvSpPr>
        <p:spPr/>
        <p:txBody>
          <a:bodyPr/>
          <a:lstStyle/>
          <a:p>
            <a:fld id="{547313A6-FB1D-4F2B-8C55-BCB9DAED4D1B}" type="slidenum">
              <a:rPr lang="de-DE" smtClean="0"/>
              <a:t>12</a:t>
            </a:fld>
            <a:endParaRPr lang="de-DE"/>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Grafik 7" descr="Hypertonie der großen Drei.jpg">
            <a:extLst>
              <a:ext uri="{FF2B5EF4-FFF2-40B4-BE49-F238E27FC236}">
                <a16:creationId xmlns:a16="http://schemas.microsoft.com/office/drawing/2014/main" id="{1BFFB8E7-660C-F0E5-94C6-F0D524CE888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5587297" y="1196798"/>
            <a:ext cx="5890096" cy="447977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Textfeld 2">
            <a:extLst>
              <a:ext uri="{FF2B5EF4-FFF2-40B4-BE49-F238E27FC236}">
                <a16:creationId xmlns:a16="http://schemas.microsoft.com/office/drawing/2014/main" id="{498B0CA9-F00F-7D26-1F68-BC671D90EFE1}"/>
              </a:ext>
            </a:extLst>
          </p:cNvPr>
          <p:cNvSpPr txBox="1">
            <a:spLocks noChangeArrowheads="1"/>
          </p:cNvSpPr>
          <p:nvPr/>
        </p:nvSpPr>
        <p:spPr bwMode="auto">
          <a:xfrm>
            <a:off x="5500487" y="5800345"/>
            <a:ext cx="6131517" cy="352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de-DE" altLang="de-DE" sz="845">
                <a:solidFill>
                  <a:srgbClr val="000000"/>
                </a:solidFill>
              </a:rPr>
              <a:t>Bildquelle: Ort und Zeit: Potsdam, 14.07.1945 bis 02.08.1945, Bildnachweis:  Deutsches Historisches Museum; Presse-Foto </a:t>
            </a:r>
          </a:p>
          <a:p>
            <a:r>
              <a:rPr lang="de-DE" altLang="de-DE" sz="845">
                <a:solidFill>
                  <a:srgbClr val="000000"/>
                </a:solidFill>
              </a:rPr>
              <a:t>Röhnert  Inventarnummer: BA 97/2916,  Urheber: Presse-Foto Röhnert,  zur Verwendung freigegeben</a:t>
            </a:r>
          </a:p>
        </p:txBody>
      </p:sp>
      <p:sp>
        <p:nvSpPr>
          <p:cNvPr id="2" name="Fußzeilenplatzhalter 1">
            <a:extLst>
              <a:ext uri="{FF2B5EF4-FFF2-40B4-BE49-F238E27FC236}">
                <a16:creationId xmlns:a16="http://schemas.microsoft.com/office/drawing/2014/main" id="{43E90B00-69E9-1E2E-346A-77A457C77FFE}"/>
              </a:ext>
            </a:extLst>
          </p:cNvPr>
          <p:cNvSpPr>
            <a:spLocks noGrp="1"/>
          </p:cNvSpPr>
          <p:nvPr>
            <p:ph type="ftr" sz="quarter" idx="11"/>
          </p:nvPr>
        </p:nvSpPr>
        <p:spPr/>
        <p:txBody>
          <a:bodyPr/>
          <a:lstStyle/>
          <a:p>
            <a:r>
              <a:rPr lang="de-DE"/>
              <a:t>Stand: April 2024 © DGPR</a:t>
            </a:r>
          </a:p>
        </p:txBody>
      </p:sp>
      <p:sp>
        <p:nvSpPr>
          <p:cNvPr id="3" name="Textfeld 2">
            <a:extLst>
              <a:ext uri="{FF2B5EF4-FFF2-40B4-BE49-F238E27FC236}">
                <a16:creationId xmlns:a16="http://schemas.microsoft.com/office/drawing/2014/main" id="{E7D03345-56E2-A4C3-6DB1-AF964789F41C}"/>
              </a:ext>
            </a:extLst>
          </p:cNvPr>
          <p:cNvSpPr txBox="1"/>
          <p:nvPr/>
        </p:nvSpPr>
        <p:spPr>
          <a:xfrm>
            <a:off x="791427" y="1399140"/>
            <a:ext cx="4613086" cy="4401205"/>
          </a:xfrm>
          <a:prstGeom prst="rect">
            <a:avLst/>
          </a:prstGeom>
          <a:noFill/>
        </p:spPr>
        <p:txBody>
          <a:bodyPr wrap="square" rtlCol="0">
            <a:spAutoFit/>
          </a:bodyPr>
          <a:lstStyle/>
          <a:p>
            <a:r>
              <a:rPr lang="de-DE" sz="2000"/>
              <a:t>Die </a:t>
            </a:r>
            <a:r>
              <a:rPr lang="de-DE" sz="2000" b="1"/>
              <a:t>„großen Drei“ </a:t>
            </a:r>
            <a:r>
              <a:rPr lang="de-DE" sz="2000"/>
              <a:t>litten zum Zeitpunkt der Jalta-Konferenz 1945 alle unter Bluthochdruck. </a:t>
            </a:r>
          </a:p>
          <a:p>
            <a:endParaRPr lang="de-DE" sz="2000"/>
          </a:p>
          <a:p>
            <a:r>
              <a:rPr lang="de-DE" sz="2000" i="1"/>
              <a:t>Franklin D. Roosevelt </a:t>
            </a:r>
            <a:r>
              <a:rPr lang="de-DE" sz="2000"/>
              <a:t>(M.) starb wenige Wochen später an Hirnblutung, </a:t>
            </a:r>
            <a:r>
              <a:rPr lang="de-DE" sz="2000" i="1"/>
              <a:t>Josef Stalin </a:t>
            </a:r>
            <a:r>
              <a:rPr lang="de-DE" sz="2000"/>
              <a:t>(r.) 1953 an einem Schlaganfall und </a:t>
            </a:r>
          </a:p>
          <a:p>
            <a:r>
              <a:rPr lang="de-DE" sz="2000" i="1"/>
              <a:t>Winston Churchill </a:t>
            </a:r>
            <a:r>
              <a:rPr lang="de-DE" sz="2000"/>
              <a:t>(l.) an blutdruckbedingter Hirnerweichung.</a:t>
            </a:r>
          </a:p>
          <a:p>
            <a:r>
              <a:rPr lang="de-DE" sz="2000"/>
              <a:t> </a:t>
            </a:r>
          </a:p>
          <a:p>
            <a:r>
              <a:rPr lang="de-DE" sz="2000"/>
              <a:t>Sie wussten nicht, dass Hochdruck und Rauchen die Gefäße zerstört. Behandlung gab es keine. </a:t>
            </a:r>
          </a:p>
        </p:txBody>
      </p:sp>
      <p:sp>
        <p:nvSpPr>
          <p:cNvPr id="4" name="Foliennummernplatzhalter 3">
            <a:extLst>
              <a:ext uri="{FF2B5EF4-FFF2-40B4-BE49-F238E27FC236}">
                <a16:creationId xmlns:a16="http://schemas.microsoft.com/office/drawing/2014/main" id="{F8F04DF8-02FC-9299-A8F0-14C8C1BDA083}"/>
              </a:ext>
            </a:extLst>
          </p:cNvPr>
          <p:cNvSpPr>
            <a:spLocks noGrp="1"/>
          </p:cNvSpPr>
          <p:nvPr>
            <p:ph type="sldNum" sz="quarter" idx="12"/>
          </p:nvPr>
        </p:nvSpPr>
        <p:spPr/>
        <p:txBody>
          <a:bodyPr/>
          <a:lstStyle/>
          <a:p>
            <a:fld id="{547313A6-FB1D-4F2B-8C55-BCB9DAED4D1B}" type="slidenum">
              <a:rPr lang="de-DE" smtClean="0"/>
              <a:t>13</a:t>
            </a:fld>
            <a:endParaRPr lang="de-DE"/>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a:extLst>
              <a:ext uri="{FF2B5EF4-FFF2-40B4-BE49-F238E27FC236}">
                <a16:creationId xmlns:a16="http://schemas.microsoft.com/office/drawing/2014/main" id="{E30C9F13-8C54-3E78-F78D-11137872095E}"/>
              </a:ext>
            </a:extLst>
          </p:cNvPr>
          <p:cNvSpPr txBox="1">
            <a:spLocks noChangeArrowheads="1"/>
          </p:cNvSpPr>
          <p:nvPr/>
        </p:nvSpPr>
        <p:spPr bwMode="auto">
          <a:xfrm>
            <a:off x="569141" y="2420470"/>
            <a:ext cx="5863933" cy="3002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255588" algn="l"/>
              </a:tabLst>
              <a:defRPr>
                <a:solidFill>
                  <a:schemeClr val="bg1"/>
                </a:solidFill>
                <a:latin typeface="Arial" panose="020B0604020202020204" pitchFamily="34" charset="0"/>
                <a:cs typeface="Arial" panose="020B0604020202020204" pitchFamily="34" charset="0"/>
              </a:defRPr>
            </a:lvl1pPr>
            <a:lvl2pPr>
              <a:tabLst>
                <a:tab pos="255588" algn="l"/>
              </a:tabLst>
              <a:defRPr>
                <a:solidFill>
                  <a:schemeClr val="bg1"/>
                </a:solidFill>
                <a:latin typeface="Arial" panose="020B0604020202020204" pitchFamily="34" charset="0"/>
                <a:cs typeface="Arial" panose="020B0604020202020204" pitchFamily="34" charset="0"/>
              </a:defRPr>
            </a:lvl2pPr>
            <a:lvl3pPr>
              <a:tabLst>
                <a:tab pos="255588" algn="l"/>
              </a:tabLst>
              <a:defRPr>
                <a:solidFill>
                  <a:schemeClr val="bg1"/>
                </a:solidFill>
                <a:latin typeface="Arial" panose="020B0604020202020204" pitchFamily="34" charset="0"/>
                <a:cs typeface="Arial" panose="020B0604020202020204" pitchFamily="34" charset="0"/>
              </a:defRPr>
            </a:lvl3pPr>
            <a:lvl4pPr>
              <a:tabLst>
                <a:tab pos="255588" algn="l"/>
              </a:tabLst>
              <a:defRPr>
                <a:solidFill>
                  <a:schemeClr val="bg1"/>
                </a:solidFill>
                <a:latin typeface="Arial" panose="020B0604020202020204" pitchFamily="34" charset="0"/>
                <a:cs typeface="Arial" panose="020B0604020202020204" pitchFamily="34" charset="0"/>
              </a:defRPr>
            </a:lvl4pPr>
            <a:lvl5pPr>
              <a:tabLst>
                <a:tab pos="255588"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9pPr>
          </a:lstStyle>
          <a:p>
            <a:pPr marL="342900" indent="-342900">
              <a:lnSpc>
                <a:spcPct val="80000"/>
              </a:lnSpc>
              <a:spcAft>
                <a:spcPct val="50000"/>
              </a:spcAft>
              <a:buClr>
                <a:srgbClr val="CC0000"/>
              </a:buClr>
              <a:buFont typeface="Arial" panose="020B0604020202020204" pitchFamily="34" charset="0"/>
              <a:buChar char="•"/>
            </a:pPr>
            <a:r>
              <a:rPr lang="de-DE" altLang="de-DE" sz="2400">
                <a:solidFill>
                  <a:schemeClr val="tx1"/>
                </a:solidFill>
                <a:latin typeface="+mn-lt"/>
              </a:rPr>
              <a:t>Herzrhythmusstörungen: </a:t>
            </a:r>
            <a:br>
              <a:rPr lang="de-DE" altLang="de-DE" sz="2400">
                <a:solidFill>
                  <a:schemeClr val="tx1"/>
                </a:solidFill>
                <a:latin typeface="+mn-lt"/>
              </a:rPr>
            </a:br>
            <a:r>
              <a:rPr lang="de-DE" altLang="de-DE" sz="2400">
                <a:solidFill>
                  <a:schemeClr val="tx1"/>
                </a:solidFill>
                <a:latin typeface="+mn-lt"/>
              </a:rPr>
              <a:t>z.B. Vorhofflimmern</a:t>
            </a:r>
          </a:p>
          <a:p>
            <a:pPr marL="342900" indent="-342900">
              <a:lnSpc>
                <a:spcPct val="80000"/>
              </a:lnSpc>
              <a:buClr>
                <a:srgbClr val="CC0000"/>
              </a:buClr>
              <a:buFont typeface="Arial" panose="020B0604020202020204" pitchFamily="34" charset="0"/>
              <a:buChar char="•"/>
            </a:pPr>
            <a:r>
              <a:rPr lang="de-DE" altLang="de-DE" sz="2400">
                <a:solidFill>
                  <a:schemeClr val="tx1"/>
                </a:solidFill>
                <a:latin typeface="+mn-lt"/>
              </a:rPr>
              <a:t>koronare Herzkrankheit und Herzinfarkt</a:t>
            </a:r>
          </a:p>
          <a:p>
            <a:pPr marL="342900" indent="-342900">
              <a:lnSpc>
                <a:spcPct val="80000"/>
              </a:lnSpc>
              <a:buClr>
                <a:srgbClr val="CC0000"/>
              </a:buClr>
              <a:buFont typeface="Arial" panose="020B0604020202020204" pitchFamily="34" charset="0"/>
              <a:buChar char="•"/>
            </a:pPr>
            <a:endParaRPr lang="de-DE" altLang="de-DE" sz="2400">
              <a:solidFill>
                <a:schemeClr val="tx1"/>
              </a:solidFill>
              <a:latin typeface="+mn-lt"/>
            </a:endParaRPr>
          </a:p>
          <a:p>
            <a:pPr marL="342900" indent="-342900">
              <a:lnSpc>
                <a:spcPct val="80000"/>
              </a:lnSpc>
              <a:spcAft>
                <a:spcPct val="50000"/>
              </a:spcAft>
              <a:buClr>
                <a:srgbClr val="CC0000"/>
              </a:buClr>
              <a:buFont typeface="Arial" panose="020B0604020202020204" pitchFamily="34" charset="0"/>
              <a:buChar char="•"/>
            </a:pPr>
            <a:r>
              <a:rPr lang="de-DE" altLang="de-DE" sz="2400">
                <a:solidFill>
                  <a:schemeClr val="tx1"/>
                </a:solidFill>
                <a:latin typeface="+mn-lt"/>
              </a:rPr>
              <a:t>diastolische Herzschwäche</a:t>
            </a:r>
          </a:p>
          <a:p>
            <a:pPr marL="342900" indent="-342900">
              <a:lnSpc>
                <a:spcPct val="80000"/>
              </a:lnSpc>
              <a:spcAft>
                <a:spcPct val="50000"/>
              </a:spcAft>
              <a:buClr>
                <a:srgbClr val="CC0000"/>
              </a:buClr>
              <a:buFont typeface="Arial" panose="020B0604020202020204" pitchFamily="34" charset="0"/>
              <a:buChar char="•"/>
            </a:pPr>
            <a:r>
              <a:rPr lang="de-DE" altLang="de-DE" sz="2400">
                <a:solidFill>
                  <a:schemeClr val="tx1"/>
                </a:solidFill>
                <a:latin typeface="+mn-lt"/>
              </a:rPr>
              <a:t>systolische Herzschwäche</a:t>
            </a:r>
          </a:p>
        </p:txBody>
      </p:sp>
      <p:pic>
        <p:nvPicPr>
          <p:cNvPr id="33795" name="Grafik 1">
            <a:extLst>
              <a:ext uri="{FF2B5EF4-FFF2-40B4-BE49-F238E27FC236}">
                <a16:creationId xmlns:a16="http://schemas.microsoft.com/office/drawing/2014/main" id="{46369475-FE49-3EA6-1069-1F32EFA7CC4F}"/>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573246" y="2141449"/>
            <a:ext cx="4681904" cy="337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6" name="Rectangle 2">
            <a:extLst>
              <a:ext uri="{FF2B5EF4-FFF2-40B4-BE49-F238E27FC236}">
                <a16:creationId xmlns:a16="http://schemas.microsoft.com/office/drawing/2014/main" id="{204609D3-2766-5C26-0E4A-CE18CEC07A5F}"/>
              </a:ext>
            </a:extLst>
          </p:cNvPr>
          <p:cNvSpPr txBox="1">
            <a:spLocks noChangeArrowheads="1"/>
          </p:cNvSpPr>
          <p:nvPr/>
        </p:nvSpPr>
        <p:spPr bwMode="auto">
          <a:xfrm>
            <a:off x="311972" y="944429"/>
            <a:ext cx="11467651" cy="971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Katastrophal für das Herz: </a:t>
            </a:r>
          </a:p>
          <a:p>
            <a:pPr algn="l">
              <a:lnSpc>
                <a:spcPct val="95000"/>
              </a:lnSpc>
              <a:spcAft>
                <a:spcPct val="0"/>
              </a:spcAft>
              <a:buClrTx/>
              <a:buSzTx/>
              <a:buFontTx/>
              <a:buNone/>
            </a:pPr>
            <a:r>
              <a:rPr lang="de-DE" altLang="de-DE" sz="4400">
                <a:solidFill>
                  <a:schemeClr val="tx1"/>
                </a:solidFill>
                <a:cs typeface="Times New Roman" panose="02020603050405020304" pitchFamily="18" charset="0"/>
              </a:rPr>
              <a:t>Mögliche Folgen des Bluthochdrucks</a:t>
            </a:r>
          </a:p>
        </p:txBody>
      </p:sp>
      <p:sp>
        <p:nvSpPr>
          <p:cNvPr id="33797" name="Textfeld 1">
            <a:extLst>
              <a:ext uri="{FF2B5EF4-FFF2-40B4-BE49-F238E27FC236}">
                <a16:creationId xmlns:a16="http://schemas.microsoft.com/office/drawing/2014/main" id="{D8BE3BEC-EEBB-04AC-B50C-ACE05C2F9714}"/>
              </a:ext>
            </a:extLst>
          </p:cNvPr>
          <p:cNvSpPr txBox="1">
            <a:spLocks noChangeArrowheads="1"/>
          </p:cNvSpPr>
          <p:nvPr/>
        </p:nvSpPr>
        <p:spPr bwMode="auto">
          <a:xfrm>
            <a:off x="6573246" y="5568602"/>
            <a:ext cx="1715534" cy="352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Deutsche Herzstiftung </a:t>
            </a:r>
          </a:p>
          <a:p>
            <a:r>
              <a:rPr lang="de-DE" altLang="de-DE" sz="845">
                <a:solidFill>
                  <a:srgbClr val="000000"/>
                </a:solidFill>
              </a:rPr>
              <a:t>(mit freundlicher Genehmigung)</a:t>
            </a:r>
          </a:p>
        </p:txBody>
      </p:sp>
      <p:sp>
        <p:nvSpPr>
          <p:cNvPr id="2" name="Fußzeilenplatzhalter 1">
            <a:extLst>
              <a:ext uri="{FF2B5EF4-FFF2-40B4-BE49-F238E27FC236}">
                <a16:creationId xmlns:a16="http://schemas.microsoft.com/office/drawing/2014/main" id="{553A2802-B810-96C4-D78A-47725A232DB8}"/>
              </a:ext>
            </a:extLst>
          </p:cNvPr>
          <p:cNvSpPr>
            <a:spLocks noGrp="1"/>
          </p:cNvSpPr>
          <p:nvPr>
            <p:ph type="ftr" sz="quarter" idx="11"/>
          </p:nvPr>
        </p:nvSpPr>
        <p:spPr/>
        <p:txBody>
          <a:bodyPr/>
          <a:lstStyle/>
          <a:p>
            <a:r>
              <a:rPr lang="de-DE"/>
              <a:t>Stand: April 2024 © DGPR</a:t>
            </a:r>
          </a:p>
        </p:txBody>
      </p:sp>
      <p:sp>
        <p:nvSpPr>
          <p:cNvPr id="3" name="Foliennummernplatzhalter 2">
            <a:extLst>
              <a:ext uri="{FF2B5EF4-FFF2-40B4-BE49-F238E27FC236}">
                <a16:creationId xmlns:a16="http://schemas.microsoft.com/office/drawing/2014/main" id="{D72C9525-59E1-39AA-3A46-FF7FFEC888EE}"/>
              </a:ext>
            </a:extLst>
          </p:cNvPr>
          <p:cNvSpPr>
            <a:spLocks noGrp="1"/>
          </p:cNvSpPr>
          <p:nvPr>
            <p:ph type="sldNum" sz="quarter" idx="12"/>
          </p:nvPr>
        </p:nvSpPr>
        <p:spPr/>
        <p:txBody>
          <a:bodyPr/>
          <a:lstStyle/>
          <a:p>
            <a:fld id="{547313A6-FB1D-4F2B-8C55-BCB9DAED4D1B}" type="slidenum">
              <a:rPr lang="de-DE" smtClean="0"/>
              <a:t>14</a:t>
            </a:fld>
            <a:endParaRPr lang="de-DE"/>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9C9695-C5E4-37DB-F075-BA010627D0C7}"/>
              </a:ext>
            </a:extLst>
          </p:cNvPr>
          <p:cNvSpPr>
            <a:spLocks noGrp="1"/>
          </p:cNvSpPr>
          <p:nvPr>
            <p:ph type="title"/>
          </p:nvPr>
        </p:nvSpPr>
        <p:spPr/>
        <p:txBody>
          <a:bodyPr/>
          <a:lstStyle/>
          <a:p>
            <a:r>
              <a:rPr lang="de-DE"/>
              <a:t>Zahlen aus dem aktuellen Deutschen Herzbericht </a:t>
            </a:r>
            <a:endParaRPr lang="de-DE" sz="2800"/>
          </a:p>
        </p:txBody>
      </p:sp>
      <p:sp>
        <p:nvSpPr>
          <p:cNvPr id="3" name="Inhaltsplatzhalter 2">
            <a:extLst>
              <a:ext uri="{FF2B5EF4-FFF2-40B4-BE49-F238E27FC236}">
                <a16:creationId xmlns:a16="http://schemas.microsoft.com/office/drawing/2014/main" id="{FB8141C2-37D7-6E81-B6D3-094A3596087E}"/>
              </a:ext>
            </a:extLst>
          </p:cNvPr>
          <p:cNvSpPr>
            <a:spLocks noGrp="1"/>
          </p:cNvSpPr>
          <p:nvPr>
            <p:ph idx="1"/>
          </p:nvPr>
        </p:nvSpPr>
        <p:spPr/>
        <p:txBody>
          <a:bodyPr/>
          <a:lstStyle/>
          <a:p>
            <a:pPr marL="0" indent="0">
              <a:buNone/>
            </a:pPr>
            <a:endParaRPr lang="de-DE"/>
          </a:p>
          <a:p>
            <a:pPr>
              <a:buClr>
                <a:srgbClr val="FF0000"/>
              </a:buClr>
            </a:pPr>
            <a:r>
              <a:rPr lang="de-DE"/>
              <a:t>Durchblutungsstörungen durch Koronare Herzkrankheit (KHK) sind die häufigsten Todesursachen in Deutschland</a:t>
            </a:r>
          </a:p>
          <a:p>
            <a:pPr>
              <a:buClr>
                <a:srgbClr val="FF0000"/>
              </a:buClr>
            </a:pPr>
            <a:r>
              <a:rPr lang="de-DE"/>
              <a:t>121.462 Menschen starben insgesamt an den Folgen der KHK</a:t>
            </a:r>
            <a:br>
              <a:rPr lang="de-DE"/>
            </a:br>
            <a:r>
              <a:rPr lang="de-DE"/>
              <a:t>darunter 44.529 am akuten Herzinfarkt</a:t>
            </a:r>
          </a:p>
          <a:p>
            <a:pPr>
              <a:buClr>
                <a:srgbClr val="FF0000"/>
              </a:buClr>
            </a:pPr>
            <a:r>
              <a:rPr lang="de-DE"/>
              <a:t>an Herzschwäche (Herzinsuffizienz) starben 34.855 Menschen</a:t>
            </a:r>
          </a:p>
        </p:txBody>
      </p:sp>
      <p:sp>
        <p:nvSpPr>
          <p:cNvPr id="4" name="Fußzeilenplatzhalter 3">
            <a:extLst>
              <a:ext uri="{FF2B5EF4-FFF2-40B4-BE49-F238E27FC236}">
                <a16:creationId xmlns:a16="http://schemas.microsoft.com/office/drawing/2014/main" id="{7F27C312-5C5A-3295-0E8B-79E25B89B259}"/>
              </a:ext>
            </a:extLst>
          </p:cNvPr>
          <p:cNvSpPr>
            <a:spLocks noGrp="1"/>
          </p:cNvSpPr>
          <p:nvPr>
            <p:ph type="ftr" sz="quarter" idx="11"/>
          </p:nvPr>
        </p:nvSpPr>
        <p:spPr/>
        <p:txBody>
          <a:bodyPr/>
          <a:lstStyle/>
          <a:p>
            <a:r>
              <a:rPr lang="de-DE"/>
              <a:t>Stand: April 2024 © DGPR</a:t>
            </a:r>
            <a:endParaRPr lang="de-DE" sz="800"/>
          </a:p>
        </p:txBody>
      </p:sp>
      <p:sp>
        <p:nvSpPr>
          <p:cNvPr id="5" name="Foliennummernplatzhalter 4">
            <a:extLst>
              <a:ext uri="{FF2B5EF4-FFF2-40B4-BE49-F238E27FC236}">
                <a16:creationId xmlns:a16="http://schemas.microsoft.com/office/drawing/2014/main" id="{BC360FE9-3445-B759-4D25-ECA09F248BC7}"/>
              </a:ext>
            </a:extLst>
          </p:cNvPr>
          <p:cNvSpPr>
            <a:spLocks noGrp="1"/>
          </p:cNvSpPr>
          <p:nvPr>
            <p:ph type="sldNum" sz="quarter" idx="12"/>
          </p:nvPr>
        </p:nvSpPr>
        <p:spPr/>
        <p:txBody>
          <a:bodyPr/>
          <a:lstStyle/>
          <a:p>
            <a:fld id="{547313A6-FB1D-4F2B-8C55-BCB9DAED4D1B}" type="slidenum">
              <a:rPr lang="de-DE" smtClean="0"/>
              <a:t>15</a:t>
            </a:fld>
            <a:endParaRPr lang="de-DE"/>
          </a:p>
        </p:txBody>
      </p:sp>
      <p:sp>
        <p:nvSpPr>
          <p:cNvPr id="6" name="Textfeld 5">
            <a:extLst>
              <a:ext uri="{FF2B5EF4-FFF2-40B4-BE49-F238E27FC236}">
                <a16:creationId xmlns:a16="http://schemas.microsoft.com/office/drawing/2014/main" id="{804AC4F8-D209-D157-CBCA-3E9FEF8AD331}"/>
              </a:ext>
            </a:extLst>
          </p:cNvPr>
          <p:cNvSpPr txBox="1"/>
          <p:nvPr/>
        </p:nvSpPr>
        <p:spPr>
          <a:xfrm>
            <a:off x="2759103" y="5852160"/>
            <a:ext cx="2622834" cy="276999"/>
          </a:xfrm>
          <a:prstGeom prst="rect">
            <a:avLst/>
          </a:prstGeom>
          <a:noFill/>
        </p:spPr>
        <p:txBody>
          <a:bodyPr wrap="none" rtlCol="0">
            <a:spAutoFit/>
          </a:bodyPr>
          <a:lstStyle/>
          <a:p>
            <a:r>
              <a:rPr lang="de-DE" sz="1200"/>
              <a:t>Quelle: Deutscher Herzbericht 2022</a:t>
            </a:r>
          </a:p>
        </p:txBody>
      </p:sp>
    </p:spTree>
    <p:extLst>
      <p:ext uri="{BB962C8B-B14F-4D97-AF65-F5344CB8AC3E}">
        <p14:creationId xmlns:p14="http://schemas.microsoft.com/office/powerpoint/2010/main" val="1585383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a:extLst>
              <a:ext uri="{FF2B5EF4-FFF2-40B4-BE49-F238E27FC236}">
                <a16:creationId xmlns:a16="http://schemas.microsoft.com/office/drawing/2014/main" id="{E22CDCBC-7DC9-95E2-ADA4-27F8B4BAADB9}"/>
              </a:ext>
            </a:extLst>
          </p:cNvPr>
          <p:cNvSpPr txBox="1">
            <a:spLocks noChangeArrowheads="1"/>
          </p:cNvSpPr>
          <p:nvPr/>
        </p:nvSpPr>
        <p:spPr bwMode="auto">
          <a:xfrm>
            <a:off x="1765944" y="337583"/>
            <a:ext cx="9414673" cy="809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nSpc>
                <a:spcPct val="95000"/>
              </a:lnSpc>
              <a:spcAft>
                <a:spcPct val="0"/>
              </a:spcAft>
              <a:buClrTx/>
              <a:buSzTx/>
              <a:buFontTx/>
              <a:buNone/>
            </a:pPr>
            <a:r>
              <a:rPr lang="de-DE" altLang="de-DE" sz="4400">
                <a:solidFill>
                  <a:schemeClr val="tx1"/>
                </a:solidFill>
                <a:cs typeface="Times New Roman" panose="02020603050405020304" pitchFamily="18" charset="0"/>
              </a:rPr>
              <a:t>Wann ist der Blutdruck zu hoch*?</a:t>
            </a:r>
          </a:p>
        </p:txBody>
      </p:sp>
      <p:sp>
        <p:nvSpPr>
          <p:cNvPr id="37892" name="Textfeld 5">
            <a:extLst>
              <a:ext uri="{FF2B5EF4-FFF2-40B4-BE49-F238E27FC236}">
                <a16:creationId xmlns:a16="http://schemas.microsoft.com/office/drawing/2014/main" id="{EAFC8BE5-4201-D3B8-546B-89A7F8107D4D}"/>
              </a:ext>
            </a:extLst>
          </p:cNvPr>
          <p:cNvSpPr txBox="1">
            <a:spLocks noChangeArrowheads="1"/>
          </p:cNvSpPr>
          <p:nvPr/>
        </p:nvSpPr>
        <p:spPr bwMode="auto">
          <a:xfrm>
            <a:off x="4108506" y="6370810"/>
            <a:ext cx="2292293" cy="222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55" tIns="45728" rIns="91455" bIns="45728">
            <a:spAutoFit/>
          </a:bodyPr>
          <a:lstStyle/>
          <a:p>
            <a:r>
              <a:rPr lang="de-DE" altLang="de-DE" sz="845" b="1">
                <a:latin typeface="Times New Roman" panose="02020603050405020304" pitchFamily="18" charset="0"/>
              </a:rPr>
              <a:t>*</a:t>
            </a:r>
            <a:r>
              <a:rPr lang="de-DE" altLang="de-DE" sz="845" b="1">
                <a:solidFill>
                  <a:srgbClr val="FF0000"/>
                </a:solidFill>
                <a:latin typeface="Times New Roman" panose="02020603050405020304" pitchFamily="18" charset="0"/>
              </a:rPr>
              <a:t>  </a:t>
            </a:r>
            <a:r>
              <a:rPr lang="de-DE" altLang="de-DE" sz="845">
                <a:solidFill>
                  <a:srgbClr val="000000"/>
                </a:solidFill>
                <a:latin typeface="Times New Roman" panose="02020603050405020304" pitchFamily="18" charset="0"/>
              </a:rPr>
              <a:t>  laut WHO und  Deutscher Hochdruckliga</a:t>
            </a:r>
          </a:p>
        </p:txBody>
      </p:sp>
      <p:sp>
        <p:nvSpPr>
          <p:cNvPr id="3" name="Fußzeilenplatzhalter 2">
            <a:extLst>
              <a:ext uri="{FF2B5EF4-FFF2-40B4-BE49-F238E27FC236}">
                <a16:creationId xmlns:a16="http://schemas.microsoft.com/office/drawing/2014/main" id="{BCD976E5-9880-EC1C-D1F3-3A98B1F21D76}"/>
              </a:ext>
            </a:extLst>
          </p:cNvPr>
          <p:cNvSpPr>
            <a:spLocks noGrp="1"/>
          </p:cNvSpPr>
          <p:nvPr>
            <p:ph type="ftr" sz="quarter" idx="11"/>
          </p:nvPr>
        </p:nvSpPr>
        <p:spPr/>
        <p:txBody>
          <a:bodyPr/>
          <a:lstStyle/>
          <a:p>
            <a:r>
              <a:rPr lang="de-DE"/>
              <a:t>Stand: April 2024 © DGPR</a:t>
            </a:r>
          </a:p>
        </p:txBody>
      </p:sp>
      <p:graphicFrame>
        <p:nvGraphicFramePr>
          <p:cNvPr id="5" name="Tabelle 4">
            <a:extLst>
              <a:ext uri="{FF2B5EF4-FFF2-40B4-BE49-F238E27FC236}">
                <a16:creationId xmlns:a16="http://schemas.microsoft.com/office/drawing/2014/main" id="{9DB92081-C0D7-8DF7-E15F-A2569188D47F}"/>
              </a:ext>
            </a:extLst>
          </p:cNvPr>
          <p:cNvGraphicFramePr>
            <a:graphicFrameLocks noGrp="1"/>
          </p:cNvGraphicFramePr>
          <p:nvPr>
            <p:extLst>
              <p:ext uri="{D42A27DB-BD31-4B8C-83A1-F6EECF244321}">
                <p14:modId xmlns:p14="http://schemas.microsoft.com/office/powerpoint/2010/main" val="446876661"/>
              </p:ext>
            </p:extLst>
          </p:nvPr>
        </p:nvGraphicFramePr>
        <p:xfrm>
          <a:off x="827145" y="1484555"/>
          <a:ext cx="6929118" cy="3881367"/>
        </p:xfrm>
        <a:graphic>
          <a:graphicData uri="http://schemas.openxmlformats.org/drawingml/2006/table">
            <a:tbl>
              <a:tblPr firstRow="1" bandRow="1">
                <a:tableStyleId>{5C22544A-7EE6-4342-B048-85BDC9FD1C3A}</a:tableStyleId>
              </a:tblPr>
              <a:tblGrid>
                <a:gridCol w="2309706">
                  <a:extLst>
                    <a:ext uri="{9D8B030D-6E8A-4147-A177-3AD203B41FA5}">
                      <a16:colId xmlns:a16="http://schemas.microsoft.com/office/drawing/2014/main" val="1306525274"/>
                    </a:ext>
                  </a:extLst>
                </a:gridCol>
                <a:gridCol w="2309706">
                  <a:extLst>
                    <a:ext uri="{9D8B030D-6E8A-4147-A177-3AD203B41FA5}">
                      <a16:colId xmlns:a16="http://schemas.microsoft.com/office/drawing/2014/main" val="2242459580"/>
                    </a:ext>
                  </a:extLst>
                </a:gridCol>
                <a:gridCol w="2309706">
                  <a:extLst>
                    <a:ext uri="{9D8B030D-6E8A-4147-A177-3AD203B41FA5}">
                      <a16:colId xmlns:a16="http://schemas.microsoft.com/office/drawing/2014/main" val="3326504549"/>
                    </a:ext>
                  </a:extLst>
                </a:gridCol>
              </a:tblGrid>
              <a:tr h="554481">
                <a:tc>
                  <a:txBody>
                    <a:bodyPr/>
                    <a:lstStyle/>
                    <a:p>
                      <a:pPr algn="ctr">
                        <a:lnSpc>
                          <a:spcPct val="150000"/>
                        </a:lnSpc>
                      </a:pPr>
                      <a:r>
                        <a:rPr lang="de-DE" sz="2000">
                          <a:solidFill>
                            <a:schemeClr val="tx1"/>
                          </a:solidFill>
                        </a:rPr>
                        <a:t>Klassifikation</a:t>
                      </a:r>
                    </a:p>
                  </a:txBody>
                  <a:tcPr>
                    <a:solidFill>
                      <a:schemeClr val="bg1">
                        <a:lumMod val="75000"/>
                      </a:schemeClr>
                    </a:solidFill>
                  </a:tcPr>
                </a:tc>
                <a:tc>
                  <a:txBody>
                    <a:bodyPr/>
                    <a:lstStyle/>
                    <a:p>
                      <a:pPr algn="ctr">
                        <a:lnSpc>
                          <a:spcPct val="150000"/>
                        </a:lnSpc>
                      </a:pPr>
                      <a:r>
                        <a:rPr lang="de-DE" sz="2000">
                          <a:solidFill>
                            <a:schemeClr val="tx1"/>
                          </a:solidFill>
                        </a:rPr>
                        <a:t>Systole (</a:t>
                      </a:r>
                      <a:r>
                        <a:rPr lang="de-DE" sz="2000" err="1">
                          <a:solidFill>
                            <a:schemeClr val="tx1"/>
                          </a:solidFill>
                        </a:rPr>
                        <a:t>mmHg</a:t>
                      </a:r>
                      <a:r>
                        <a:rPr lang="de-DE" sz="2000">
                          <a:solidFill>
                            <a:schemeClr val="tx1"/>
                          </a:solidFill>
                        </a:rPr>
                        <a:t>)</a:t>
                      </a:r>
                    </a:p>
                  </a:txBody>
                  <a:tcPr>
                    <a:solidFill>
                      <a:schemeClr val="bg1">
                        <a:lumMod val="75000"/>
                      </a:schemeClr>
                    </a:solidFill>
                  </a:tcPr>
                </a:tc>
                <a:tc>
                  <a:txBody>
                    <a:bodyPr/>
                    <a:lstStyle/>
                    <a:p>
                      <a:pPr algn="ctr">
                        <a:lnSpc>
                          <a:spcPct val="150000"/>
                        </a:lnSpc>
                      </a:pPr>
                      <a:r>
                        <a:rPr lang="de-DE" sz="2000">
                          <a:solidFill>
                            <a:schemeClr val="tx1"/>
                          </a:solidFill>
                        </a:rPr>
                        <a:t>Diastole (</a:t>
                      </a:r>
                      <a:r>
                        <a:rPr lang="de-DE" sz="2000" err="1">
                          <a:solidFill>
                            <a:schemeClr val="tx1"/>
                          </a:solidFill>
                        </a:rPr>
                        <a:t>mmHg</a:t>
                      </a:r>
                      <a:r>
                        <a:rPr lang="de-DE" sz="2000">
                          <a:solidFill>
                            <a:schemeClr val="tx1"/>
                          </a:solidFill>
                        </a:rPr>
                        <a:t>)</a:t>
                      </a:r>
                    </a:p>
                  </a:txBody>
                  <a:tcPr>
                    <a:solidFill>
                      <a:schemeClr val="bg1">
                        <a:lumMod val="75000"/>
                      </a:schemeClr>
                    </a:solidFill>
                  </a:tcPr>
                </a:tc>
                <a:extLst>
                  <a:ext uri="{0D108BD9-81ED-4DB2-BD59-A6C34878D82A}">
                    <a16:rowId xmlns:a16="http://schemas.microsoft.com/office/drawing/2014/main" val="721176288"/>
                  </a:ext>
                </a:extLst>
              </a:tr>
              <a:tr h="554481">
                <a:tc>
                  <a:txBody>
                    <a:bodyPr/>
                    <a:lstStyle/>
                    <a:p>
                      <a:pPr algn="r">
                        <a:lnSpc>
                          <a:spcPct val="150000"/>
                        </a:lnSpc>
                      </a:pPr>
                      <a:r>
                        <a:rPr lang="de-DE"/>
                        <a:t>Hypertonie Grad 3</a:t>
                      </a:r>
                    </a:p>
                  </a:txBody>
                  <a:tcPr>
                    <a:solidFill>
                      <a:srgbClr val="FF0000"/>
                    </a:solidFill>
                  </a:tcPr>
                </a:tc>
                <a:tc>
                  <a:txBody>
                    <a:bodyPr/>
                    <a:lstStyle/>
                    <a:p>
                      <a:pPr algn="ctr">
                        <a:lnSpc>
                          <a:spcPct val="150000"/>
                        </a:lnSpc>
                      </a:pPr>
                      <a:r>
                        <a:rPr lang="de-DE" u="sng"/>
                        <a:t>&gt;</a:t>
                      </a:r>
                      <a:r>
                        <a:rPr lang="de-DE" u="none"/>
                        <a:t> 180</a:t>
                      </a:r>
                    </a:p>
                  </a:txBody>
                  <a:tcPr>
                    <a:solidFill>
                      <a:srgbClr val="FF0000"/>
                    </a:solidFill>
                  </a:tcPr>
                </a:tc>
                <a:tc>
                  <a:txBody>
                    <a:bodyPr/>
                    <a:lstStyle/>
                    <a:p>
                      <a:pPr algn="ctr">
                        <a:lnSpc>
                          <a:spcPct val="150000"/>
                        </a:lnSpc>
                      </a:pPr>
                      <a:r>
                        <a:rPr lang="de-DE" u="sng"/>
                        <a:t>&gt; 110</a:t>
                      </a:r>
                      <a:endParaRPr lang="de-DE"/>
                    </a:p>
                  </a:txBody>
                  <a:tcPr>
                    <a:solidFill>
                      <a:srgbClr val="FF0000"/>
                    </a:solidFill>
                  </a:tcPr>
                </a:tc>
                <a:extLst>
                  <a:ext uri="{0D108BD9-81ED-4DB2-BD59-A6C34878D82A}">
                    <a16:rowId xmlns:a16="http://schemas.microsoft.com/office/drawing/2014/main" val="3117502263"/>
                  </a:ext>
                </a:extLst>
              </a:tr>
              <a:tr h="554481">
                <a:tc>
                  <a:txBody>
                    <a:bodyPr/>
                    <a:lstStyle/>
                    <a:p>
                      <a:pPr algn="r">
                        <a:lnSpc>
                          <a:spcPct val="150000"/>
                        </a:lnSpc>
                      </a:pPr>
                      <a:r>
                        <a:rPr lang="de-DE"/>
                        <a:t>Hypertonie Grad 2</a:t>
                      </a:r>
                    </a:p>
                  </a:txBody>
                  <a:tcPr>
                    <a:solidFill>
                      <a:srgbClr val="FFC000"/>
                    </a:solidFill>
                  </a:tcPr>
                </a:tc>
                <a:tc>
                  <a:txBody>
                    <a:bodyPr/>
                    <a:lstStyle/>
                    <a:p>
                      <a:pPr algn="ctr">
                        <a:lnSpc>
                          <a:spcPct val="150000"/>
                        </a:lnSpc>
                      </a:pPr>
                      <a:r>
                        <a:rPr lang="de-DE"/>
                        <a:t>160 – 179</a:t>
                      </a:r>
                    </a:p>
                  </a:txBody>
                  <a:tcPr>
                    <a:solidFill>
                      <a:srgbClr val="FFC000"/>
                    </a:solidFill>
                  </a:tcPr>
                </a:tc>
                <a:tc>
                  <a:txBody>
                    <a:bodyPr/>
                    <a:lstStyle/>
                    <a:p>
                      <a:pPr algn="ctr">
                        <a:lnSpc>
                          <a:spcPct val="150000"/>
                        </a:lnSpc>
                      </a:pPr>
                      <a:r>
                        <a:rPr lang="de-DE"/>
                        <a:t>100 - 109</a:t>
                      </a:r>
                    </a:p>
                  </a:txBody>
                  <a:tcPr>
                    <a:solidFill>
                      <a:srgbClr val="FFC000"/>
                    </a:solidFill>
                  </a:tcPr>
                </a:tc>
                <a:extLst>
                  <a:ext uri="{0D108BD9-81ED-4DB2-BD59-A6C34878D82A}">
                    <a16:rowId xmlns:a16="http://schemas.microsoft.com/office/drawing/2014/main" val="3501221183"/>
                  </a:ext>
                </a:extLst>
              </a:tr>
              <a:tr h="554481">
                <a:tc>
                  <a:txBody>
                    <a:bodyPr/>
                    <a:lstStyle/>
                    <a:p>
                      <a:pPr algn="r">
                        <a:lnSpc>
                          <a:spcPct val="150000"/>
                        </a:lnSpc>
                      </a:pPr>
                      <a:r>
                        <a:rPr lang="de-DE"/>
                        <a:t>Hypertonie Grad 1</a:t>
                      </a:r>
                    </a:p>
                  </a:txBody>
                  <a:tcPr>
                    <a:solidFill>
                      <a:srgbClr val="FFFF00"/>
                    </a:solidFill>
                  </a:tcPr>
                </a:tc>
                <a:tc>
                  <a:txBody>
                    <a:bodyPr/>
                    <a:lstStyle/>
                    <a:p>
                      <a:pPr marL="0" marR="0" lvl="0" indent="0" algn="ctr" defTabSz="914300" rtl="0" eaLnBrk="1" fontAlgn="auto" latinLnBrk="0" hangingPunct="1">
                        <a:lnSpc>
                          <a:spcPct val="150000"/>
                        </a:lnSpc>
                        <a:spcBef>
                          <a:spcPts val="0"/>
                        </a:spcBef>
                        <a:spcAft>
                          <a:spcPts val="0"/>
                        </a:spcAft>
                        <a:buClrTx/>
                        <a:buSzTx/>
                        <a:buFontTx/>
                        <a:buNone/>
                        <a:tabLst/>
                        <a:defRPr/>
                      </a:pPr>
                      <a:r>
                        <a:rPr lang="de-DE" b="1"/>
                        <a:t>140</a:t>
                      </a:r>
                      <a:r>
                        <a:rPr lang="de-DE"/>
                        <a:t> – 159</a:t>
                      </a:r>
                    </a:p>
                  </a:txBody>
                  <a:tcPr>
                    <a:solidFill>
                      <a:srgbClr val="FFFF00"/>
                    </a:solidFill>
                  </a:tcPr>
                </a:tc>
                <a:tc>
                  <a:txBody>
                    <a:bodyPr/>
                    <a:lstStyle/>
                    <a:p>
                      <a:pPr marL="0" marR="0" lvl="0" indent="0" algn="ctr" defTabSz="914300" rtl="0" eaLnBrk="1" fontAlgn="auto" latinLnBrk="0" hangingPunct="1">
                        <a:lnSpc>
                          <a:spcPct val="150000"/>
                        </a:lnSpc>
                        <a:spcBef>
                          <a:spcPts val="0"/>
                        </a:spcBef>
                        <a:spcAft>
                          <a:spcPts val="0"/>
                        </a:spcAft>
                        <a:buClrTx/>
                        <a:buSzTx/>
                        <a:buFontTx/>
                        <a:buNone/>
                        <a:tabLst/>
                        <a:defRPr/>
                      </a:pPr>
                      <a:r>
                        <a:rPr lang="de-DE" b="1"/>
                        <a:t>90</a:t>
                      </a:r>
                      <a:r>
                        <a:rPr lang="de-DE"/>
                        <a:t> - 99</a:t>
                      </a:r>
                    </a:p>
                  </a:txBody>
                  <a:tcPr>
                    <a:solidFill>
                      <a:srgbClr val="FFFF00"/>
                    </a:solidFill>
                  </a:tcPr>
                </a:tc>
                <a:extLst>
                  <a:ext uri="{0D108BD9-81ED-4DB2-BD59-A6C34878D82A}">
                    <a16:rowId xmlns:a16="http://schemas.microsoft.com/office/drawing/2014/main" val="4269876115"/>
                  </a:ext>
                </a:extLst>
              </a:tr>
              <a:tr h="554481">
                <a:tc>
                  <a:txBody>
                    <a:bodyPr/>
                    <a:lstStyle/>
                    <a:p>
                      <a:pPr algn="r">
                        <a:lnSpc>
                          <a:spcPct val="150000"/>
                        </a:lnSpc>
                      </a:pPr>
                      <a:r>
                        <a:rPr lang="de-DE"/>
                        <a:t>Hochnormal</a:t>
                      </a:r>
                    </a:p>
                  </a:txBody>
                  <a:tcPr>
                    <a:solidFill>
                      <a:srgbClr val="00B050"/>
                    </a:solidFill>
                  </a:tcPr>
                </a:tc>
                <a:tc>
                  <a:txBody>
                    <a:bodyPr/>
                    <a:lstStyle/>
                    <a:p>
                      <a:pPr algn="ctr">
                        <a:lnSpc>
                          <a:spcPct val="150000"/>
                        </a:lnSpc>
                      </a:pPr>
                      <a:r>
                        <a:rPr lang="de-DE"/>
                        <a:t>130 – 139</a:t>
                      </a:r>
                    </a:p>
                  </a:txBody>
                  <a:tcPr>
                    <a:solidFill>
                      <a:srgbClr val="00B050"/>
                    </a:solidFill>
                  </a:tcPr>
                </a:tc>
                <a:tc>
                  <a:txBody>
                    <a:bodyPr/>
                    <a:lstStyle/>
                    <a:p>
                      <a:pPr algn="ctr">
                        <a:lnSpc>
                          <a:spcPct val="150000"/>
                        </a:lnSpc>
                      </a:pPr>
                      <a:r>
                        <a:rPr lang="de-DE">
                          <a:solidFill>
                            <a:schemeClr val="tx1"/>
                          </a:solidFill>
                        </a:rPr>
                        <a:t>85 - 89</a:t>
                      </a:r>
                    </a:p>
                  </a:txBody>
                  <a:tcPr>
                    <a:solidFill>
                      <a:srgbClr val="00B050"/>
                    </a:solidFill>
                  </a:tcPr>
                </a:tc>
                <a:extLst>
                  <a:ext uri="{0D108BD9-81ED-4DB2-BD59-A6C34878D82A}">
                    <a16:rowId xmlns:a16="http://schemas.microsoft.com/office/drawing/2014/main" val="2893386353"/>
                  </a:ext>
                </a:extLst>
              </a:tr>
              <a:tr h="554481">
                <a:tc>
                  <a:txBody>
                    <a:bodyPr/>
                    <a:lstStyle/>
                    <a:p>
                      <a:pPr algn="r">
                        <a:lnSpc>
                          <a:spcPct val="150000"/>
                        </a:lnSpc>
                      </a:pPr>
                      <a:r>
                        <a:rPr lang="de-DE"/>
                        <a:t>Normal</a:t>
                      </a:r>
                    </a:p>
                  </a:txBody>
                  <a:tcPr>
                    <a:solidFill>
                      <a:srgbClr val="00B050"/>
                    </a:solidFill>
                  </a:tcPr>
                </a:tc>
                <a:tc>
                  <a:txBody>
                    <a:bodyPr/>
                    <a:lstStyle/>
                    <a:p>
                      <a:pPr algn="ctr">
                        <a:lnSpc>
                          <a:spcPct val="150000"/>
                        </a:lnSpc>
                      </a:pPr>
                      <a:r>
                        <a:rPr lang="de-DE"/>
                        <a:t>120 – 129</a:t>
                      </a:r>
                    </a:p>
                  </a:txBody>
                  <a:tcPr>
                    <a:solidFill>
                      <a:srgbClr val="00B050"/>
                    </a:solidFill>
                  </a:tcPr>
                </a:tc>
                <a:tc>
                  <a:txBody>
                    <a:bodyPr/>
                    <a:lstStyle/>
                    <a:p>
                      <a:pPr algn="ctr">
                        <a:lnSpc>
                          <a:spcPct val="150000"/>
                        </a:lnSpc>
                      </a:pPr>
                      <a:r>
                        <a:rPr lang="de-DE"/>
                        <a:t>80 - 84</a:t>
                      </a:r>
                    </a:p>
                  </a:txBody>
                  <a:tcPr>
                    <a:solidFill>
                      <a:srgbClr val="00B050"/>
                    </a:solidFill>
                  </a:tcPr>
                </a:tc>
                <a:extLst>
                  <a:ext uri="{0D108BD9-81ED-4DB2-BD59-A6C34878D82A}">
                    <a16:rowId xmlns:a16="http://schemas.microsoft.com/office/drawing/2014/main" val="101787904"/>
                  </a:ext>
                </a:extLst>
              </a:tr>
              <a:tr h="554481">
                <a:tc>
                  <a:txBody>
                    <a:bodyPr/>
                    <a:lstStyle/>
                    <a:p>
                      <a:pPr algn="r">
                        <a:lnSpc>
                          <a:spcPct val="150000"/>
                        </a:lnSpc>
                      </a:pPr>
                      <a:r>
                        <a:rPr lang="de-DE"/>
                        <a:t>Optimal</a:t>
                      </a:r>
                    </a:p>
                  </a:txBody>
                  <a:tcPr>
                    <a:solidFill>
                      <a:srgbClr val="00B050"/>
                    </a:solidFill>
                  </a:tcPr>
                </a:tc>
                <a:tc>
                  <a:txBody>
                    <a:bodyPr/>
                    <a:lstStyle/>
                    <a:p>
                      <a:pPr algn="ctr">
                        <a:lnSpc>
                          <a:spcPct val="150000"/>
                        </a:lnSpc>
                      </a:pPr>
                      <a:r>
                        <a:rPr lang="de-DE"/>
                        <a:t>&lt; 120</a:t>
                      </a:r>
                    </a:p>
                  </a:txBody>
                  <a:tcPr>
                    <a:solidFill>
                      <a:srgbClr val="00B050"/>
                    </a:solidFill>
                  </a:tcPr>
                </a:tc>
                <a:tc>
                  <a:txBody>
                    <a:bodyPr/>
                    <a:lstStyle/>
                    <a:p>
                      <a:pPr algn="ctr">
                        <a:lnSpc>
                          <a:spcPct val="150000"/>
                        </a:lnSpc>
                      </a:pPr>
                      <a:r>
                        <a:rPr lang="de-DE"/>
                        <a:t>&lt; 80</a:t>
                      </a:r>
                    </a:p>
                  </a:txBody>
                  <a:tcPr>
                    <a:solidFill>
                      <a:srgbClr val="00B050"/>
                    </a:solidFill>
                  </a:tcPr>
                </a:tc>
                <a:extLst>
                  <a:ext uri="{0D108BD9-81ED-4DB2-BD59-A6C34878D82A}">
                    <a16:rowId xmlns:a16="http://schemas.microsoft.com/office/drawing/2014/main" val="1214293768"/>
                  </a:ext>
                </a:extLst>
              </a:tr>
            </a:tbl>
          </a:graphicData>
        </a:graphic>
      </p:graphicFrame>
      <p:pic>
        <p:nvPicPr>
          <p:cNvPr id="7" name="Grafik 6" descr="Ein Bild, das Person, Menschliches Gesicht, Im Haus, Kleidung enthält.&#10;&#10;Automatisch generierte Beschreibung">
            <a:extLst>
              <a:ext uri="{FF2B5EF4-FFF2-40B4-BE49-F238E27FC236}">
                <a16:creationId xmlns:a16="http://schemas.microsoft.com/office/drawing/2014/main" id="{371F8F7D-09EA-612D-4809-BE042BD0F25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287"/>
          <a:stretch/>
        </p:blipFill>
        <p:spPr>
          <a:xfrm>
            <a:off x="7881257" y="1484555"/>
            <a:ext cx="3540428" cy="3870816"/>
          </a:xfrm>
          <a:prstGeom prst="rect">
            <a:avLst/>
          </a:prstGeom>
          <a:ln>
            <a:noFill/>
          </a:ln>
          <a:effectLst>
            <a:outerShdw blurRad="292100" dist="139700" dir="2700000" algn="tl" rotWithShape="0">
              <a:srgbClr val="333333">
                <a:alpha val="65000"/>
              </a:srgbClr>
            </a:outerShdw>
          </a:effectLst>
        </p:spPr>
      </p:pic>
      <p:sp>
        <p:nvSpPr>
          <p:cNvPr id="2" name="Foliennummernplatzhalter 1">
            <a:extLst>
              <a:ext uri="{FF2B5EF4-FFF2-40B4-BE49-F238E27FC236}">
                <a16:creationId xmlns:a16="http://schemas.microsoft.com/office/drawing/2014/main" id="{28F6A46D-56F9-E806-FE4D-FE2A0066A76C}"/>
              </a:ext>
            </a:extLst>
          </p:cNvPr>
          <p:cNvSpPr>
            <a:spLocks noGrp="1"/>
          </p:cNvSpPr>
          <p:nvPr>
            <p:ph type="sldNum" sz="quarter" idx="12"/>
          </p:nvPr>
        </p:nvSpPr>
        <p:spPr/>
        <p:txBody>
          <a:bodyPr/>
          <a:lstStyle/>
          <a:p>
            <a:fld id="{547313A6-FB1D-4F2B-8C55-BCB9DAED4D1B}" type="slidenum">
              <a:rPr lang="de-DE" smtClean="0"/>
              <a:t>16</a:t>
            </a:fld>
            <a:endParaRPr lang="de-DE"/>
          </a:p>
        </p:txBody>
      </p:sp>
      <p:sp>
        <p:nvSpPr>
          <p:cNvPr id="10" name="Textfeld 1">
            <a:extLst>
              <a:ext uri="{FF2B5EF4-FFF2-40B4-BE49-F238E27FC236}">
                <a16:creationId xmlns:a16="http://schemas.microsoft.com/office/drawing/2014/main" id="{A5D418B2-646D-52F1-631E-B72A5C8960C0}"/>
              </a:ext>
            </a:extLst>
          </p:cNvPr>
          <p:cNvSpPr txBox="1">
            <a:spLocks noChangeArrowheads="1"/>
          </p:cNvSpPr>
          <p:nvPr/>
        </p:nvSpPr>
        <p:spPr bwMode="auto">
          <a:xfrm>
            <a:off x="9838310" y="5373445"/>
            <a:ext cx="1661032"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iStock.com/PIKSEL</a:t>
            </a:r>
          </a:p>
        </p:txBody>
      </p:sp>
    </p:spTree>
    <p:extLst>
      <p:ext uri="{BB962C8B-B14F-4D97-AF65-F5344CB8AC3E}">
        <p14:creationId xmlns:p14="http://schemas.microsoft.com/office/powerpoint/2010/main" val="2096495220"/>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2575861D-FB18-CED1-AAE6-C6F849F2B14E}"/>
              </a:ext>
            </a:extLst>
          </p:cNvPr>
          <p:cNvSpPr txBox="1">
            <a:spLocks noChangeArrowheads="1"/>
          </p:cNvSpPr>
          <p:nvPr/>
        </p:nvSpPr>
        <p:spPr bwMode="auto">
          <a:xfrm>
            <a:off x="733535" y="1523277"/>
            <a:ext cx="3973661" cy="3203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255588" algn="l"/>
              </a:tabLst>
              <a:defRPr>
                <a:solidFill>
                  <a:schemeClr val="bg1"/>
                </a:solidFill>
                <a:latin typeface="Arial" panose="020B0604020202020204" pitchFamily="34" charset="0"/>
                <a:cs typeface="Arial" panose="020B0604020202020204" pitchFamily="34" charset="0"/>
              </a:defRPr>
            </a:lvl1pPr>
            <a:lvl2pPr>
              <a:tabLst>
                <a:tab pos="255588" algn="l"/>
              </a:tabLst>
              <a:defRPr>
                <a:solidFill>
                  <a:schemeClr val="bg1"/>
                </a:solidFill>
                <a:latin typeface="Arial" panose="020B0604020202020204" pitchFamily="34" charset="0"/>
                <a:cs typeface="Arial" panose="020B0604020202020204" pitchFamily="34" charset="0"/>
              </a:defRPr>
            </a:lvl2pPr>
            <a:lvl3pPr>
              <a:tabLst>
                <a:tab pos="255588" algn="l"/>
              </a:tabLst>
              <a:defRPr>
                <a:solidFill>
                  <a:schemeClr val="bg1"/>
                </a:solidFill>
                <a:latin typeface="Arial" panose="020B0604020202020204" pitchFamily="34" charset="0"/>
                <a:cs typeface="Arial" panose="020B0604020202020204" pitchFamily="34" charset="0"/>
              </a:defRPr>
            </a:lvl3pPr>
            <a:lvl4pPr>
              <a:tabLst>
                <a:tab pos="255588" algn="l"/>
              </a:tabLst>
              <a:defRPr>
                <a:solidFill>
                  <a:schemeClr val="bg1"/>
                </a:solidFill>
                <a:latin typeface="Arial" panose="020B0604020202020204" pitchFamily="34" charset="0"/>
                <a:cs typeface="Arial" panose="020B0604020202020204" pitchFamily="34" charset="0"/>
              </a:defRPr>
            </a:lvl4pPr>
            <a:lvl5pPr>
              <a:tabLst>
                <a:tab pos="255588"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9pPr>
          </a:lstStyle>
          <a:p>
            <a:pPr marL="342900" indent="-342900">
              <a:spcAft>
                <a:spcPct val="20000"/>
              </a:spcAft>
              <a:buClr>
                <a:srgbClr val="CC0000"/>
              </a:buClr>
              <a:buFont typeface="Arial" panose="020B0604020202020204" pitchFamily="34" charset="0"/>
              <a:buChar char="•"/>
            </a:pPr>
            <a:r>
              <a:rPr lang="de-DE" altLang="de-DE" sz="2400">
                <a:solidFill>
                  <a:schemeClr val="tx1"/>
                </a:solidFill>
                <a:latin typeface="+mj-lt"/>
              </a:rPr>
              <a:t>mehrfache Blutdruckmessung zu verschiedenen Tageszeiten</a:t>
            </a:r>
          </a:p>
          <a:p>
            <a:pPr marL="342900" indent="-342900">
              <a:spcAft>
                <a:spcPct val="20000"/>
              </a:spcAft>
              <a:buClr>
                <a:srgbClr val="CC0000"/>
              </a:buClr>
              <a:buFont typeface="Arial" panose="020B0604020202020204" pitchFamily="34" charset="0"/>
              <a:buChar char="•"/>
            </a:pPr>
            <a:r>
              <a:rPr lang="de-DE" altLang="de-DE" sz="2400">
                <a:solidFill>
                  <a:schemeClr val="tx1"/>
                </a:solidFill>
                <a:latin typeface="+mj-lt"/>
              </a:rPr>
              <a:t>24-Stunden-Blutdruckmessung</a:t>
            </a:r>
          </a:p>
          <a:p>
            <a:pPr marL="342900" indent="-342900">
              <a:spcAft>
                <a:spcPct val="20000"/>
              </a:spcAft>
              <a:buClr>
                <a:srgbClr val="CC0000"/>
              </a:buClr>
              <a:buFont typeface="Arial" panose="020B0604020202020204" pitchFamily="34" charset="0"/>
              <a:buChar char="•"/>
            </a:pPr>
            <a:r>
              <a:rPr lang="de-DE" altLang="de-DE" sz="2400">
                <a:solidFill>
                  <a:schemeClr val="tx1"/>
                </a:solidFill>
                <a:latin typeface="+mj-lt"/>
              </a:rPr>
              <a:t>Blutdruckmessung unter Belastung</a:t>
            </a:r>
          </a:p>
        </p:txBody>
      </p:sp>
      <p:sp>
        <p:nvSpPr>
          <p:cNvPr id="39941" name="Rectangle 2">
            <a:extLst>
              <a:ext uri="{FF2B5EF4-FFF2-40B4-BE49-F238E27FC236}">
                <a16:creationId xmlns:a16="http://schemas.microsoft.com/office/drawing/2014/main" id="{8A64DD78-647C-4276-86EF-3C3190309F05}"/>
              </a:ext>
            </a:extLst>
          </p:cNvPr>
          <p:cNvSpPr txBox="1">
            <a:spLocks noChangeArrowheads="1"/>
          </p:cNvSpPr>
          <p:nvPr/>
        </p:nvSpPr>
        <p:spPr bwMode="auto">
          <a:xfrm>
            <a:off x="1032734" y="337302"/>
            <a:ext cx="10660828" cy="722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Wie wird Bluthochdruck diagnostiziert?</a:t>
            </a:r>
          </a:p>
        </p:txBody>
      </p:sp>
      <p:grpSp>
        <p:nvGrpSpPr>
          <p:cNvPr id="5" name="Gruppieren 4">
            <a:extLst>
              <a:ext uri="{FF2B5EF4-FFF2-40B4-BE49-F238E27FC236}">
                <a16:creationId xmlns:a16="http://schemas.microsoft.com/office/drawing/2014/main" id="{FB8EBB4E-8C4F-8EBB-A41C-6BF9521717BF}"/>
              </a:ext>
            </a:extLst>
          </p:cNvPr>
          <p:cNvGrpSpPr/>
          <p:nvPr/>
        </p:nvGrpSpPr>
        <p:grpSpPr>
          <a:xfrm>
            <a:off x="4897900" y="1723306"/>
            <a:ext cx="6697056" cy="2847814"/>
            <a:chOff x="3758567" y="3019113"/>
            <a:chExt cx="6697056" cy="2847814"/>
          </a:xfrm>
          <a:effectLst>
            <a:outerShdw blurRad="50800" dist="38100" dir="2700000" algn="tl" rotWithShape="0">
              <a:prstClr val="black">
                <a:alpha val="40000"/>
              </a:prstClr>
            </a:outerShdw>
          </a:effectLst>
        </p:grpSpPr>
        <p:pic>
          <p:nvPicPr>
            <p:cNvPr id="39938" name="Grafik 1">
              <a:extLst>
                <a:ext uri="{FF2B5EF4-FFF2-40B4-BE49-F238E27FC236}">
                  <a16:creationId xmlns:a16="http://schemas.microsoft.com/office/drawing/2014/main" id="{5868F45E-91D0-007A-B83D-A6FC4AEEBB09}"/>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758567" y="3019113"/>
              <a:ext cx="6697056" cy="2847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0" name="Rectangle 3">
              <a:extLst>
                <a:ext uri="{FF2B5EF4-FFF2-40B4-BE49-F238E27FC236}">
                  <a16:creationId xmlns:a16="http://schemas.microsoft.com/office/drawing/2014/main" id="{55DD53A0-9366-7EF9-A74F-29E2736C8797}"/>
                </a:ext>
              </a:extLst>
            </p:cNvPr>
            <p:cNvSpPr txBox="1">
              <a:spLocks noChangeArrowheads="1"/>
            </p:cNvSpPr>
            <p:nvPr/>
          </p:nvSpPr>
          <p:spPr bwMode="auto">
            <a:xfrm>
              <a:off x="5876545" y="3085572"/>
              <a:ext cx="3509472" cy="297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1533525" algn="l"/>
                </a:tabLst>
                <a:defRPr>
                  <a:solidFill>
                    <a:schemeClr val="bg1"/>
                  </a:solidFill>
                  <a:latin typeface="Arial" panose="020B0604020202020204" pitchFamily="34" charset="0"/>
                  <a:cs typeface="Arial" panose="020B0604020202020204" pitchFamily="34" charset="0"/>
                </a:defRPr>
              </a:lvl1pPr>
              <a:lvl2pPr>
                <a:tabLst>
                  <a:tab pos="1533525" algn="l"/>
                </a:tabLst>
                <a:defRPr>
                  <a:solidFill>
                    <a:schemeClr val="bg1"/>
                  </a:solidFill>
                  <a:latin typeface="Arial" panose="020B0604020202020204" pitchFamily="34" charset="0"/>
                  <a:cs typeface="Arial" panose="020B0604020202020204" pitchFamily="34" charset="0"/>
                </a:defRPr>
              </a:lvl2pPr>
              <a:lvl3pPr>
                <a:tabLst>
                  <a:tab pos="1533525" algn="l"/>
                </a:tabLst>
                <a:defRPr>
                  <a:solidFill>
                    <a:schemeClr val="bg1"/>
                  </a:solidFill>
                  <a:latin typeface="Arial" panose="020B0604020202020204" pitchFamily="34" charset="0"/>
                  <a:cs typeface="Arial" panose="020B0604020202020204" pitchFamily="34" charset="0"/>
                </a:defRPr>
              </a:lvl3pPr>
              <a:lvl4pPr>
                <a:tabLst>
                  <a:tab pos="1533525" algn="l"/>
                </a:tabLst>
                <a:defRPr>
                  <a:solidFill>
                    <a:schemeClr val="bg1"/>
                  </a:solidFill>
                  <a:latin typeface="Arial" panose="020B0604020202020204" pitchFamily="34" charset="0"/>
                  <a:cs typeface="Arial" panose="020B0604020202020204" pitchFamily="34" charset="0"/>
                </a:defRPr>
              </a:lvl4pPr>
              <a:lvl5pPr>
                <a:tabLst>
                  <a:tab pos="1533525"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1533525"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1533525"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1533525"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1533525" algn="l"/>
                </a:tabLst>
                <a:defRPr>
                  <a:solidFill>
                    <a:schemeClr val="bg1"/>
                  </a:solidFill>
                  <a:latin typeface="Arial" panose="020B0604020202020204" pitchFamily="34" charset="0"/>
                  <a:cs typeface="Arial" panose="020B0604020202020204" pitchFamily="34" charset="0"/>
                </a:defRPr>
              </a:lvl9pPr>
            </a:lstStyle>
            <a:p>
              <a:pPr>
                <a:buClr>
                  <a:srgbClr val="CC0000"/>
                </a:buClr>
              </a:pPr>
              <a:r>
                <a:rPr lang="de-DE" altLang="de-DE" sz="1408" i="1">
                  <a:solidFill>
                    <a:srgbClr val="434343"/>
                  </a:solidFill>
                  <a:latin typeface="Verdana" panose="020B0604030504040204" pitchFamily="34" charset="0"/>
                </a:rPr>
                <a:t>24-h-Blutdruckmessung</a:t>
              </a:r>
            </a:p>
          </p:txBody>
        </p:sp>
        <p:sp>
          <p:nvSpPr>
            <p:cNvPr id="39942" name="Textfeld 1">
              <a:extLst>
                <a:ext uri="{FF2B5EF4-FFF2-40B4-BE49-F238E27FC236}">
                  <a16:creationId xmlns:a16="http://schemas.microsoft.com/office/drawing/2014/main" id="{34EF95D9-62E6-78BB-3CBB-D58FAEC74925}"/>
                </a:ext>
              </a:extLst>
            </p:cNvPr>
            <p:cNvSpPr txBox="1">
              <a:spLocks noChangeArrowheads="1"/>
            </p:cNvSpPr>
            <p:nvPr/>
          </p:nvSpPr>
          <p:spPr bwMode="auto">
            <a:xfrm>
              <a:off x="7029140" y="5599597"/>
              <a:ext cx="342648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de-DE" altLang="de-DE" sz="845">
                  <a:solidFill>
                    <a:srgbClr val="000000"/>
                  </a:solidFill>
                </a:rPr>
                <a:t>Bildquelle:  Deutsche Herzstiftung  (mit freundlicher Genehmigung)</a:t>
              </a:r>
            </a:p>
          </p:txBody>
        </p:sp>
      </p:grpSp>
      <p:sp>
        <p:nvSpPr>
          <p:cNvPr id="2" name="Fußzeilenplatzhalter 1">
            <a:extLst>
              <a:ext uri="{FF2B5EF4-FFF2-40B4-BE49-F238E27FC236}">
                <a16:creationId xmlns:a16="http://schemas.microsoft.com/office/drawing/2014/main" id="{2364B62C-7E10-03F4-FC0E-99143637B4C3}"/>
              </a:ext>
            </a:extLst>
          </p:cNvPr>
          <p:cNvSpPr>
            <a:spLocks noGrp="1"/>
          </p:cNvSpPr>
          <p:nvPr>
            <p:ph type="ftr" sz="quarter" idx="11"/>
          </p:nvPr>
        </p:nvSpPr>
        <p:spPr/>
        <p:txBody>
          <a:bodyPr/>
          <a:lstStyle/>
          <a:p>
            <a:r>
              <a:rPr lang="de-DE"/>
              <a:t>Stand: April 2024 © DGPR</a:t>
            </a:r>
          </a:p>
        </p:txBody>
      </p:sp>
      <p:sp>
        <p:nvSpPr>
          <p:cNvPr id="3" name="Textfeld 2">
            <a:extLst>
              <a:ext uri="{FF2B5EF4-FFF2-40B4-BE49-F238E27FC236}">
                <a16:creationId xmlns:a16="http://schemas.microsoft.com/office/drawing/2014/main" id="{A52435D8-D746-CF9D-D08E-DF2FE2A34D09}"/>
              </a:ext>
            </a:extLst>
          </p:cNvPr>
          <p:cNvSpPr txBox="1"/>
          <p:nvPr/>
        </p:nvSpPr>
        <p:spPr>
          <a:xfrm>
            <a:off x="1084566" y="5177543"/>
            <a:ext cx="9619248" cy="1107996"/>
          </a:xfrm>
          <a:prstGeom prst="rect">
            <a:avLst/>
          </a:prstGeom>
          <a:noFill/>
        </p:spPr>
        <p:txBody>
          <a:bodyPr wrap="square" rtlCol="0">
            <a:spAutoFit/>
          </a:bodyPr>
          <a:lstStyle/>
          <a:p>
            <a:pPr>
              <a:buClr>
                <a:srgbClr val="CC0000"/>
              </a:buClr>
            </a:pPr>
            <a:r>
              <a:rPr lang="de-DE" altLang="de-DE" sz="2400">
                <a:latin typeface="+mj-lt"/>
              </a:rPr>
              <a:t>Blutdruckmessung allein reicht nicht zur Einschätzung des Risikos. </a:t>
            </a:r>
          </a:p>
          <a:p>
            <a:pPr>
              <a:buClr>
                <a:srgbClr val="CC0000"/>
              </a:buClr>
            </a:pPr>
            <a:r>
              <a:rPr lang="de-DE" altLang="de-DE" sz="2400">
                <a:latin typeface="+mj-lt"/>
              </a:rPr>
              <a:t>Alle</a:t>
            </a:r>
            <a:r>
              <a:rPr lang="de-DE" altLang="de-DE" sz="2400">
                <a:solidFill>
                  <a:srgbClr val="434343"/>
                </a:solidFill>
                <a:latin typeface="+mj-lt"/>
              </a:rPr>
              <a:t> </a:t>
            </a:r>
            <a:r>
              <a:rPr lang="de-DE" altLang="de-DE" sz="2400">
                <a:solidFill>
                  <a:srgbClr val="CC0000"/>
                </a:solidFill>
                <a:latin typeface="+mj-lt"/>
              </a:rPr>
              <a:t>Risikofaktoren</a:t>
            </a:r>
            <a:r>
              <a:rPr lang="de-DE" altLang="de-DE" sz="2400">
                <a:latin typeface="+mj-lt"/>
              </a:rPr>
              <a:t>/alle </a:t>
            </a:r>
            <a:r>
              <a:rPr lang="de-DE" altLang="de-DE" sz="2400">
                <a:solidFill>
                  <a:srgbClr val="CC0000"/>
                </a:solidFill>
                <a:latin typeface="+mj-lt"/>
              </a:rPr>
              <a:t>Begleiterkrankungen</a:t>
            </a:r>
            <a:r>
              <a:rPr lang="de-DE" altLang="de-DE" sz="2400">
                <a:solidFill>
                  <a:srgbClr val="434343"/>
                </a:solidFill>
                <a:latin typeface="+mj-lt"/>
              </a:rPr>
              <a:t> </a:t>
            </a:r>
            <a:r>
              <a:rPr lang="de-DE" altLang="de-DE" sz="2400">
                <a:latin typeface="+mj-lt"/>
              </a:rPr>
              <a:t>müssen erfasst werden.</a:t>
            </a:r>
          </a:p>
          <a:p>
            <a:endParaRPr lang="de-DE"/>
          </a:p>
        </p:txBody>
      </p:sp>
      <p:sp>
        <p:nvSpPr>
          <p:cNvPr id="4" name="Foliennummernplatzhalter 3">
            <a:extLst>
              <a:ext uri="{FF2B5EF4-FFF2-40B4-BE49-F238E27FC236}">
                <a16:creationId xmlns:a16="http://schemas.microsoft.com/office/drawing/2014/main" id="{D6F41130-ACFF-40EB-8FF1-2583A7C5E9F4}"/>
              </a:ext>
            </a:extLst>
          </p:cNvPr>
          <p:cNvSpPr>
            <a:spLocks noGrp="1"/>
          </p:cNvSpPr>
          <p:nvPr>
            <p:ph type="sldNum" sz="quarter" idx="12"/>
          </p:nvPr>
        </p:nvSpPr>
        <p:spPr/>
        <p:txBody>
          <a:bodyPr/>
          <a:lstStyle/>
          <a:p>
            <a:fld id="{547313A6-FB1D-4F2B-8C55-BCB9DAED4D1B}" type="slidenum">
              <a:rPr lang="de-DE" smtClean="0"/>
              <a:t>17</a:t>
            </a:fld>
            <a:endParaRPr lang="de-DE"/>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a:extLst>
              <a:ext uri="{FF2B5EF4-FFF2-40B4-BE49-F238E27FC236}">
                <a16:creationId xmlns:a16="http://schemas.microsoft.com/office/drawing/2014/main" id="{210BE6C4-69E3-D450-9C11-4B40EAFE21AC}"/>
              </a:ext>
            </a:extLst>
          </p:cNvPr>
          <p:cNvSpPr txBox="1">
            <a:spLocks noChangeArrowheads="1"/>
          </p:cNvSpPr>
          <p:nvPr/>
        </p:nvSpPr>
        <p:spPr bwMode="auto">
          <a:xfrm>
            <a:off x="2388197" y="1484313"/>
            <a:ext cx="9542033" cy="4824412"/>
          </a:xfrm>
          <a:prstGeom prst="rect">
            <a:avLst/>
          </a:prstGeom>
          <a:noFill/>
          <a:ln>
            <a:noFill/>
          </a:ln>
        </p:spPr>
        <p:txBody>
          <a:bodyPr lIns="360058" tIns="360058" rIns="0" bIns="360058" anchor="ctr"/>
          <a:lstStyle>
            <a:lvl1pPr>
              <a:tabLst>
                <a:tab pos="1079500" algn="l"/>
              </a:tabLst>
              <a:defRPr sz="2600">
                <a:solidFill>
                  <a:schemeClr val="tx1"/>
                </a:solidFill>
                <a:latin typeface="Times New Roman" pitchFamily="18" charset="0"/>
              </a:defRPr>
            </a:lvl1pPr>
            <a:lvl2pPr marL="742950" indent="-285750">
              <a:tabLst>
                <a:tab pos="1079500" algn="l"/>
              </a:tabLst>
              <a:defRPr sz="2600">
                <a:solidFill>
                  <a:schemeClr val="tx1"/>
                </a:solidFill>
                <a:latin typeface="Times New Roman" pitchFamily="18" charset="0"/>
              </a:defRPr>
            </a:lvl2pPr>
            <a:lvl3pPr marL="1143000" indent="-228600">
              <a:tabLst>
                <a:tab pos="1079500" algn="l"/>
              </a:tabLst>
              <a:defRPr sz="2600">
                <a:solidFill>
                  <a:schemeClr val="tx1"/>
                </a:solidFill>
                <a:latin typeface="Times New Roman" pitchFamily="18" charset="0"/>
              </a:defRPr>
            </a:lvl3pPr>
            <a:lvl4pPr marL="1600200" indent="-228600">
              <a:tabLst>
                <a:tab pos="1079500" algn="l"/>
              </a:tabLst>
              <a:defRPr sz="2600">
                <a:solidFill>
                  <a:schemeClr val="tx1"/>
                </a:solidFill>
                <a:latin typeface="Times New Roman" pitchFamily="18" charset="0"/>
              </a:defRPr>
            </a:lvl4pPr>
            <a:lvl5pPr marL="2057400" indent="-228600">
              <a:tabLst>
                <a:tab pos="1079500" algn="l"/>
              </a:tabLst>
              <a:defRPr sz="2600">
                <a:solidFill>
                  <a:schemeClr val="tx1"/>
                </a:solidFill>
                <a:latin typeface="Times New Roman" pitchFamily="18" charset="0"/>
              </a:defRPr>
            </a:lvl5pPr>
            <a:lvl6pPr marL="2514600" indent="-228600" eaLnBrk="0" fontAlgn="base" hangingPunct="0">
              <a:spcBef>
                <a:spcPct val="0"/>
              </a:spcBef>
              <a:spcAft>
                <a:spcPct val="0"/>
              </a:spcAft>
              <a:tabLst>
                <a:tab pos="1079500" algn="l"/>
              </a:tabLst>
              <a:defRPr sz="2600">
                <a:solidFill>
                  <a:schemeClr val="tx1"/>
                </a:solidFill>
                <a:latin typeface="Times New Roman" pitchFamily="18" charset="0"/>
              </a:defRPr>
            </a:lvl6pPr>
            <a:lvl7pPr marL="2971800" indent="-228600" eaLnBrk="0" fontAlgn="base" hangingPunct="0">
              <a:spcBef>
                <a:spcPct val="0"/>
              </a:spcBef>
              <a:spcAft>
                <a:spcPct val="0"/>
              </a:spcAft>
              <a:tabLst>
                <a:tab pos="1079500" algn="l"/>
              </a:tabLst>
              <a:defRPr sz="2600">
                <a:solidFill>
                  <a:schemeClr val="tx1"/>
                </a:solidFill>
                <a:latin typeface="Times New Roman" pitchFamily="18" charset="0"/>
              </a:defRPr>
            </a:lvl7pPr>
            <a:lvl8pPr marL="3429000" indent="-228600" eaLnBrk="0" fontAlgn="base" hangingPunct="0">
              <a:spcBef>
                <a:spcPct val="0"/>
              </a:spcBef>
              <a:spcAft>
                <a:spcPct val="0"/>
              </a:spcAft>
              <a:tabLst>
                <a:tab pos="1079500" algn="l"/>
              </a:tabLst>
              <a:defRPr sz="2600">
                <a:solidFill>
                  <a:schemeClr val="tx1"/>
                </a:solidFill>
                <a:latin typeface="Times New Roman" pitchFamily="18" charset="0"/>
              </a:defRPr>
            </a:lvl8pPr>
            <a:lvl9pPr marL="3886200" indent="-228600" eaLnBrk="0" fontAlgn="base" hangingPunct="0">
              <a:spcBef>
                <a:spcPct val="0"/>
              </a:spcBef>
              <a:spcAft>
                <a:spcPct val="0"/>
              </a:spcAft>
              <a:tabLst>
                <a:tab pos="1079500" algn="l"/>
              </a:tabLst>
              <a:defRPr sz="2600">
                <a:solidFill>
                  <a:schemeClr val="tx1"/>
                </a:solidFill>
                <a:latin typeface="Times New Roman" pitchFamily="18" charset="0"/>
              </a:defRPr>
            </a:lvl9pPr>
          </a:lstStyle>
          <a:p>
            <a:pPr marL="3315005" lvl="6" indent="-342900">
              <a:buClr>
                <a:srgbClr val="CC0000"/>
              </a:buClr>
              <a:buFont typeface="Arial" panose="020B0604020202020204" pitchFamily="34" charset="0"/>
              <a:buChar char="•"/>
              <a:defRPr/>
            </a:pPr>
            <a:r>
              <a:rPr lang="de-DE" sz="2400">
                <a:latin typeface="+mn-lt"/>
                <a:cs typeface="Arial" charset="0"/>
              </a:rPr>
              <a:t>Krankheitsgeschichte (Anamnese): Vorgeschichte des Patienten und seiner Familie, Folge- und Begleiterkrankungen, Lebensgewohnheiten, Medikamente, die der Patient einnimmt</a:t>
            </a:r>
          </a:p>
          <a:p>
            <a:pPr marL="3315005" lvl="6" indent="-342900">
              <a:buClr>
                <a:srgbClr val="CC0000"/>
              </a:buClr>
              <a:buFont typeface="Arial" panose="020B0604020202020204" pitchFamily="34" charset="0"/>
              <a:buChar char="•"/>
              <a:defRPr/>
            </a:pPr>
            <a:r>
              <a:rPr lang="de-DE" sz="2400">
                <a:latin typeface="+mn-lt"/>
                <a:cs typeface="Arial" charset="0"/>
              </a:rPr>
              <a:t>körperliche Untersuchung mit Stethoskop </a:t>
            </a:r>
          </a:p>
          <a:p>
            <a:pPr marL="3315005" lvl="6" indent="-342900">
              <a:buClr>
                <a:srgbClr val="CC0000"/>
              </a:buClr>
              <a:buFont typeface="Arial" panose="020B0604020202020204" pitchFamily="34" charset="0"/>
              <a:buChar char="•"/>
              <a:defRPr/>
            </a:pPr>
            <a:r>
              <a:rPr lang="de-DE" sz="2400">
                <a:latin typeface="+mn-lt"/>
                <a:cs typeface="Arial" charset="0"/>
              </a:rPr>
              <a:t>Ultraschalluntersuchungen verschiedener Organe</a:t>
            </a:r>
          </a:p>
          <a:p>
            <a:pPr marL="3315005" lvl="6" indent="-342900">
              <a:buClr>
                <a:srgbClr val="CC0000"/>
              </a:buClr>
              <a:buFont typeface="Arial" panose="020B0604020202020204" pitchFamily="34" charset="0"/>
              <a:buChar char="•"/>
              <a:defRPr/>
            </a:pPr>
            <a:r>
              <a:rPr lang="de-DE" sz="2400">
                <a:latin typeface="+mn-lt"/>
                <a:cs typeface="Arial" charset="0"/>
              </a:rPr>
              <a:t>Urin- und Blutuntersuchung</a:t>
            </a:r>
          </a:p>
          <a:p>
            <a:pPr marL="3315005" lvl="6" indent="-342900">
              <a:buClr>
                <a:srgbClr val="CC0000"/>
              </a:buClr>
              <a:buFont typeface="Arial" panose="020B0604020202020204" pitchFamily="34" charset="0"/>
              <a:buChar char="•"/>
              <a:defRPr/>
            </a:pPr>
            <a:r>
              <a:rPr lang="de-DE" sz="2400">
                <a:latin typeface="+mn-lt"/>
                <a:cs typeface="Arial" charset="0"/>
              </a:rPr>
              <a:t>EKG und Belastungs-EKG</a:t>
            </a:r>
          </a:p>
          <a:p>
            <a:pPr marL="3315005" lvl="6" indent="-342900">
              <a:buClr>
                <a:srgbClr val="CC0000"/>
              </a:buClr>
              <a:buFont typeface="Arial" panose="020B0604020202020204" pitchFamily="34" charset="0"/>
              <a:buChar char="•"/>
              <a:defRPr/>
            </a:pPr>
            <a:r>
              <a:rPr lang="de-DE" sz="2400">
                <a:latin typeface="+mn-lt"/>
                <a:cs typeface="Arial" charset="0"/>
              </a:rPr>
              <a:t>24-Stunden-Blutdruckmessung</a:t>
            </a:r>
          </a:p>
        </p:txBody>
      </p:sp>
      <p:sp>
        <p:nvSpPr>
          <p:cNvPr id="41987" name="Rectangle 2">
            <a:extLst>
              <a:ext uri="{FF2B5EF4-FFF2-40B4-BE49-F238E27FC236}">
                <a16:creationId xmlns:a16="http://schemas.microsoft.com/office/drawing/2014/main" id="{85E4E83C-7030-4CF0-001E-2C9E867FF8B2}"/>
              </a:ext>
            </a:extLst>
          </p:cNvPr>
          <p:cNvSpPr txBox="1">
            <a:spLocks noChangeArrowheads="1"/>
          </p:cNvSpPr>
          <p:nvPr/>
        </p:nvSpPr>
        <p:spPr bwMode="auto">
          <a:xfrm>
            <a:off x="1837692" y="691837"/>
            <a:ext cx="9855870" cy="57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Standard-Untersuchungsprogramm</a:t>
            </a:r>
          </a:p>
        </p:txBody>
      </p:sp>
      <p:sp>
        <p:nvSpPr>
          <p:cNvPr id="41989" name="Textfeld 1">
            <a:extLst>
              <a:ext uri="{FF2B5EF4-FFF2-40B4-BE49-F238E27FC236}">
                <a16:creationId xmlns:a16="http://schemas.microsoft.com/office/drawing/2014/main" id="{E4B78FA4-ECC8-8A71-588E-6E285D223881}"/>
              </a:ext>
            </a:extLst>
          </p:cNvPr>
          <p:cNvSpPr txBox="1">
            <a:spLocks noChangeArrowheads="1"/>
          </p:cNvSpPr>
          <p:nvPr/>
        </p:nvSpPr>
        <p:spPr bwMode="auto">
          <a:xfrm>
            <a:off x="541886" y="5353477"/>
            <a:ext cx="1120659"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de-DE" altLang="de-DE" sz="845">
                <a:solidFill>
                  <a:srgbClr val="000000"/>
                </a:solidFill>
              </a:rPr>
              <a:t>Bildquelle: </a:t>
            </a:r>
            <a:r>
              <a:rPr lang="de-DE" altLang="de-DE" sz="845" err="1">
                <a:solidFill>
                  <a:srgbClr val="000000"/>
                </a:solidFill>
              </a:rPr>
              <a:t>Pixabay</a:t>
            </a:r>
            <a:endParaRPr lang="de-DE" altLang="de-DE" sz="845">
              <a:solidFill>
                <a:srgbClr val="000000"/>
              </a:solidFill>
            </a:endParaRPr>
          </a:p>
        </p:txBody>
      </p:sp>
      <p:sp>
        <p:nvSpPr>
          <p:cNvPr id="2" name="Fußzeilenplatzhalter 1">
            <a:extLst>
              <a:ext uri="{FF2B5EF4-FFF2-40B4-BE49-F238E27FC236}">
                <a16:creationId xmlns:a16="http://schemas.microsoft.com/office/drawing/2014/main" id="{8068F5E1-4FD6-F264-034E-81F9FB41A273}"/>
              </a:ext>
            </a:extLst>
          </p:cNvPr>
          <p:cNvSpPr>
            <a:spLocks noGrp="1"/>
          </p:cNvSpPr>
          <p:nvPr>
            <p:ph type="ftr" sz="quarter" idx="11"/>
          </p:nvPr>
        </p:nvSpPr>
        <p:spPr/>
        <p:txBody>
          <a:bodyPr/>
          <a:lstStyle/>
          <a:p>
            <a:r>
              <a:rPr lang="de-DE"/>
              <a:t>Stand: April 2024 © DGPR</a:t>
            </a:r>
          </a:p>
        </p:txBody>
      </p:sp>
      <p:pic>
        <p:nvPicPr>
          <p:cNvPr id="1026" name="Picture 2" descr="überprüfung blutdruck - blutdruck messen stock-fotos und bilder">
            <a:extLst>
              <a:ext uri="{FF2B5EF4-FFF2-40B4-BE49-F238E27FC236}">
                <a16:creationId xmlns:a16="http://schemas.microsoft.com/office/drawing/2014/main" id="{68840D3F-2B98-A778-F227-6969D1B284F6}"/>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31788" y="2158470"/>
            <a:ext cx="4701438" cy="313429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 name="Foliennummernplatzhalter 2">
            <a:extLst>
              <a:ext uri="{FF2B5EF4-FFF2-40B4-BE49-F238E27FC236}">
                <a16:creationId xmlns:a16="http://schemas.microsoft.com/office/drawing/2014/main" id="{C0FC75A1-DFE3-9C03-B338-9815662D0042}"/>
              </a:ext>
            </a:extLst>
          </p:cNvPr>
          <p:cNvSpPr>
            <a:spLocks noGrp="1"/>
          </p:cNvSpPr>
          <p:nvPr>
            <p:ph type="sldNum" sz="quarter" idx="12"/>
          </p:nvPr>
        </p:nvSpPr>
        <p:spPr/>
        <p:txBody>
          <a:bodyPr/>
          <a:lstStyle/>
          <a:p>
            <a:fld id="{547313A6-FB1D-4F2B-8C55-BCB9DAED4D1B}" type="slidenum">
              <a:rPr lang="de-DE" smtClean="0"/>
              <a:t>18</a:t>
            </a:fld>
            <a:endParaRPr lang="de-DE"/>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a:extLst>
              <a:ext uri="{FF2B5EF4-FFF2-40B4-BE49-F238E27FC236}">
                <a16:creationId xmlns:a16="http://schemas.microsoft.com/office/drawing/2014/main" id="{8B6EBAD5-11FD-E926-EEBC-9D4BA2F351ED}"/>
              </a:ext>
            </a:extLst>
          </p:cNvPr>
          <p:cNvSpPr txBox="1">
            <a:spLocks noChangeArrowheads="1"/>
          </p:cNvSpPr>
          <p:nvPr/>
        </p:nvSpPr>
        <p:spPr bwMode="auto">
          <a:xfrm>
            <a:off x="614809" y="1336343"/>
            <a:ext cx="9617762" cy="5034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255588" algn="l"/>
              </a:tabLst>
              <a:defRPr>
                <a:solidFill>
                  <a:schemeClr val="bg1"/>
                </a:solidFill>
                <a:latin typeface="Arial" panose="020B0604020202020204" pitchFamily="34" charset="0"/>
                <a:cs typeface="Arial" panose="020B0604020202020204" pitchFamily="34" charset="0"/>
              </a:defRPr>
            </a:lvl1pPr>
            <a:lvl2pPr>
              <a:tabLst>
                <a:tab pos="255588" algn="l"/>
              </a:tabLst>
              <a:defRPr>
                <a:solidFill>
                  <a:schemeClr val="bg1"/>
                </a:solidFill>
                <a:latin typeface="Arial" panose="020B0604020202020204" pitchFamily="34" charset="0"/>
                <a:cs typeface="Arial" panose="020B0604020202020204" pitchFamily="34" charset="0"/>
              </a:defRPr>
            </a:lvl2pPr>
            <a:lvl3pPr>
              <a:tabLst>
                <a:tab pos="255588" algn="l"/>
              </a:tabLst>
              <a:defRPr>
                <a:solidFill>
                  <a:schemeClr val="bg1"/>
                </a:solidFill>
                <a:latin typeface="Arial" panose="020B0604020202020204" pitchFamily="34" charset="0"/>
                <a:cs typeface="Arial" panose="020B0604020202020204" pitchFamily="34" charset="0"/>
              </a:defRPr>
            </a:lvl3pPr>
            <a:lvl4pPr>
              <a:tabLst>
                <a:tab pos="255588" algn="l"/>
              </a:tabLst>
              <a:defRPr>
                <a:solidFill>
                  <a:schemeClr val="bg1"/>
                </a:solidFill>
                <a:latin typeface="Arial" panose="020B0604020202020204" pitchFamily="34" charset="0"/>
                <a:cs typeface="Arial" panose="020B0604020202020204" pitchFamily="34" charset="0"/>
              </a:defRPr>
            </a:lvl4pPr>
            <a:lvl5pPr>
              <a:tabLst>
                <a:tab pos="255588"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9pPr>
          </a:lstStyle>
          <a:p>
            <a:pPr marL="342900" indent="-342900">
              <a:buClr>
                <a:srgbClr val="CC0000"/>
              </a:buClr>
              <a:buFont typeface="Arial" panose="020B0604020202020204" pitchFamily="34" charset="0"/>
              <a:buChar char="•"/>
            </a:pPr>
            <a:r>
              <a:rPr lang="de-DE" altLang="de-DE" sz="2400">
                <a:solidFill>
                  <a:schemeClr val="tx1"/>
                </a:solidFill>
                <a:latin typeface="+mn-lt"/>
              </a:rPr>
              <a:t>5 Minuten entspannt sitzen, direkt vor der Messung nicht Rauchen, keinen Alkohol oder Kaffee trinken.</a:t>
            </a:r>
          </a:p>
          <a:p>
            <a:pPr marL="342900" indent="-342900">
              <a:buClr>
                <a:srgbClr val="CC0000"/>
              </a:buClr>
              <a:buFont typeface="Arial" panose="020B0604020202020204" pitchFamily="34" charset="0"/>
              <a:buChar char="•"/>
            </a:pPr>
            <a:r>
              <a:rPr lang="de-DE" altLang="de-DE" sz="2400">
                <a:solidFill>
                  <a:schemeClr val="tx1"/>
                </a:solidFill>
                <a:latin typeface="+mn-lt"/>
              </a:rPr>
              <a:t>(Blutdruck-)Medikamente sollten eingenommen sein.</a:t>
            </a:r>
          </a:p>
          <a:p>
            <a:pPr marL="342900" indent="-342900">
              <a:buClr>
                <a:srgbClr val="CC0000"/>
              </a:buClr>
              <a:buFont typeface="Arial" panose="020B0604020202020204" pitchFamily="34" charset="0"/>
              <a:buChar char="•"/>
            </a:pPr>
            <a:r>
              <a:rPr lang="de-DE" altLang="de-DE" sz="2400">
                <a:solidFill>
                  <a:schemeClr val="tx1"/>
                </a:solidFill>
                <a:latin typeface="+mn-lt"/>
              </a:rPr>
              <a:t>zweimal in Abständen von einer Minute messen, Mittelwert bilden, wobei der zweite Wert größeres Gewicht hat.</a:t>
            </a:r>
          </a:p>
          <a:p>
            <a:pPr>
              <a:buClr>
                <a:srgbClr val="CC0000"/>
              </a:buClr>
            </a:pPr>
            <a:endParaRPr lang="de-DE" altLang="de-DE" sz="1690">
              <a:solidFill>
                <a:schemeClr val="tx1"/>
              </a:solidFill>
              <a:latin typeface="Verdana" panose="020B0604030504040204" pitchFamily="34" charset="0"/>
            </a:endParaRPr>
          </a:p>
          <a:p>
            <a:pPr>
              <a:buClr>
                <a:srgbClr val="CC0000"/>
              </a:buClr>
            </a:pPr>
            <a:r>
              <a:rPr lang="de-DE" altLang="de-DE" sz="2400">
                <a:solidFill>
                  <a:schemeClr val="tx1"/>
                </a:solidFill>
                <a:latin typeface="+mn-lt"/>
              </a:rPr>
              <a:t>Bei Handgelenkmessung vergleichen </a:t>
            </a:r>
          </a:p>
          <a:p>
            <a:pPr>
              <a:buClr>
                <a:srgbClr val="CC0000"/>
              </a:buClr>
            </a:pPr>
            <a:r>
              <a:rPr lang="de-DE" altLang="de-DE" sz="2400">
                <a:solidFill>
                  <a:schemeClr val="tx1"/>
                </a:solidFill>
                <a:latin typeface="+mn-lt"/>
              </a:rPr>
              <a:t>Sie die Werte mit den am Oberarm </a:t>
            </a:r>
            <a:br>
              <a:rPr lang="de-DE" altLang="de-DE" sz="2400">
                <a:solidFill>
                  <a:schemeClr val="tx1"/>
                </a:solidFill>
                <a:latin typeface="+mn-lt"/>
              </a:rPr>
            </a:br>
            <a:r>
              <a:rPr lang="de-DE" altLang="de-DE" sz="2400">
                <a:solidFill>
                  <a:schemeClr val="tx1"/>
                </a:solidFill>
                <a:latin typeface="+mn-lt"/>
              </a:rPr>
              <a:t>gemessenen Werten beim Arzt. </a:t>
            </a:r>
          </a:p>
          <a:p>
            <a:pPr>
              <a:buClr>
                <a:srgbClr val="CC0000"/>
              </a:buClr>
            </a:pPr>
            <a:r>
              <a:rPr lang="de-DE" altLang="de-DE" sz="2400">
                <a:solidFill>
                  <a:schemeClr val="tx1"/>
                </a:solidFill>
                <a:latin typeface="+mn-lt"/>
              </a:rPr>
              <a:t>Weichen sie systolisch mehr als </a:t>
            </a:r>
          </a:p>
          <a:p>
            <a:pPr>
              <a:buClr>
                <a:srgbClr val="CC0000"/>
              </a:buClr>
            </a:pPr>
            <a:r>
              <a:rPr lang="de-DE" altLang="de-DE" sz="2400">
                <a:solidFill>
                  <a:schemeClr val="tx1"/>
                </a:solidFill>
                <a:latin typeface="+mn-lt"/>
              </a:rPr>
              <a:t>10 </a:t>
            </a:r>
            <a:r>
              <a:rPr lang="de-DE" altLang="de-DE" sz="2400" err="1">
                <a:solidFill>
                  <a:schemeClr val="tx1"/>
                </a:solidFill>
                <a:latin typeface="+mn-lt"/>
              </a:rPr>
              <a:t>mmHg</a:t>
            </a:r>
            <a:r>
              <a:rPr lang="de-DE" altLang="de-DE" sz="2400">
                <a:solidFill>
                  <a:schemeClr val="tx1"/>
                </a:solidFill>
                <a:latin typeface="+mn-lt"/>
              </a:rPr>
              <a:t> und diastolisch mehr als </a:t>
            </a:r>
          </a:p>
          <a:p>
            <a:pPr>
              <a:buClr>
                <a:srgbClr val="CC0000"/>
              </a:buClr>
            </a:pPr>
            <a:r>
              <a:rPr lang="de-DE" altLang="de-DE" sz="2400">
                <a:solidFill>
                  <a:schemeClr val="tx1"/>
                </a:solidFill>
                <a:latin typeface="+mn-lt"/>
              </a:rPr>
              <a:t>5 </a:t>
            </a:r>
            <a:r>
              <a:rPr lang="de-DE" altLang="de-DE" sz="2400" err="1">
                <a:solidFill>
                  <a:schemeClr val="tx1"/>
                </a:solidFill>
                <a:latin typeface="+mn-lt"/>
              </a:rPr>
              <a:t>mmHg</a:t>
            </a:r>
            <a:r>
              <a:rPr lang="de-DE" altLang="de-DE" sz="2400">
                <a:solidFill>
                  <a:schemeClr val="tx1"/>
                </a:solidFill>
                <a:latin typeface="+mn-lt"/>
              </a:rPr>
              <a:t> ab, ist dieses Handgelenk-</a:t>
            </a:r>
          </a:p>
          <a:p>
            <a:pPr>
              <a:buClr>
                <a:srgbClr val="CC0000"/>
              </a:buClr>
            </a:pPr>
            <a:r>
              <a:rPr lang="de-DE" altLang="de-DE" sz="2400">
                <a:solidFill>
                  <a:schemeClr val="tx1"/>
                </a:solidFill>
                <a:latin typeface="+mn-lt"/>
              </a:rPr>
              <a:t>Messgerät für Sie nicht geeignet.</a:t>
            </a:r>
          </a:p>
        </p:txBody>
      </p:sp>
      <p:sp>
        <p:nvSpPr>
          <p:cNvPr id="48133" name="Rectangle 2">
            <a:extLst>
              <a:ext uri="{FF2B5EF4-FFF2-40B4-BE49-F238E27FC236}">
                <a16:creationId xmlns:a16="http://schemas.microsoft.com/office/drawing/2014/main" id="{CD41AB14-B041-B9C0-A385-114A85DB0901}"/>
              </a:ext>
            </a:extLst>
          </p:cNvPr>
          <p:cNvSpPr txBox="1">
            <a:spLocks noChangeArrowheads="1"/>
          </p:cNvSpPr>
          <p:nvPr/>
        </p:nvSpPr>
        <p:spPr bwMode="auto">
          <a:xfrm>
            <a:off x="849854" y="563213"/>
            <a:ext cx="10725374" cy="564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Wie misst man den Blutdruck richtig?</a:t>
            </a:r>
          </a:p>
        </p:txBody>
      </p:sp>
      <p:sp>
        <p:nvSpPr>
          <p:cNvPr id="2" name="Fußzeilenplatzhalter 1">
            <a:extLst>
              <a:ext uri="{FF2B5EF4-FFF2-40B4-BE49-F238E27FC236}">
                <a16:creationId xmlns:a16="http://schemas.microsoft.com/office/drawing/2014/main" id="{8F5371BB-F511-BF05-7646-F55859D2F0AB}"/>
              </a:ext>
            </a:extLst>
          </p:cNvPr>
          <p:cNvSpPr>
            <a:spLocks noGrp="1"/>
          </p:cNvSpPr>
          <p:nvPr>
            <p:ph type="ftr" sz="quarter" idx="11"/>
          </p:nvPr>
        </p:nvSpPr>
        <p:spPr/>
        <p:txBody>
          <a:bodyPr/>
          <a:lstStyle/>
          <a:p>
            <a:r>
              <a:rPr lang="de-DE"/>
              <a:t>Stand: April 2024 © DGPR</a:t>
            </a:r>
          </a:p>
        </p:txBody>
      </p:sp>
      <p:pic>
        <p:nvPicPr>
          <p:cNvPr id="4" name="Grafik 3" descr="Ein Bild, das Person, Menschliches Gesicht, Im Haus, Kleidung enthält.&#10;&#10;Automatisch generierte Beschreibung">
            <a:extLst>
              <a:ext uri="{FF2B5EF4-FFF2-40B4-BE49-F238E27FC236}">
                <a16:creationId xmlns:a16="http://schemas.microsoft.com/office/drawing/2014/main" id="{E3FE84B4-116F-B650-3EBA-9023FE1FB59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04442" y="3630311"/>
            <a:ext cx="3996714" cy="2664476"/>
          </a:xfrm>
          <a:prstGeom prst="rect">
            <a:avLst/>
          </a:prstGeom>
          <a:ln>
            <a:noFill/>
          </a:ln>
          <a:effectLst>
            <a:outerShdw blurRad="292100" dist="139700" dir="2700000" algn="tl" rotWithShape="0">
              <a:srgbClr val="333333">
                <a:alpha val="65000"/>
              </a:srgbClr>
            </a:outerShdw>
          </a:effectLst>
        </p:spPr>
      </p:pic>
      <p:sp>
        <p:nvSpPr>
          <p:cNvPr id="3" name="Foliennummernplatzhalter 2">
            <a:extLst>
              <a:ext uri="{FF2B5EF4-FFF2-40B4-BE49-F238E27FC236}">
                <a16:creationId xmlns:a16="http://schemas.microsoft.com/office/drawing/2014/main" id="{0A0B33B0-7F0F-DA71-514B-0443F0CDB661}"/>
              </a:ext>
            </a:extLst>
          </p:cNvPr>
          <p:cNvSpPr>
            <a:spLocks noGrp="1"/>
          </p:cNvSpPr>
          <p:nvPr>
            <p:ph type="sldNum" sz="quarter" idx="12"/>
          </p:nvPr>
        </p:nvSpPr>
        <p:spPr/>
        <p:txBody>
          <a:bodyPr/>
          <a:lstStyle/>
          <a:p>
            <a:fld id="{547313A6-FB1D-4F2B-8C55-BCB9DAED4D1B}" type="slidenum">
              <a:rPr lang="de-DE" smtClean="0"/>
              <a:t>19</a:t>
            </a:fld>
            <a:endParaRPr lang="de-DE"/>
          </a:p>
        </p:txBody>
      </p:sp>
      <p:sp>
        <p:nvSpPr>
          <p:cNvPr id="5" name="Textfeld 1">
            <a:extLst>
              <a:ext uri="{FF2B5EF4-FFF2-40B4-BE49-F238E27FC236}">
                <a16:creationId xmlns:a16="http://schemas.microsoft.com/office/drawing/2014/main" id="{2935F221-E514-EDE0-7981-0CD32CC1B980}"/>
              </a:ext>
            </a:extLst>
          </p:cNvPr>
          <p:cNvSpPr txBox="1">
            <a:spLocks noChangeArrowheads="1"/>
          </p:cNvSpPr>
          <p:nvPr/>
        </p:nvSpPr>
        <p:spPr bwMode="auto">
          <a:xfrm>
            <a:off x="7207624" y="6329343"/>
            <a:ext cx="1661032"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iStock.com/PIKSEL</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424492-B71D-8D2E-6F23-CC5CCAA38AF8}"/>
              </a:ext>
            </a:extLst>
          </p:cNvPr>
          <p:cNvSpPr>
            <a:spLocks noGrp="1"/>
          </p:cNvSpPr>
          <p:nvPr>
            <p:ph type="title"/>
          </p:nvPr>
        </p:nvSpPr>
        <p:spPr/>
        <p:txBody>
          <a:bodyPr>
            <a:normAutofit/>
          </a:bodyPr>
          <a:lstStyle/>
          <a:p>
            <a:pPr algn="ctr"/>
            <a:r>
              <a:rPr lang="de-DE" altLang="de-DE" sz="4400">
                <a:solidFill>
                  <a:schemeClr val="tx1"/>
                </a:solidFill>
                <a:latin typeface="Arial"/>
                <a:cs typeface="Arial"/>
              </a:rPr>
              <a:t>Krankheitsbewältigung bei </a:t>
            </a:r>
            <a:br>
              <a:rPr lang="de-DE" altLang="de-DE" sz="4400">
                <a:solidFill>
                  <a:schemeClr val="tx1"/>
                </a:solidFill>
                <a:latin typeface="Arial"/>
                <a:cs typeface="Arial"/>
              </a:rPr>
            </a:br>
            <a:r>
              <a:rPr lang="de-DE" altLang="de-DE" sz="4400">
                <a:solidFill>
                  <a:schemeClr val="tx1"/>
                </a:solidFill>
                <a:latin typeface="Arial"/>
                <a:cs typeface="Arial"/>
              </a:rPr>
              <a:t>arterieller Hypertonie</a:t>
            </a:r>
            <a:endParaRPr lang="de-DE"/>
          </a:p>
        </p:txBody>
      </p:sp>
      <p:sp>
        <p:nvSpPr>
          <p:cNvPr id="3" name="Inhaltsplatzhalter 2">
            <a:extLst>
              <a:ext uri="{FF2B5EF4-FFF2-40B4-BE49-F238E27FC236}">
                <a16:creationId xmlns:a16="http://schemas.microsoft.com/office/drawing/2014/main" id="{7B280A28-06C9-DF1D-8171-B86B9FDDB054}"/>
              </a:ext>
            </a:extLst>
          </p:cNvPr>
          <p:cNvSpPr>
            <a:spLocks noGrp="1"/>
          </p:cNvSpPr>
          <p:nvPr>
            <p:ph idx="1"/>
          </p:nvPr>
        </p:nvSpPr>
        <p:spPr>
          <a:xfrm>
            <a:off x="838200" y="1898681"/>
            <a:ext cx="10515600" cy="4351338"/>
          </a:xfrm>
        </p:spPr>
        <p:txBody>
          <a:bodyPr>
            <a:normAutofit fontScale="92500" lnSpcReduction="20000"/>
          </a:bodyPr>
          <a:lstStyle/>
          <a:p>
            <a:pPr marL="0" indent="0" algn="ctr" eaLnBrk="1">
              <a:buNone/>
            </a:pPr>
            <a:r>
              <a:rPr lang="de-DE" altLang="de-DE" sz="3900">
                <a:solidFill>
                  <a:schemeClr val="tx1"/>
                </a:solidFill>
                <a:latin typeface="Arial"/>
                <a:cs typeface="Arial"/>
              </a:rPr>
              <a:t>Vortrag im Rahmen der Gesundheitsbildung</a:t>
            </a:r>
          </a:p>
          <a:p>
            <a:pPr marL="0" indent="0" algn="ctr">
              <a:buNone/>
            </a:pPr>
            <a:r>
              <a:rPr lang="de-DE" altLang="de-DE" sz="2800">
                <a:solidFill>
                  <a:schemeClr val="tx1"/>
                </a:solidFill>
                <a:latin typeface="Arial"/>
                <a:cs typeface="Arial"/>
              </a:rPr>
              <a:t>(Leistungsbeschreibung A Vereinbarung Rehasport 2011 </a:t>
            </a:r>
            <a:endParaRPr lang="de-DE" altLang="de-DE" sz="2800">
              <a:solidFill>
                <a:schemeClr val="tx1"/>
              </a:solidFill>
            </a:endParaRPr>
          </a:p>
          <a:p>
            <a:pPr marL="0" indent="0" algn="ctr" eaLnBrk="1">
              <a:buNone/>
            </a:pPr>
            <a:r>
              <a:rPr lang="de-DE" altLang="de-DE" sz="2800">
                <a:solidFill>
                  <a:schemeClr val="tx1"/>
                </a:solidFill>
                <a:latin typeface="Arial"/>
                <a:cs typeface="Arial"/>
              </a:rPr>
              <a:t>zwischen der DGPR und dem vdek)</a:t>
            </a:r>
          </a:p>
          <a:p>
            <a:pPr marL="0" indent="0" algn="ctr" eaLnBrk="1">
              <a:buNone/>
            </a:pPr>
            <a:endParaRPr lang="de-DE" altLang="de-DE" sz="2800">
              <a:solidFill>
                <a:schemeClr val="tx1"/>
              </a:solidFill>
            </a:endParaRPr>
          </a:p>
          <a:p>
            <a:pPr marL="0" indent="0" algn="ctr" eaLnBrk="1">
              <a:lnSpc>
                <a:spcPct val="100000"/>
              </a:lnSpc>
              <a:buNone/>
            </a:pPr>
            <a:r>
              <a:rPr lang="de-DE" altLang="de-DE" sz="2800">
                <a:solidFill>
                  <a:schemeClr val="tx1"/>
                </a:solidFill>
                <a:latin typeface="Arial"/>
                <a:cs typeface="Arial"/>
              </a:rPr>
              <a:t>Experten informieren Sie über alle Möglichkeiten der Behandlung des Bluthochdrucks nach dem heutigen Stand der Medizin in einer Sprache, die jeder versteht.</a:t>
            </a:r>
          </a:p>
          <a:p>
            <a:pPr algn="ctr" eaLnBrk="1"/>
            <a:endParaRPr lang="de-DE" altLang="de-DE" sz="2800">
              <a:solidFill>
                <a:schemeClr val="tx1"/>
              </a:solidFill>
            </a:endParaRPr>
          </a:p>
          <a:p>
            <a:pPr marL="0" indent="0" algn="ctr" eaLnBrk="1">
              <a:buNone/>
            </a:pPr>
            <a:r>
              <a:rPr lang="de-DE" altLang="de-DE" sz="2200">
                <a:solidFill>
                  <a:schemeClr val="tx1"/>
                </a:solidFill>
                <a:latin typeface="Arial"/>
                <a:cs typeface="Arial"/>
              </a:rPr>
              <a:t>Herausgegeben 2017, überarbeitet 2024 von der:</a:t>
            </a:r>
          </a:p>
          <a:p>
            <a:pPr marL="0" indent="0" algn="ctr">
              <a:lnSpc>
                <a:spcPct val="100000"/>
              </a:lnSpc>
              <a:buNone/>
            </a:pPr>
            <a:r>
              <a:rPr lang="de-DE" altLang="de-DE" sz="2200">
                <a:solidFill>
                  <a:schemeClr val="tx1"/>
                </a:solidFill>
                <a:latin typeface="Arial"/>
                <a:cs typeface="Arial"/>
              </a:rPr>
              <a:t>Deutschen Gesellschaft für Prävention und Rehabilitation von Herz-Kreislauferkrankungen (DGPR) e.V. </a:t>
            </a:r>
            <a:endParaRPr lang="de-DE" altLang="de-DE" sz="2200">
              <a:solidFill>
                <a:schemeClr val="tx1"/>
              </a:solidFill>
            </a:endParaRPr>
          </a:p>
          <a:p>
            <a:pPr marL="0" indent="0">
              <a:buNone/>
            </a:pPr>
            <a:endParaRPr lang="de-DE"/>
          </a:p>
        </p:txBody>
      </p:sp>
      <p:sp>
        <p:nvSpPr>
          <p:cNvPr id="4" name="Fußzeilenplatzhalter 3">
            <a:extLst>
              <a:ext uri="{FF2B5EF4-FFF2-40B4-BE49-F238E27FC236}">
                <a16:creationId xmlns:a16="http://schemas.microsoft.com/office/drawing/2014/main" id="{3A3ECD11-3166-826D-6776-FF60B06F3D76}"/>
              </a:ext>
            </a:extLst>
          </p:cNvPr>
          <p:cNvSpPr>
            <a:spLocks noGrp="1"/>
          </p:cNvSpPr>
          <p:nvPr>
            <p:ph type="ftr" sz="quarter" idx="11"/>
          </p:nvPr>
        </p:nvSpPr>
        <p:spPr/>
        <p:txBody>
          <a:bodyPr/>
          <a:lstStyle/>
          <a:p>
            <a:r>
              <a:rPr lang="de-DE"/>
              <a:t>Stand: April 2024 © DGPR</a:t>
            </a:r>
            <a:endParaRPr lang="de-DE" sz="800"/>
          </a:p>
        </p:txBody>
      </p:sp>
      <p:sp>
        <p:nvSpPr>
          <p:cNvPr id="5" name="Foliennummernplatzhalter 4">
            <a:extLst>
              <a:ext uri="{FF2B5EF4-FFF2-40B4-BE49-F238E27FC236}">
                <a16:creationId xmlns:a16="http://schemas.microsoft.com/office/drawing/2014/main" id="{08798154-90CB-A321-39D0-050B9D3FADB7}"/>
              </a:ext>
            </a:extLst>
          </p:cNvPr>
          <p:cNvSpPr>
            <a:spLocks noGrp="1"/>
          </p:cNvSpPr>
          <p:nvPr>
            <p:ph type="sldNum" sz="quarter" idx="12"/>
          </p:nvPr>
        </p:nvSpPr>
        <p:spPr/>
        <p:txBody>
          <a:bodyPr/>
          <a:lstStyle/>
          <a:p>
            <a:fld id="{547313A6-FB1D-4F2B-8C55-BCB9DAED4D1B}" type="slidenum">
              <a:rPr lang="de-DE" smtClean="0"/>
              <a:t>2</a:t>
            </a:fld>
            <a:endParaRPr lang="de-DE"/>
          </a:p>
        </p:txBody>
      </p:sp>
      <p:sp>
        <p:nvSpPr>
          <p:cNvPr id="7" name="Textfeld 5">
            <a:extLst>
              <a:ext uri="{FF2B5EF4-FFF2-40B4-BE49-F238E27FC236}">
                <a16:creationId xmlns:a16="http://schemas.microsoft.com/office/drawing/2014/main" id="{7861C426-9CAC-2E44-0808-E8B6CD1AB354}"/>
              </a:ext>
            </a:extLst>
          </p:cNvPr>
          <p:cNvSpPr txBox="1"/>
          <p:nvPr/>
        </p:nvSpPr>
        <p:spPr>
          <a:xfrm>
            <a:off x="1560328" y="6109200"/>
            <a:ext cx="9071344" cy="523220"/>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400"/>
              <a:t>Zur besseren Lesbarkeit wird in dieser Präsentation das generische Maskulinum verwendet. Die verwendeten Personenbezeichnungen beziehen sich – sofern nicht anders kenntlich gemacht – auf alle Geschlechter.</a:t>
            </a:r>
          </a:p>
        </p:txBody>
      </p:sp>
    </p:spTree>
    <p:extLst>
      <p:ext uri="{BB962C8B-B14F-4D97-AF65-F5344CB8AC3E}">
        <p14:creationId xmlns:p14="http://schemas.microsoft.com/office/powerpoint/2010/main" val="22803535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5CCB48F2-47CA-3C59-3096-F69122940AA0}"/>
              </a:ext>
            </a:extLst>
          </p:cNvPr>
          <p:cNvSpPr>
            <a:spLocks noGrp="1"/>
          </p:cNvSpPr>
          <p:nvPr>
            <p:ph type="ftr" sz="quarter" idx="11"/>
          </p:nvPr>
        </p:nvSpPr>
        <p:spPr/>
        <p:txBody>
          <a:bodyPr/>
          <a:lstStyle/>
          <a:p>
            <a:r>
              <a:rPr lang="de-DE"/>
              <a:t>Stand: April 2024 © DGPR</a:t>
            </a:r>
          </a:p>
        </p:txBody>
      </p:sp>
      <p:sp>
        <p:nvSpPr>
          <p:cNvPr id="4" name="Rectangle 3">
            <a:extLst>
              <a:ext uri="{FF2B5EF4-FFF2-40B4-BE49-F238E27FC236}">
                <a16:creationId xmlns:a16="http://schemas.microsoft.com/office/drawing/2014/main" id="{5922EFF7-37BB-7948-25EE-D84AC225766E}"/>
              </a:ext>
            </a:extLst>
          </p:cNvPr>
          <p:cNvSpPr txBox="1">
            <a:spLocks noChangeArrowheads="1"/>
          </p:cNvSpPr>
          <p:nvPr/>
        </p:nvSpPr>
        <p:spPr bwMode="auto">
          <a:xfrm>
            <a:off x="1762091" y="2100492"/>
            <a:ext cx="8067315" cy="3315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180975" algn="l"/>
              </a:tabLst>
              <a:defRPr>
                <a:solidFill>
                  <a:schemeClr val="bg1"/>
                </a:solidFill>
                <a:latin typeface="Arial" panose="020B0604020202020204" pitchFamily="34" charset="0"/>
                <a:cs typeface="Arial" panose="020B0604020202020204" pitchFamily="34" charset="0"/>
              </a:defRPr>
            </a:lvl1pPr>
            <a:lvl2pPr>
              <a:tabLst>
                <a:tab pos="180975" algn="l"/>
              </a:tabLst>
              <a:defRPr>
                <a:solidFill>
                  <a:schemeClr val="bg1"/>
                </a:solidFill>
                <a:latin typeface="Arial" panose="020B0604020202020204" pitchFamily="34" charset="0"/>
                <a:cs typeface="Arial" panose="020B0604020202020204" pitchFamily="34" charset="0"/>
              </a:defRPr>
            </a:lvl2pPr>
            <a:lvl3pPr>
              <a:tabLst>
                <a:tab pos="180975" algn="l"/>
              </a:tabLst>
              <a:defRPr>
                <a:solidFill>
                  <a:schemeClr val="bg1"/>
                </a:solidFill>
                <a:latin typeface="Arial" panose="020B0604020202020204" pitchFamily="34" charset="0"/>
                <a:cs typeface="Arial" panose="020B0604020202020204" pitchFamily="34" charset="0"/>
              </a:defRPr>
            </a:lvl3pPr>
            <a:lvl4pPr>
              <a:tabLst>
                <a:tab pos="180975" algn="l"/>
              </a:tabLst>
              <a:defRPr>
                <a:solidFill>
                  <a:schemeClr val="bg1"/>
                </a:solidFill>
                <a:latin typeface="Arial" panose="020B0604020202020204" pitchFamily="34" charset="0"/>
                <a:cs typeface="Arial" panose="020B0604020202020204" pitchFamily="34" charset="0"/>
              </a:defRPr>
            </a:lvl4pPr>
            <a:lvl5pPr>
              <a:tabLst>
                <a:tab pos="180975"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180975"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180975"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180975"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180975" algn="l"/>
              </a:tabLst>
              <a:defRPr>
                <a:solidFill>
                  <a:schemeClr val="bg1"/>
                </a:solidFill>
                <a:latin typeface="Arial" panose="020B0604020202020204" pitchFamily="34" charset="0"/>
                <a:cs typeface="Arial" panose="020B0604020202020204" pitchFamily="34" charset="0"/>
              </a:defRPr>
            </a:lvl9pPr>
          </a:lstStyle>
          <a:p>
            <a:pPr>
              <a:buClr>
                <a:srgbClr val="CC0000"/>
              </a:buClr>
            </a:pPr>
            <a:r>
              <a:rPr lang="de-DE" altLang="de-DE" sz="2400">
                <a:solidFill>
                  <a:schemeClr val="tx1"/>
                </a:solidFill>
                <a:latin typeface="+mn-lt"/>
              </a:rPr>
              <a:t>Der Blutdruck sollte mindestens 1x bei Schulantritt, 1x im Jugend- und 1x im frühen Erwachsenenalter gemessen werden.</a:t>
            </a:r>
          </a:p>
          <a:p>
            <a:pPr>
              <a:buClr>
                <a:srgbClr val="CC0000"/>
              </a:buClr>
            </a:pPr>
            <a:endParaRPr lang="de-DE" altLang="de-DE" sz="2400">
              <a:solidFill>
                <a:schemeClr val="tx1"/>
              </a:solidFill>
              <a:latin typeface="+mn-lt"/>
            </a:endParaRPr>
          </a:p>
          <a:p>
            <a:pPr marL="342900" indent="-342900">
              <a:buClr>
                <a:srgbClr val="CC0000"/>
              </a:buClr>
              <a:buFont typeface="Arial" panose="020B0604020202020204" pitchFamily="34" charset="0"/>
              <a:buChar char="•"/>
            </a:pPr>
            <a:r>
              <a:rPr lang="de-DE" altLang="de-DE" sz="2400">
                <a:solidFill>
                  <a:schemeClr val="tx1"/>
                </a:solidFill>
                <a:latin typeface="+mn-lt"/>
              </a:rPr>
              <a:t>Ab dem 30. Lebensjahr jährlich, wenn in der Familie bereits Bluthochdruck aufgetreten ist,</a:t>
            </a:r>
          </a:p>
          <a:p>
            <a:pPr marL="342900" indent="-342900">
              <a:buClr>
                <a:srgbClr val="CC0000"/>
              </a:buClr>
              <a:buFont typeface="Arial" panose="020B0604020202020204" pitchFamily="34" charset="0"/>
              <a:buChar char="•"/>
            </a:pPr>
            <a:r>
              <a:rPr lang="de-DE" altLang="de-DE" sz="2400">
                <a:solidFill>
                  <a:schemeClr val="tx1"/>
                </a:solidFill>
                <a:latin typeface="+mn-lt"/>
              </a:rPr>
              <a:t>sonst ab dem 40. Lebensjahr jährlich,</a:t>
            </a:r>
          </a:p>
          <a:p>
            <a:pPr marL="342900" indent="-342900">
              <a:buClr>
                <a:srgbClr val="CC0000"/>
              </a:buClr>
              <a:buFont typeface="Arial" panose="020B0604020202020204" pitchFamily="34" charset="0"/>
              <a:buChar char="•"/>
            </a:pPr>
            <a:r>
              <a:rPr lang="de-DE" altLang="de-DE" sz="2400">
                <a:solidFill>
                  <a:schemeClr val="tx1"/>
                </a:solidFill>
                <a:latin typeface="+mn-lt"/>
              </a:rPr>
              <a:t>ab dem 50. Lebensjahr halbjährlich.</a:t>
            </a:r>
          </a:p>
        </p:txBody>
      </p:sp>
      <p:sp>
        <p:nvSpPr>
          <p:cNvPr id="5" name="Rectangle 2">
            <a:extLst>
              <a:ext uri="{FF2B5EF4-FFF2-40B4-BE49-F238E27FC236}">
                <a16:creationId xmlns:a16="http://schemas.microsoft.com/office/drawing/2014/main" id="{F10CE96C-BAD0-9A1D-550D-034A2B1CA993}"/>
              </a:ext>
            </a:extLst>
          </p:cNvPr>
          <p:cNvSpPr txBox="1">
            <a:spLocks noChangeArrowheads="1"/>
          </p:cNvSpPr>
          <p:nvPr/>
        </p:nvSpPr>
        <p:spPr bwMode="auto">
          <a:xfrm>
            <a:off x="2309347" y="691022"/>
            <a:ext cx="5586765" cy="57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Wann messen?</a:t>
            </a:r>
          </a:p>
        </p:txBody>
      </p:sp>
      <p:sp>
        <p:nvSpPr>
          <p:cNvPr id="6" name="Foliennummernplatzhalter 5">
            <a:extLst>
              <a:ext uri="{FF2B5EF4-FFF2-40B4-BE49-F238E27FC236}">
                <a16:creationId xmlns:a16="http://schemas.microsoft.com/office/drawing/2014/main" id="{5687021B-0520-D37F-FE62-556EE45AA931}"/>
              </a:ext>
            </a:extLst>
          </p:cNvPr>
          <p:cNvSpPr>
            <a:spLocks noGrp="1"/>
          </p:cNvSpPr>
          <p:nvPr>
            <p:ph type="sldNum" sz="quarter" idx="12"/>
          </p:nvPr>
        </p:nvSpPr>
        <p:spPr/>
        <p:txBody>
          <a:bodyPr/>
          <a:lstStyle/>
          <a:p>
            <a:fld id="{547313A6-FB1D-4F2B-8C55-BCB9DAED4D1B}" type="slidenum">
              <a:rPr lang="de-DE" smtClean="0"/>
              <a:t>20</a:t>
            </a:fld>
            <a:endParaRPr lang="de-DE"/>
          </a:p>
        </p:txBody>
      </p:sp>
    </p:spTree>
    <p:extLst>
      <p:ext uri="{BB962C8B-B14F-4D97-AF65-F5344CB8AC3E}">
        <p14:creationId xmlns:p14="http://schemas.microsoft.com/office/powerpoint/2010/main" val="27738014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3BE1501C-6B3B-FE6F-4078-105D4727CFC2}"/>
              </a:ext>
            </a:extLst>
          </p:cNvPr>
          <p:cNvSpPr>
            <a:spLocks noGrp="1"/>
          </p:cNvSpPr>
          <p:nvPr>
            <p:ph type="ftr" sz="quarter" idx="11"/>
          </p:nvPr>
        </p:nvSpPr>
        <p:spPr/>
        <p:txBody>
          <a:bodyPr/>
          <a:lstStyle/>
          <a:p>
            <a:r>
              <a:rPr lang="de-DE"/>
              <a:t>Stand: April 2024 © DGPR</a:t>
            </a:r>
          </a:p>
        </p:txBody>
      </p:sp>
      <p:sp>
        <p:nvSpPr>
          <p:cNvPr id="4" name="Rechteck 1">
            <a:extLst>
              <a:ext uri="{FF2B5EF4-FFF2-40B4-BE49-F238E27FC236}">
                <a16:creationId xmlns:a16="http://schemas.microsoft.com/office/drawing/2014/main" id="{32769DC6-BDB3-F4F0-D275-D091A91B8780}"/>
              </a:ext>
            </a:extLst>
          </p:cNvPr>
          <p:cNvSpPr>
            <a:spLocks noChangeArrowheads="1"/>
          </p:cNvSpPr>
          <p:nvPr/>
        </p:nvSpPr>
        <p:spPr bwMode="auto">
          <a:xfrm>
            <a:off x="2126707" y="876694"/>
            <a:ext cx="8201437" cy="769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55" tIns="45728" rIns="91455" bIns="45728">
            <a:spAutoFit/>
          </a:bodyPr>
          <a:lstStyle/>
          <a:p>
            <a:r>
              <a:rPr lang="de-DE" altLang="de-DE" sz="4400">
                <a:latin typeface="+mj-lt"/>
              </a:rPr>
              <a:t>Therapie des Bluthochdrucks</a:t>
            </a:r>
          </a:p>
        </p:txBody>
      </p:sp>
      <p:sp>
        <p:nvSpPr>
          <p:cNvPr id="5" name="Rechteck 2">
            <a:extLst>
              <a:ext uri="{FF2B5EF4-FFF2-40B4-BE49-F238E27FC236}">
                <a16:creationId xmlns:a16="http://schemas.microsoft.com/office/drawing/2014/main" id="{BBA2E63B-E3E3-0AD2-A7B3-E2F4D0A041CF}"/>
              </a:ext>
            </a:extLst>
          </p:cNvPr>
          <p:cNvSpPr>
            <a:spLocks noChangeArrowheads="1"/>
          </p:cNvSpPr>
          <p:nvPr/>
        </p:nvSpPr>
        <p:spPr bwMode="auto">
          <a:xfrm>
            <a:off x="2249404" y="2084869"/>
            <a:ext cx="7157233" cy="3847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55" tIns="45728" rIns="91455" bIns="45728">
            <a:spAutoFit/>
          </a:bodyPr>
          <a:lstStyle/>
          <a:p>
            <a:r>
              <a:rPr lang="de-DE" altLang="de-DE" sz="2400" u="sng"/>
              <a:t>Wie soll der Bluthochdruck gesenkt werden?</a:t>
            </a:r>
          </a:p>
          <a:p>
            <a:endParaRPr lang="de-DE" altLang="de-DE" sz="2400"/>
          </a:p>
          <a:p>
            <a:pPr marL="342900" indent="-342900">
              <a:buClr>
                <a:srgbClr val="CC0000"/>
              </a:buClr>
              <a:buFont typeface="Arial" panose="020B0604020202020204" pitchFamily="34" charset="0"/>
              <a:buChar char="•"/>
            </a:pPr>
            <a:r>
              <a:rPr lang="de-DE" altLang="de-DE" sz="2400"/>
              <a:t>durch Behandlung der Grunderkrankung (bei sekundärer Hypertonie)</a:t>
            </a:r>
          </a:p>
          <a:p>
            <a:pPr marL="342900" indent="-342900">
              <a:buClr>
                <a:srgbClr val="CC0000"/>
              </a:buClr>
              <a:buFont typeface="Arial" panose="020B0604020202020204" pitchFamily="34" charset="0"/>
              <a:buChar char="•"/>
            </a:pPr>
            <a:r>
              <a:rPr lang="de-DE" altLang="de-DE" sz="2400"/>
              <a:t>durch gesunden Lebensstil</a:t>
            </a:r>
          </a:p>
          <a:p>
            <a:pPr marL="342900" indent="-342900">
              <a:buClr>
                <a:srgbClr val="CC0000"/>
              </a:buClr>
              <a:buFont typeface="Arial" panose="020B0604020202020204" pitchFamily="34" charset="0"/>
              <a:buChar char="•"/>
            </a:pPr>
            <a:r>
              <a:rPr lang="de-DE" altLang="de-DE" sz="2400"/>
              <a:t>durch Medikamente</a:t>
            </a:r>
          </a:p>
          <a:p>
            <a:pPr marL="342900" indent="-342900">
              <a:buClr>
                <a:srgbClr val="CC0000"/>
              </a:buClr>
              <a:buFont typeface="Arial" panose="020B0604020202020204" pitchFamily="34" charset="0"/>
              <a:buChar char="•"/>
            </a:pPr>
            <a:r>
              <a:rPr lang="de-DE" altLang="de-DE" sz="2400"/>
              <a:t>ggf. auch durch neue Therapie-Verfahren </a:t>
            </a:r>
            <a:br>
              <a:rPr lang="de-DE" altLang="de-DE" sz="2400"/>
            </a:br>
            <a:r>
              <a:rPr lang="de-DE" altLang="de-DE" sz="2400"/>
              <a:t>(renale </a:t>
            </a:r>
            <a:r>
              <a:rPr lang="de-DE" altLang="de-DE" sz="2400" err="1"/>
              <a:t>Denervation</a:t>
            </a:r>
            <a:r>
              <a:rPr lang="de-DE" altLang="de-DE" sz="2400"/>
              <a:t> und </a:t>
            </a:r>
            <a:r>
              <a:rPr lang="de-DE" altLang="de-DE" sz="2400" err="1"/>
              <a:t>Barostimulation</a:t>
            </a:r>
            <a:r>
              <a:rPr lang="de-DE" altLang="de-DE" sz="2400"/>
              <a:t> bei Versagen der medikamentösen Therapie)</a:t>
            </a:r>
          </a:p>
          <a:p>
            <a:pPr>
              <a:buClr>
                <a:srgbClr val="CC0000"/>
              </a:buClr>
              <a:buFont typeface="Wingdings" panose="05000000000000000000" pitchFamily="2" charset="2"/>
              <a:buChar char="§"/>
            </a:pPr>
            <a:endParaRPr lang="de-DE" altLang="de-DE" sz="2800">
              <a:solidFill>
                <a:srgbClr val="404040"/>
              </a:solidFill>
              <a:latin typeface="Verdana" panose="020B0604030504040204" pitchFamily="34" charset="0"/>
            </a:endParaRPr>
          </a:p>
        </p:txBody>
      </p:sp>
      <p:sp>
        <p:nvSpPr>
          <p:cNvPr id="6" name="Foliennummernplatzhalter 5">
            <a:extLst>
              <a:ext uri="{FF2B5EF4-FFF2-40B4-BE49-F238E27FC236}">
                <a16:creationId xmlns:a16="http://schemas.microsoft.com/office/drawing/2014/main" id="{BE5E2DC4-BD67-76BE-4E26-7B2F959E5650}"/>
              </a:ext>
            </a:extLst>
          </p:cNvPr>
          <p:cNvSpPr>
            <a:spLocks noGrp="1"/>
          </p:cNvSpPr>
          <p:nvPr>
            <p:ph type="sldNum" sz="quarter" idx="12"/>
          </p:nvPr>
        </p:nvSpPr>
        <p:spPr/>
        <p:txBody>
          <a:bodyPr/>
          <a:lstStyle/>
          <a:p>
            <a:fld id="{547313A6-FB1D-4F2B-8C55-BCB9DAED4D1B}" type="slidenum">
              <a:rPr lang="de-DE" smtClean="0"/>
              <a:t>21</a:t>
            </a:fld>
            <a:endParaRPr lang="de-DE"/>
          </a:p>
        </p:txBody>
      </p:sp>
    </p:spTree>
    <p:extLst>
      <p:ext uri="{BB962C8B-B14F-4D97-AF65-F5344CB8AC3E}">
        <p14:creationId xmlns:p14="http://schemas.microsoft.com/office/powerpoint/2010/main" val="30808959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04E30682-DBB1-24D8-7FEE-D13394C7A73F}"/>
              </a:ext>
            </a:extLst>
          </p:cNvPr>
          <p:cNvSpPr>
            <a:spLocks noGrp="1"/>
          </p:cNvSpPr>
          <p:nvPr>
            <p:ph type="ftr" sz="quarter" idx="11"/>
          </p:nvPr>
        </p:nvSpPr>
        <p:spPr/>
        <p:txBody>
          <a:bodyPr/>
          <a:lstStyle/>
          <a:p>
            <a:r>
              <a:rPr lang="de-DE"/>
              <a:t>Stand: April 2024 © DGPR</a:t>
            </a:r>
          </a:p>
        </p:txBody>
      </p:sp>
      <p:sp>
        <p:nvSpPr>
          <p:cNvPr id="4" name="Rectangle 3">
            <a:extLst>
              <a:ext uri="{FF2B5EF4-FFF2-40B4-BE49-F238E27FC236}">
                <a16:creationId xmlns:a16="http://schemas.microsoft.com/office/drawing/2014/main" id="{F9688994-B867-E98F-5035-9B5519E156EC}"/>
              </a:ext>
            </a:extLst>
          </p:cNvPr>
          <p:cNvSpPr txBox="1">
            <a:spLocks noChangeArrowheads="1"/>
          </p:cNvSpPr>
          <p:nvPr/>
        </p:nvSpPr>
        <p:spPr bwMode="auto">
          <a:xfrm>
            <a:off x="924825" y="1742094"/>
            <a:ext cx="5323575" cy="381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255588" algn="l"/>
              </a:tabLst>
              <a:defRPr>
                <a:solidFill>
                  <a:schemeClr val="bg1"/>
                </a:solidFill>
                <a:latin typeface="Arial" panose="020B0604020202020204" pitchFamily="34" charset="0"/>
                <a:cs typeface="Arial" panose="020B0604020202020204" pitchFamily="34" charset="0"/>
              </a:defRPr>
            </a:lvl1pPr>
            <a:lvl2pPr marL="1541463" indent="-12700">
              <a:tabLst>
                <a:tab pos="255588" algn="l"/>
              </a:tabLst>
              <a:defRPr>
                <a:solidFill>
                  <a:schemeClr val="bg1"/>
                </a:solidFill>
                <a:latin typeface="Arial" panose="020B0604020202020204" pitchFamily="34" charset="0"/>
                <a:cs typeface="Arial" panose="020B0604020202020204" pitchFamily="34" charset="0"/>
              </a:defRPr>
            </a:lvl2pPr>
            <a:lvl3pPr>
              <a:tabLst>
                <a:tab pos="255588" algn="l"/>
              </a:tabLst>
              <a:defRPr>
                <a:solidFill>
                  <a:schemeClr val="bg1"/>
                </a:solidFill>
                <a:latin typeface="Arial" panose="020B0604020202020204" pitchFamily="34" charset="0"/>
                <a:cs typeface="Arial" panose="020B0604020202020204" pitchFamily="34" charset="0"/>
              </a:defRPr>
            </a:lvl3pPr>
            <a:lvl4pPr>
              <a:tabLst>
                <a:tab pos="255588" algn="l"/>
              </a:tabLst>
              <a:defRPr>
                <a:solidFill>
                  <a:schemeClr val="bg1"/>
                </a:solidFill>
                <a:latin typeface="Arial" panose="020B0604020202020204" pitchFamily="34" charset="0"/>
                <a:cs typeface="Arial" panose="020B0604020202020204" pitchFamily="34" charset="0"/>
              </a:defRPr>
            </a:lvl4pPr>
            <a:lvl5pPr>
              <a:tabLst>
                <a:tab pos="255588"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9pPr>
          </a:lstStyle>
          <a:p>
            <a:pPr>
              <a:buClr>
                <a:srgbClr val="CC0000"/>
              </a:buClr>
            </a:pPr>
            <a:endParaRPr lang="de-DE" altLang="de-DE" sz="2182">
              <a:solidFill>
                <a:schemeClr val="tx1"/>
              </a:solidFill>
              <a:latin typeface="Verdana" panose="020B0604030504040204" pitchFamily="34" charset="0"/>
            </a:endParaRPr>
          </a:p>
          <a:p>
            <a:pPr marL="342900" indent="-342900">
              <a:spcAft>
                <a:spcPct val="50000"/>
              </a:spcAft>
              <a:buClr>
                <a:srgbClr val="CC0000"/>
              </a:buClr>
              <a:buFont typeface="Arial" panose="020B0604020202020204" pitchFamily="34" charset="0"/>
              <a:buChar char="•"/>
            </a:pPr>
            <a:r>
              <a:rPr lang="de-DE" altLang="de-DE" sz="2400">
                <a:solidFill>
                  <a:schemeClr val="tx1"/>
                </a:solidFill>
                <a:latin typeface="+mn-lt"/>
              </a:rPr>
              <a:t>Übergewicht abbauen</a:t>
            </a:r>
          </a:p>
          <a:p>
            <a:pPr marL="342900" indent="-342900">
              <a:spcAft>
                <a:spcPct val="50000"/>
              </a:spcAft>
              <a:buClr>
                <a:srgbClr val="CC0000"/>
              </a:buClr>
              <a:buFont typeface="Arial" panose="020B0604020202020204" pitchFamily="34" charset="0"/>
              <a:buChar char="•"/>
            </a:pPr>
            <a:r>
              <a:rPr lang="de-DE" altLang="de-DE" sz="2400">
                <a:solidFill>
                  <a:schemeClr val="tx1"/>
                </a:solidFill>
                <a:latin typeface="+mn-lt"/>
              </a:rPr>
              <a:t>gesunde Ernährung: Mittelmeerküche</a:t>
            </a:r>
          </a:p>
          <a:p>
            <a:pPr marL="342900" indent="-342900">
              <a:spcAft>
                <a:spcPct val="50000"/>
              </a:spcAft>
              <a:buClr>
                <a:srgbClr val="CC0000"/>
              </a:buClr>
              <a:buFont typeface="Arial" panose="020B0604020202020204" pitchFamily="34" charset="0"/>
              <a:buChar char="•"/>
            </a:pPr>
            <a:r>
              <a:rPr lang="de-DE" altLang="de-DE" sz="2400">
                <a:solidFill>
                  <a:schemeClr val="tx1"/>
                </a:solidFill>
                <a:latin typeface="+mn-lt"/>
              </a:rPr>
              <a:t>regelmäßige körperliche Aktivität</a:t>
            </a:r>
          </a:p>
          <a:p>
            <a:pPr marL="342900" indent="-342900">
              <a:spcAft>
                <a:spcPct val="50000"/>
              </a:spcAft>
              <a:buClr>
                <a:srgbClr val="CC0000"/>
              </a:buClr>
              <a:buFont typeface="Arial" panose="020B0604020202020204" pitchFamily="34" charset="0"/>
              <a:buChar char="•"/>
            </a:pPr>
            <a:r>
              <a:rPr lang="de-DE" altLang="de-DE" sz="2400">
                <a:solidFill>
                  <a:schemeClr val="tx1"/>
                </a:solidFill>
                <a:latin typeface="+mn-lt"/>
              </a:rPr>
              <a:t>wenig oder kein Alkohol</a:t>
            </a:r>
          </a:p>
          <a:p>
            <a:pPr marL="342900" indent="-342900">
              <a:spcAft>
                <a:spcPct val="50000"/>
              </a:spcAft>
              <a:buClr>
                <a:srgbClr val="CC0000"/>
              </a:buClr>
              <a:buFont typeface="Arial" panose="020B0604020202020204" pitchFamily="34" charset="0"/>
              <a:buChar char="•"/>
            </a:pPr>
            <a:r>
              <a:rPr lang="de-DE" altLang="de-DE" sz="2400">
                <a:solidFill>
                  <a:schemeClr val="tx1"/>
                </a:solidFill>
                <a:latin typeface="+mn-lt"/>
              </a:rPr>
              <a:t>wenig Salz</a:t>
            </a:r>
          </a:p>
          <a:p>
            <a:pPr marL="342900" indent="-342900">
              <a:spcAft>
                <a:spcPct val="50000"/>
              </a:spcAft>
              <a:buClr>
                <a:srgbClr val="CC0000"/>
              </a:buClr>
              <a:buFont typeface="Arial" panose="020B0604020202020204" pitchFamily="34" charset="0"/>
              <a:buChar char="•"/>
            </a:pPr>
            <a:r>
              <a:rPr lang="de-DE" altLang="de-DE" sz="2400">
                <a:solidFill>
                  <a:schemeClr val="tx1"/>
                </a:solidFill>
                <a:latin typeface="+mn-lt"/>
              </a:rPr>
              <a:t>Rauchstopp</a:t>
            </a:r>
          </a:p>
          <a:p>
            <a:pPr marL="342900" indent="-342900">
              <a:spcAft>
                <a:spcPct val="50000"/>
              </a:spcAft>
              <a:buClr>
                <a:srgbClr val="CC0000"/>
              </a:buClr>
              <a:buFont typeface="Arial" panose="020B0604020202020204" pitchFamily="34" charset="0"/>
              <a:buChar char="•"/>
            </a:pPr>
            <a:r>
              <a:rPr lang="de-DE" altLang="de-DE" sz="2400">
                <a:solidFill>
                  <a:schemeClr val="tx1"/>
                </a:solidFill>
                <a:latin typeface="+mn-lt"/>
              </a:rPr>
              <a:t>Stressbewältigung</a:t>
            </a:r>
          </a:p>
        </p:txBody>
      </p:sp>
      <p:sp>
        <p:nvSpPr>
          <p:cNvPr id="5" name="Rectangle 2">
            <a:extLst>
              <a:ext uri="{FF2B5EF4-FFF2-40B4-BE49-F238E27FC236}">
                <a16:creationId xmlns:a16="http://schemas.microsoft.com/office/drawing/2014/main" id="{3153B5EB-85AB-3192-528B-AB932E848DFE}"/>
              </a:ext>
            </a:extLst>
          </p:cNvPr>
          <p:cNvSpPr txBox="1">
            <a:spLocks noChangeArrowheads="1"/>
          </p:cNvSpPr>
          <p:nvPr/>
        </p:nvSpPr>
        <p:spPr bwMode="auto">
          <a:xfrm>
            <a:off x="1289747" y="931425"/>
            <a:ext cx="6360638" cy="575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Der Lebensstil</a:t>
            </a:r>
          </a:p>
        </p:txBody>
      </p:sp>
      <p:pic>
        <p:nvPicPr>
          <p:cNvPr id="7" name="Grafik 6" descr="Ein Bild, das Kleidung, draußen, Person, Baum enthält.&#10;&#10;Automatisch generierte Beschreibung">
            <a:extLst>
              <a:ext uri="{FF2B5EF4-FFF2-40B4-BE49-F238E27FC236}">
                <a16:creationId xmlns:a16="http://schemas.microsoft.com/office/drawing/2014/main" id="{B82B3F41-AF43-0AA4-CFCA-A40D3DF2EEE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608651" y="659367"/>
            <a:ext cx="4818150" cy="2975557"/>
          </a:xfrm>
          <a:prstGeom prst="rect">
            <a:avLst/>
          </a:prstGeom>
          <a:ln>
            <a:noFill/>
          </a:ln>
          <a:effectLst>
            <a:outerShdw blurRad="292100" dist="139700" dir="2700000" algn="tl" rotWithShape="0">
              <a:srgbClr val="333333">
                <a:alpha val="65000"/>
              </a:srgbClr>
            </a:outerShdw>
          </a:effectLst>
        </p:spPr>
      </p:pic>
      <p:pic>
        <p:nvPicPr>
          <p:cNvPr id="9" name="Grafik 8" descr="Ein Bild, das Naturkost, vegane Ernährung, Vollwertkost, Lebensmittelgruppe enthält.&#10;&#10;Automatisch generierte Beschreibung">
            <a:extLst>
              <a:ext uri="{FF2B5EF4-FFF2-40B4-BE49-F238E27FC236}">
                <a16:creationId xmlns:a16="http://schemas.microsoft.com/office/drawing/2014/main" id="{5EF1C9A3-80C4-AC66-D0E2-49FB846F14A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08651" y="3863929"/>
            <a:ext cx="4848161" cy="2466281"/>
          </a:xfrm>
          <a:prstGeom prst="rect">
            <a:avLst/>
          </a:prstGeom>
          <a:ln>
            <a:noFill/>
          </a:ln>
          <a:effectLst>
            <a:outerShdw blurRad="292100" dist="139700" dir="2700000" algn="tl" rotWithShape="0">
              <a:srgbClr val="333333">
                <a:alpha val="65000"/>
              </a:srgbClr>
            </a:outerShdw>
          </a:effectLst>
        </p:spPr>
      </p:pic>
      <p:sp>
        <p:nvSpPr>
          <p:cNvPr id="6" name="Foliennummernplatzhalter 5">
            <a:extLst>
              <a:ext uri="{FF2B5EF4-FFF2-40B4-BE49-F238E27FC236}">
                <a16:creationId xmlns:a16="http://schemas.microsoft.com/office/drawing/2014/main" id="{E63E4EC8-6962-3BC7-1FD7-B813D37061ED}"/>
              </a:ext>
            </a:extLst>
          </p:cNvPr>
          <p:cNvSpPr>
            <a:spLocks noGrp="1"/>
          </p:cNvSpPr>
          <p:nvPr>
            <p:ph type="sldNum" sz="quarter" idx="12"/>
          </p:nvPr>
        </p:nvSpPr>
        <p:spPr/>
        <p:txBody>
          <a:bodyPr/>
          <a:lstStyle/>
          <a:p>
            <a:fld id="{547313A6-FB1D-4F2B-8C55-BCB9DAED4D1B}" type="slidenum">
              <a:rPr lang="de-DE" smtClean="0"/>
              <a:t>22</a:t>
            </a:fld>
            <a:endParaRPr lang="de-DE"/>
          </a:p>
        </p:txBody>
      </p:sp>
      <p:sp>
        <p:nvSpPr>
          <p:cNvPr id="3" name="Textfeld 1">
            <a:extLst>
              <a:ext uri="{FF2B5EF4-FFF2-40B4-BE49-F238E27FC236}">
                <a16:creationId xmlns:a16="http://schemas.microsoft.com/office/drawing/2014/main" id="{5BF6E960-AA5E-87D5-B07F-967F4F1D55F9}"/>
              </a:ext>
            </a:extLst>
          </p:cNvPr>
          <p:cNvSpPr txBox="1">
            <a:spLocks noChangeArrowheads="1"/>
          </p:cNvSpPr>
          <p:nvPr/>
        </p:nvSpPr>
        <p:spPr bwMode="auto">
          <a:xfrm>
            <a:off x="6608651" y="6331003"/>
            <a:ext cx="1795684"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iStock.com/</a:t>
            </a:r>
            <a:r>
              <a:rPr lang="de-DE" altLang="de-DE" sz="845" err="1">
                <a:solidFill>
                  <a:srgbClr val="000000"/>
                </a:solidFill>
              </a:rPr>
              <a:t>monticelllo</a:t>
            </a:r>
            <a:endParaRPr lang="de-DE" altLang="de-DE" sz="845">
              <a:solidFill>
                <a:srgbClr val="000000"/>
              </a:solidFill>
            </a:endParaRPr>
          </a:p>
        </p:txBody>
      </p:sp>
      <p:sp>
        <p:nvSpPr>
          <p:cNvPr id="11" name="Textfeld 1">
            <a:extLst>
              <a:ext uri="{FF2B5EF4-FFF2-40B4-BE49-F238E27FC236}">
                <a16:creationId xmlns:a16="http://schemas.microsoft.com/office/drawing/2014/main" id="{47CB28EC-17CE-0731-D5CC-6784009A43C6}"/>
              </a:ext>
            </a:extLst>
          </p:cNvPr>
          <p:cNvSpPr txBox="1">
            <a:spLocks noChangeArrowheads="1"/>
          </p:cNvSpPr>
          <p:nvPr/>
        </p:nvSpPr>
        <p:spPr bwMode="auto">
          <a:xfrm>
            <a:off x="6536223" y="3599672"/>
            <a:ext cx="2444900"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iStock.com/</a:t>
            </a:r>
            <a:r>
              <a:rPr lang="de-DE" altLang="de-DE" sz="845" err="1">
                <a:solidFill>
                  <a:srgbClr val="000000"/>
                </a:solidFill>
              </a:rPr>
              <a:t>monkeybusinessimages</a:t>
            </a:r>
            <a:endParaRPr lang="de-DE" altLang="de-DE" sz="845">
              <a:solidFill>
                <a:srgbClr val="000000"/>
              </a:solidFill>
            </a:endParaRPr>
          </a:p>
        </p:txBody>
      </p:sp>
    </p:spTree>
    <p:extLst>
      <p:ext uri="{BB962C8B-B14F-4D97-AF65-F5344CB8AC3E}">
        <p14:creationId xmlns:p14="http://schemas.microsoft.com/office/powerpoint/2010/main" val="34633505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A7729EC2-6F16-2947-CB1F-B84DB44C1C02}"/>
              </a:ext>
            </a:extLst>
          </p:cNvPr>
          <p:cNvSpPr>
            <a:spLocks noGrp="1"/>
          </p:cNvSpPr>
          <p:nvPr>
            <p:ph type="ftr" sz="quarter" idx="11"/>
          </p:nvPr>
        </p:nvSpPr>
        <p:spPr/>
        <p:txBody>
          <a:bodyPr/>
          <a:lstStyle/>
          <a:p>
            <a:r>
              <a:rPr lang="de-DE"/>
              <a:t>Stand: April 2024 © DGPR</a:t>
            </a:r>
          </a:p>
        </p:txBody>
      </p:sp>
      <p:sp>
        <p:nvSpPr>
          <p:cNvPr id="4" name="Rectangle 3">
            <a:extLst>
              <a:ext uri="{FF2B5EF4-FFF2-40B4-BE49-F238E27FC236}">
                <a16:creationId xmlns:a16="http://schemas.microsoft.com/office/drawing/2014/main" id="{CE57C5EB-31ED-1342-A036-0C68496D4206}"/>
              </a:ext>
            </a:extLst>
          </p:cNvPr>
          <p:cNvSpPr txBox="1">
            <a:spLocks noChangeArrowheads="1"/>
          </p:cNvSpPr>
          <p:nvPr/>
        </p:nvSpPr>
        <p:spPr bwMode="auto">
          <a:xfrm>
            <a:off x="1398494" y="2769578"/>
            <a:ext cx="4038083" cy="2332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lgn="ctr">
              <a:lnSpc>
                <a:spcPct val="61000"/>
              </a:lnSpc>
              <a:spcAft>
                <a:spcPts val="1425"/>
              </a:spcAft>
              <a:buClr>
                <a:srgbClr val="000000"/>
              </a:buClr>
              <a:buSzPct val="100000"/>
              <a:buFont typeface="Times New Roman" panose="02020603050405020304" pitchFamily="18" charset="0"/>
              <a:tabLst>
                <a:tab pos="1079500" algn="l"/>
              </a:tabLst>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tabLst>
                <a:tab pos="1079500" algn="l"/>
              </a:tabLst>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tabLst>
                <a:tab pos="1079500" algn="l"/>
              </a:tabLst>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tabLst>
                <a:tab pos="1079500" algn="l"/>
              </a:tabLst>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tabLst>
                <a:tab pos="1079500" algn="l"/>
              </a:tabLst>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1079500" algn="l"/>
              </a:tabLst>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1079500" algn="l"/>
              </a:tabLst>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1079500" algn="l"/>
              </a:tabLst>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1079500" algn="l"/>
              </a:tabLst>
              <a:defRPr sz="2000">
                <a:solidFill>
                  <a:srgbClr val="686868"/>
                </a:solidFill>
                <a:latin typeface="Arial" panose="020B0604020202020204" pitchFamily="34" charset="0"/>
                <a:cs typeface="Arial" panose="020B0604020202020204" pitchFamily="34" charset="0"/>
              </a:defRPr>
            </a:lvl9pPr>
          </a:lstStyle>
          <a:p>
            <a:pPr algn="l">
              <a:lnSpc>
                <a:spcPct val="100000"/>
              </a:lnSpc>
              <a:spcAft>
                <a:spcPct val="0"/>
              </a:spcAft>
              <a:buClr>
                <a:srgbClr val="CC0000"/>
              </a:buClr>
              <a:buSzTx/>
              <a:buFontTx/>
              <a:buNone/>
            </a:pPr>
            <a:r>
              <a:rPr lang="de-DE" altLang="de-DE" sz="2400">
                <a:solidFill>
                  <a:schemeClr val="tx1"/>
                </a:solidFill>
              </a:rPr>
              <a:t>Bei mäßig erhöhtem Bluthochdruck </a:t>
            </a:r>
            <a:br>
              <a:rPr lang="de-DE" altLang="de-DE" sz="2400">
                <a:solidFill>
                  <a:schemeClr val="tx1"/>
                </a:solidFill>
              </a:rPr>
            </a:br>
            <a:r>
              <a:rPr lang="de-DE" altLang="de-DE" sz="2400">
                <a:solidFill>
                  <a:schemeClr val="tx1"/>
                </a:solidFill>
              </a:rPr>
              <a:t>(160/100 </a:t>
            </a:r>
            <a:r>
              <a:rPr lang="de-DE" altLang="de-DE" sz="2400" err="1">
                <a:solidFill>
                  <a:schemeClr val="tx1"/>
                </a:solidFill>
              </a:rPr>
              <a:t>mmHg</a:t>
            </a:r>
            <a:r>
              <a:rPr lang="de-DE" altLang="de-DE" sz="2400">
                <a:solidFill>
                  <a:schemeClr val="tx1"/>
                </a:solidFill>
              </a:rPr>
              <a:t>) kann die </a:t>
            </a:r>
            <a:r>
              <a:rPr lang="de-DE" altLang="de-DE" sz="2400">
                <a:solidFill>
                  <a:srgbClr val="CC0000"/>
                </a:solidFill>
              </a:rPr>
              <a:t>Lebensstiländerung allein </a:t>
            </a:r>
            <a:r>
              <a:rPr lang="de-DE" altLang="de-DE" sz="2400">
                <a:solidFill>
                  <a:schemeClr val="tx1"/>
                </a:solidFill>
              </a:rPr>
              <a:t>den Blutdruck normalisieren.</a:t>
            </a:r>
          </a:p>
        </p:txBody>
      </p:sp>
      <p:sp>
        <p:nvSpPr>
          <p:cNvPr id="5" name="Rectangle 2">
            <a:extLst>
              <a:ext uri="{FF2B5EF4-FFF2-40B4-BE49-F238E27FC236}">
                <a16:creationId xmlns:a16="http://schemas.microsoft.com/office/drawing/2014/main" id="{A002168E-D679-A48C-C683-D223F3C9630C}"/>
              </a:ext>
            </a:extLst>
          </p:cNvPr>
          <p:cNvSpPr txBox="1">
            <a:spLocks noChangeArrowheads="1"/>
          </p:cNvSpPr>
          <p:nvPr/>
        </p:nvSpPr>
        <p:spPr bwMode="auto">
          <a:xfrm>
            <a:off x="1681703" y="585656"/>
            <a:ext cx="9075737" cy="57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Einfluss salzarmer Ernährung</a:t>
            </a:r>
          </a:p>
        </p:txBody>
      </p:sp>
      <p:pic>
        <p:nvPicPr>
          <p:cNvPr id="6" name="Grafik 1">
            <a:extLst>
              <a:ext uri="{FF2B5EF4-FFF2-40B4-BE49-F238E27FC236}">
                <a16:creationId xmlns:a16="http://schemas.microsoft.com/office/drawing/2014/main" id="{0BFF54FC-2C9A-D0B0-EEED-AD8E537D73BF}"/>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567310" y="1710589"/>
            <a:ext cx="4190130" cy="4450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liennummernplatzhalter 6">
            <a:extLst>
              <a:ext uri="{FF2B5EF4-FFF2-40B4-BE49-F238E27FC236}">
                <a16:creationId xmlns:a16="http://schemas.microsoft.com/office/drawing/2014/main" id="{44093EBF-3852-B0CB-76D3-2C2F90D7602C}"/>
              </a:ext>
            </a:extLst>
          </p:cNvPr>
          <p:cNvSpPr>
            <a:spLocks noGrp="1"/>
          </p:cNvSpPr>
          <p:nvPr>
            <p:ph type="sldNum" sz="quarter" idx="12"/>
          </p:nvPr>
        </p:nvSpPr>
        <p:spPr/>
        <p:txBody>
          <a:bodyPr/>
          <a:lstStyle/>
          <a:p>
            <a:fld id="{547313A6-FB1D-4F2B-8C55-BCB9DAED4D1B}" type="slidenum">
              <a:rPr lang="de-DE" smtClean="0"/>
              <a:t>23</a:t>
            </a:fld>
            <a:endParaRPr lang="de-DE"/>
          </a:p>
        </p:txBody>
      </p:sp>
    </p:spTree>
    <p:extLst>
      <p:ext uri="{BB962C8B-B14F-4D97-AF65-F5344CB8AC3E}">
        <p14:creationId xmlns:p14="http://schemas.microsoft.com/office/powerpoint/2010/main" val="3627614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72E992CB-7F95-4595-EA0C-BD1A82DC6DF3}"/>
              </a:ext>
            </a:extLst>
          </p:cNvPr>
          <p:cNvSpPr>
            <a:spLocks noGrp="1"/>
          </p:cNvSpPr>
          <p:nvPr>
            <p:ph type="ftr" sz="quarter" idx="11"/>
          </p:nvPr>
        </p:nvSpPr>
        <p:spPr/>
        <p:txBody>
          <a:bodyPr/>
          <a:lstStyle/>
          <a:p>
            <a:r>
              <a:rPr lang="de-DE"/>
              <a:t>Stand: April 2024 © DGPR</a:t>
            </a:r>
          </a:p>
        </p:txBody>
      </p:sp>
      <p:sp>
        <p:nvSpPr>
          <p:cNvPr id="4" name="Rectangle 3">
            <a:extLst>
              <a:ext uri="{FF2B5EF4-FFF2-40B4-BE49-F238E27FC236}">
                <a16:creationId xmlns:a16="http://schemas.microsoft.com/office/drawing/2014/main" id="{D49AE4B8-F8FF-704F-173F-6DF59697375D}"/>
              </a:ext>
            </a:extLst>
          </p:cNvPr>
          <p:cNvSpPr txBox="1">
            <a:spLocks noChangeArrowheads="1"/>
          </p:cNvSpPr>
          <p:nvPr/>
        </p:nvSpPr>
        <p:spPr bwMode="auto">
          <a:xfrm>
            <a:off x="850382" y="1755854"/>
            <a:ext cx="6253754" cy="4268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255588" algn="l"/>
              </a:tabLst>
              <a:defRPr>
                <a:solidFill>
                  <a:schemeClr val="bg1"/>
                </a:solidFill>
                <a:latin typeface="Arial" panose="020B0604020202020204" pitchFamily="34" charset="0"/>
                <a:cs typeface="Arial" panose="020B0604020202020204" pitchFamily="34" charset="0"/>
              </a:defRPr>
            </a:lvl1pPr>
            <a:lvl2pPr>
              <a:tabLst>
                <a:tab pos="255588" algn="l"/>
              </a:tabLst>
              <a:defRPr>
                <a:solidFill>
                  <a:schemeClr val="bg1"/>
                </a:solidFill>
                <a:latin typeface="Arial" panose="020B0604020202020204" pitchFamily="34" charset="0"/>
                <a:cs typeface="Arial" panose="020B0604020202020204" pitchFamily="34" charset="0"/>
              </a:defRPr>
            </a:lvl2pPr>
            <a:lvl3pPr>
              <a:tabLst>
                <a:tab pos="255588" algn="l"/>
              </a:tabLst>
              <a:defRPr>
                <a:solidFill>
                  <a:schemeClr val="bg1"/>
                </a:solidFill>
                <a:latin typeface="Arial" panose="020B0604020202020204" pitchFamily="34" charset="0"/>
                <a:cs typeface="Arial" panose="020B0604020202020204" pitchFamily="34" charset="0"/>
              </a:defRPr>
            </a:lvl3pPr>
            <a:lvl4pPr>
              <a:tabLst>
                <a:tab pos="255588" algn="l"/>
              </a:tabLst>
              <a:defRPr>
                <a:solidFill>
                  <a:schemeClr val="bg1"/>
                </a:solidFill>
                <a:latin typeface="Arial" panose="020B0604020202020204" pitchFamily="34" charset="0"/>
                <a:cs typeface="Arial" panose="020B0604020202020204" pitchFamily="34" charset="0"/>
              </a:defRPr>
            </a:lvl4pPr>
            <a:lvl5pPr>
              <a:tabLst>
                <a:tab pos="255588"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9pPr>
          </a:lstStyle>
          <a:p>
            <a:pPr>
              <a:buClr>
                <a:srgbClr val="CC0000"/>
              </a:buClr>
            </a:pPr>
            <a:r>
              <a:rPr lang="de-DE" altLang="de-DE" sz="2400">
                <a:solidFill>
                  <a:schemeClr val="tx1"/>
                </a:solidFill>
                <a:latin typeface="+mn-lt"/>
              </a:rPr>
              <a:t>In Deutschland wird sehr viel Salz </a:t>
            </a:r>
            <a:br>
              <a:rPr lang="de-DE" altLang="de-DE" sz="2400">
                <a:solidFill>
                  <a:schemeClr val="tx1"/>
                </a:solidFill>
                <a:latin typeface="+mn-lt"/>
              </a:rPr>
            </a:br>
            <a:r>
              <a:rPr lang="de-DE" altLang="de-DE" sz="2400">
                <a:solidFill>
                  <a:schemeClr val="tx1"/>
                </a:solidFill>
                <a:latin typeface="+mn-lt"/>
              </a:rPr>
              <a:t>gegessen. Um den Blutdruck zu </a:t>
            </a:r>
            <a:br>
              <a:rPr lang="de-DE" altLang="de-DE" sz="2400">
                <a:solidFill>
                  <a:schemeClr val="tx1"/>
                </a:solidFill>
                <a:latin typeface="+mn-lt"/>
              </a:rPr>
            </a:br>
            <a:r>
              <a:rPr lang="de-DE" altLang="de-DE" sz="2400">
                <a:solidFill>
                  <a:schemeClr val="tx1"/>
                </a:solidFill>
                <a:latin typeface="+mn-lt"/>
              </a:rPr>
              <a:t>senken, Salzkonsum beschränken:</a:t>
            </a:r>
          </a:p>
          <a:p>
            <a:pPr marL="342900" indent="-342900">
              <a:spcAft>
                <a:spcPct val="50000"/>
              </a:spcAft>
              <a:buClr>
                <a:srgbClr val="CC0000"/>
              </a:buClr>
              <a:buFont typeface="Arial" panose="020B0604020202020204" pitchFamily="34" charset="0"/>
              <a:buChar char="•"/>
            </a:pPr>
            <a:r>
              <a:rPr lang="de-DE" altLang="de-DE" sz="2400">
                <a:solidFill>
                  <a:schemeClr val="tx1"/>
                </a:solidFill>
                <a:latin typeface="+mn-lt"/>
              </a:rPr>
              <a:t>nicht nachsalzen,</a:t>
            </a:r>
          </a:p>
          <a:p>
            <a:pPr marL="342900" indent="-342900">
              <a:spcAft>
                <a:spcPct val="55000"/>
              </a:spcAft>
              <a:buClr>
                <a:srgbClr val="CC0000"/>
              </a:buClr>
              <a:buFont typeface="Arial" panose="020B0604020202020204" pitchFamily="34" charset="0"/>
              <a:buChar char="•"/>
            </a:pPr>
            <a:r>
              <a:rPr lang="de-DE" altLang="de-DE" sz="2400">
                <a:solidFill>
                  <a:schemeClr val="tx1"/>
                </a:solidFill>
                <a:latin typeface="+mn-lt"/>
              </a:rPr>
              <a:t>möglichst wenig Fertiggerichte (Tiefkühlprodukte, Konserven),</a:t>
            </a:r>
          </a:p>
          <a:p>
            <a:pPr marL="342900" indent="-342900">
              <a:buClr>
                <a:srgbClr val="CC0000"/>
              </a:buClr>
              <a:buFont typeface="Arial" panose="020B0604020202020204" pitchFamily="34" charset="0"/>
              <a:buChar char="•"/>
            </a:pPr>
            <a:r>
              <a:rPr lang="de-DE" altLang="de-DE" sz="2400">
                <a:solidFill>
                  <a:schemeClr val="tx1"/>
                </a:solidFill>
                <a:latin typeface="+mn-lt"/>
              </a:rPr>
              <a:t>Schinken, Wurst (Salami!), Fischmarinaden und salzige Snacks möglichst vermeiden.</a:t>
            </a:r>
          </a:p>
        </p:txBody>
      </p:sp>
      <p:sp>
        <p:nvSpPr>
          <p:cNvPr id="5" name="Rectangle 2">
            <a:extLst>
              <a:ext uri="{FF2B5EF4-FFF2-40B4-BE49-F238E27FC236}">
                <a16:creationId xmlns:a16="http://schemas.microsoft.com/office/drawing/2014/main" id="{8930EF4D-F020-EAFD-85D6-94BE8A0CC572}"/>
              </a:ext>
            </a:extLst>
          </p:cNvPr>
          <p:cNvSpPr txBox="1">
            <a:spLocks noChangeArrowheads="1"/>
          </p:cNvSpPr>
          <p:nvPr/>
        </p:nvSpPr>
        <p:spPr bwMode="auto">
          <a:xfrm>
            <a:off x="2520168" y="562187"/>
            <a:ext cx="3948871" cy="57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Wie viel Salz?</a:t>
            </a:r>
          </a:p>
        </p:txBody>
      </p:sp>
      <p:pic>
        <p:nvPicPr>
          <p:cNvPr id="7" name="Grafik 6" descr="Ein Bild, das Wasser, Person, Hand, Finger enthält.&#10;&#10;Automatisch generierte Beschreibung">
            <a:extLst>
              <a:ext uri="{FF2B5EF4-FFF2-40B4-BE49-F238E27FC236}">
                <a16:creationId xmlns:a16="http://schemas.microsoft.com/office/drawing/2014/main" id="{990FD2A0-CDF1-AF3C-D4B1-C6EC7F64753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72911" y="1755853"/>
            <a:ext cx="2749415" cy="4482959"/>
          </a:xfrm>
          <a:prstGeom prst="rect">
            <a:avLst/>
          </a:prstGeom>
          <a:ln>
            <a:noFill/>
          </a:ln>
          <a:effectLst>
            <a:outerShdw blurRad="292100" dist="139700" dir="2700000" algn="tl" rotWithShape="0">
              <a:srgbClr val="333333">
                <a:alpha val="65000"/>
              </a:srgbClr>
            </a:outerShdw>
          </a:effectLst>
        </p:spPr>
      </p:pic>
      <p:sp>
        <p:nvSpPr>
          <p:cNvPr id="6" name="Foliennummernplatzhalter 5">
            <a:extLst>
              <a:ext uri="{FF2B5EF4-FFF2-40B4-BE49-F238E27FC236}">
                <a16:creationId xmlns:a16="http://schemas.microsoft.com/office/drawing/2014/main" id="{700942CB-345B-090D-A2DC-52BC491901E2}"/>
              </a:ext>
            </a:extLst>
          </p:cNvPr>
          <p:cNvSpPr>
            <a:spLocks noGrp="1"/>
          </p:cNvSpPr>
          <p:nvPr>
            <p:ph type="sldNum" sz="quarter" idx="12"/>
          </p:nvPr>
        </p:nvSpPr>
        <p:spPr/>
        <p:txBody>
          <a:bodyPr/>
          <a:lstStyle/>
          <a:p>
            <a:fld id="{547313A6-FB1D-4F2B-8C55-BCB9DAED4D1B}" type="slidenum">
              <a:rPr lang="de-DE" smtClean="0"/>
              <a:t>24</a:t>
            </a:fld>
            <a:endParaRPr lang="de-DE"/>
          </a:p>
        </p:txBody>
      </p:sp>
      <p:sp>
        <p:nvSpPr>
          <p:cNvPr id="3" name="Textfeld 1">
            <a:extLst>
              <a:ext uri="{FF2B5EF4-FFF2-40B4-BE49-F238E27FC236}">
                <a16:creationId xmlns:a16="http://schemas.microsoft.com/office/drawing/2014/main" id="{D908BC70-2A78-A013-CD92-3DAE2C07387B}"/>
              </a:ext>
            </a:extLst>
          </p:cNvPr>
          <p:cNvSpPr txBox="1">
            <a:spLocks noChangeArrowheads="1"/>
          </p:cNvSpPr>
          <p:nvPr/>
        </p:nvSpPr>
        <p:spPr bwMode="auto">
          <a:xfrm>
            <a:off x="8372911" y="6259625"/>
            <a:ext cx="2032929"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iStock.com/</a:t>
            </a:r>
            <a:r>
              <a:rPr lang="de-DE" altLang="de-DE" sz="845" err="1">
                <a:solidFill>
                  <a:srgbClr val="000000"/>
                </a:solidFill>
              </a:rPr>
              <a:t>ValentynVolkov</a:t>
            </a:r>
            <a:endParaRPr lang="de-DE" altLang="de-DE" sz="845">
              <a:solidFill>
                <a:srgbClr val="000000"/>
              </a:solidFill>
            </a:endParaRPr>
          </a:p>
        </p:txBody>
      </p:sp>
    </p:spTree>
    <p:extLst>
      <p:ext uri="{BB962C8B-B14F-4D97-AF65-F5344CB8AC3E}">
        <p14:creationId xmlns:p14="http://schemas.microsoft.com/office/powerpoint/2010/main" val="42837741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7D3EA252-6C22-3C5C-C14D-ECDFFED04063}"/>
              </a:ext>
            </a:extLst>
          </p:cNvPr>
          <p:cNvSpPr>
            <a:spLocks noGrp="1"/>
          </p:cNvSpPr>
          <p:nvPr>
            <p:ph type="ftr" sz="quarter" idx="11"/>
          </p:nvPr>
        </p:nvSpPr>
        <p:spPr/>
        <p:txBody>
          <a:bodyPr/>
          <a:lstStyle/>
          <a:p>
            <a:r>
              <a:rPr lang="de-DE"/>
              <a:t>Stand: April 2024 © DGPR</a:t>
            </a:r>
          </a:p>
        </p:txBody>
      </p:sp>
      <p:sp>
        <p:nvSpPr>
          <p:cNvPr id="4" name="Rectangle 3">
            <a:extLst>
              <a:ext uri="{FF2B5EF4-FFF2-40B4-BE49-F238E27FC236}">
                <a16:creationId xmlns:a16="http://schemas.microsoft.com/office/drawing/2014/main" id="{BF328BCB-C639-5473-A9F8-D96386345C08}"/>
              </a:ext>
            </a:extLst>
          </p:cNvPr>
          <p:cNvSpPr txBox="1">
            <a:spLocks noChangeArrowheads="1"/>
          </p:cNvSpPr>
          <p:nvPr/>
        </p:nvSpPr>
        <p:spPr bwMode="auto">
          <a:xfrm>
            <a:off x="462578" y="1576850"/>
            <a:ext cx="4860049" cy="4422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377825" algn="l"/>
              </a:tabLst>
              <a:defRPr>
                <a:solidFill>
                  <a:schemeClr val="bg1"/>
                </a:solidFill>
                <a:latin typeface="Arial" panose="020B0604020202020204" pitchFamily="34" charset="0"/>
                <a:cs typeface="Arial" panose="020B0604020202020204" pitchFamily="34" charset="0"/>
              </a:defRPr>
            </a:lvl1pPr>
            <a:lvl2pPr>
              <a:tabLst>
                <a:tab pos="377825" algn="l"/>
              </a:tabLst>
              <a:defRPr>
                <a:solidFill>
                  <a:schemeClr val="bg1"/>
                </a:solidFill>
                <a:latin typeface="Arial" panose="020B0604020202020204" pitchFamily="34" charset="0"/>
                <a:cs typeface="Arial" panose="020B0604020202020204" pitchFamily="34" charset="0"/>
              </a:defRPr>
            </a:lvl2pPr>
            <a:lvl3pPr>
              <a:tabLst>
                <a:tab pos="377825" algn="l"/>
              </a:tabLst>
              <a:defRPr>
                <a:solidFill>
                  <a:schemeClr val="bg1"/>
                </a:solidFill>
                <a:latin typeface="Arial" panose="020B0604020202020204" pitchFamily="34" charset="0"/>
                <a:cs typeface="Arial" panose="020B0604020202020204" pitchFamily="34" charset="0"/>
              </a:defRPr>
            </a:lvl3pPr>
            <a:lvl4pPr>
              <a:tabLst>
                <a:tab pos="377825" algn="l"/>
              </a:tabLst>
              <a:defRPr>
                <a:solidFill>
                  <a:schemeClr val="bg1"/>
                </a:solidFill>
                <a:latin typeface="Arial" panose="020B0604020202020204" pitchFamily="34" charset="0"/>
                <a:cs typeface="Arial" panose="020B0604020202020204" pitchFamily="34" charset="0"/>
              </a:defRPr>
            </a:lvl4pPr>
            <a:lvl5pPr>
              <a:tabLst>
                <a:tab pos="377825"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377825"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377825"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377825"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377825" algn="l"/>
              </a:tabLst>
              <a:defRPr>
                <a:solidFill>
                  <a:schemeClr val="bg1"/>
                </a:solidFill>
                <a:latin typeface="Arial" panose="020B0604020202020204" pitchFamily="34" charset="0"/>
                <a:cs typeface="Arial" panose="020B0604020202020204" pitchFamily="34" charset="0"/>
              </a:defRPr>
            </a:lvl9pPr>
          </a:lstStyle>
          <a:p>
            <a:pPr>
              <a:buClr>
                <a:srgbClr val="CC0000"/>
              </a:buClr>
            </a:pPr>
            <a:r>
              <a:rPr lang="de-DE" altLang="de-DE" sz="2400">
                <a:solidFill>
                  <a:schemeClr val="tx1"/>
                </a:solidFill>
                <a:latin typeface="+mn-lt"/>
              </a:rPr>
              <a:t>Wenn Sie Medikamente einnehmen müssen, ermöglicht der </a:t>
            </a:r>
            <a:r>
              <a:rPr lang="de-DE" altLang="de-DE" sz="2400">
                <a:solidFill>
                  <a:srgbClr val="CC0000"/>
                </a:solidFill>
                <a:latin typeface="+mn-lt"/>
              </a:rPr>
              <a:t>gesunde Lebensstil</a:t>
            </a:r>
            <a:r>
              <a:rPr lang="de-DE" altLang="de-DE" sz="2400">
                <a:solidFill>
                  <a:schemeClr val="tx1"/>
                </a:solidFill>
                <a:latin typeface="+mn-lt"/>
              </a:rPr>
              <a:t>, dass Sie (nach ärztlicher Rücksprache!) mit </a:t>
            </a:r>
            <a:r>
              <a:rPr lang="de-DE" altLang="de-DE" sz="2400">
                <a:solidFill>
                  <a:srgbClr val="CC0000"/>
                </a:solidFill>
                <a:latin typeface="+mn-lt"/>
              </a:rPr>
              <a:t>weniger Medikamenten</a:t>
            </a:r>
            <a:r>
              <a:rPr lang="de-DE" altLang="de-DE" sz="2400">
                <a:solidFill>
                  <a:srgbClr val="434343"/>
                </a:solidFill>
                <a:latin typeface="+mn-lt"/>
              </a:rPr>
              <a:t> </a:t>
            </a:r>
            <a:r>
              <a:rPr lang="de-DE" altLang="de-DE" sz="2400">
                <a:solidFill>
                  <a:schemeClr val="tx1"/>
                </a:solidFill>
                <a:latin typeface="+mn-lt"/>
              </a:rPr>
              <a:t>oder</a:t>
            </a:r>
            <a:r>
              <a:rPr lang="de-DE" altLang="de-DE" sz="2400">
                <a:solidFill>
                  <a:srgbClr val="434343"/>
                </a:solidFill>
                <a:latin typeface="+mn-lt"/>
              </a:rPr>
              <a:t> </a:t>
            </a:r>
            <a:r>
              <a:rPr lang="de-DE" altLang="de-DE" sz="2400">
                <a:solidFill>
                  <a:schemeClr val="tx1"/>
                </a:solidFill>
                <a:latin typeface="+mn-lt"/>
              </a:rPr>
              <a:t>einer </a:t>
            </a:r>
            <a:r>
              <a:rPr lang="de-DE" altLang="de-DE" sz="2400">
                <a:solidFill>
                  <a:srgbClr val="CC0000"/>
                </a:solidFill>
                <a:latin typeface="+mn-lt"/>
              </a:rPr>
              <a:t>geringeren Dosis </a:t>
            </a:r>
            <a:r>
              <a:rPr lang="de-DE" altLang="de-DE" sz="2400">
                <a:solidFill>
                  <a:schemeClr val="tx1"/>
                </a:solidFill>
                <a:latin typeface="+mn-lt"/>
              </a:rPr>
              <a:t>auskommen. Automatisch verringern sich dadurch die </a:t>
            </a:r>
            <a:r>
              <a:rPr lang="de-DE" altLang="de-DE" sz="2400">
                <a:solidFill>
                  <a:srgbClr val="CC0000"/>
                </a:solidFill>
                <a:latin typeface="+mn-lt"/>
              </a:rPr>
              <a:t>Nebenwirkungen</a:t>
            </a:r>
            <a:r>
              <a:rPr lang="de-DE" altLang="de-DE" sz="2400">
                <a:solidFill>
                  <a:srgbClr val="434343"/>
                </a:solidFill>
                <a:latin typeface="+mn-lt"/>
              </a:rPr>
              <a:t>.</a:t>
            </a:r>
          </a:p>
        </p:txBody>
      </p:sp>
      <p:sp>
        <p:nvSpPr>
          <p:cNvPr id="5" name="Rectangle 2">
            <a:extLst>
              <a:ext uri="{FF2B5EF4-FFF2-40B4-BE49-F238E27FC236}">
                <a16:creationId xmlns:a16="http://schemas.microsoft.com/office/drawing/2014/main" id="{A2244DDA-6288-CC11-B3C2-295983377AED}"/>
              </a:ext>
            </a:extLst>
          </p:cNvPr>
          <p:cNvSpPr txBox="1">
            <a:spLocks noChangeArrowheads="1"/>
          </p:cNvSpPr>
          <p:nvPr/>
        </p:nvSpPr>
        <p:spPr bwMode="auto">
          <a:xfrm>
            <a:off x="957431" y="473336"/>
            <a:ext cx="10617797" cy="94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Gesunder Lebensstil spart Medikamente</a:t>
            </a:r>
          </a:p>
        </p:txBody>
      </p:sp>
      <p:pic>
        <p:nvPicPr>
          <p:cNvPr id="7" name="Grafik 6" descr="Ein Bild, das Frucht, Essen, Apfel, Küchenutensil enthält.&#10;&#10;Automatisch generierte Beschreibung">
            <a:extLst>
              <a:ext uri="{FF2B5EF4-FFF2-40B4-BE49-F238E27FC236}">
                <a16:creationId xmlns:a16="http://schemas.microsoft.com/office/drawing/2014/main" id="{EEBD2437-35B6-4993-AD00-F2ADA4BDFC0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66329" y="2318610"/>
            <a:ext cx="5143500" cy="3429000"/>
          </a:xfrm>
          <a:prstGeom prst="rect">
            <a:avLst/>
          </a:prstGeom>
          <a:ln>
            <a:noFill/>
          </a:ln>
          <a:effectLst>
            <a:outerShdw blurRad="292100" dist="139700" dir="2700000" algn="tl" rotWithShape="0">
              <a:srgbClr val="333333">
                <a:alpha val="65000"/>
              </a:srgbClr>
            </a:outerShdw>
          </a:effectLst>
        </p:spPr>
      </p:pic>
      <p:sp>
        <p:nvSpPr>
          <p:cNvPr id="6" name="Foliennummernplatzhalter 5">
            <a:extLst>
              <a:ext uri="{FF2B5EF4-FFF2-40B4-BE49-F238E27FC236}">
                <a16:creationId xmlns:a16="http://schemas.microsoft.com/office/drawing/2014/main" id="{7F13AD19-943E-F298-CFBA-D68565448F67}"/>
              </a:ext>
            </a:extLst>
          </p:cNvPr>
          <p:cNvSpPr>
            <a:spLocks noGrp="1"/>
          </p:cNvSpPr>
          <p:nvPr>
            <p:ph type="sldNum" sz="quarter" idx="12"/>
          </p:nvPr>
        </p:nvSpPr>
        <p:spPr/>
        <p:txBody>
          <a:bodyPr/>
          <a:lstStyle/>
          <a:p>
            <a:fld id="{547313A6-FB1D-4F2B-8C55-BCB9DAED4D1B}" type="slidenum">
              <a:rPr lang="de-DE" smtClean="0"/>
              <a:t>25</a:t>
            </a:fld>
            <a:endParaRPr lang="de-DE"/>
          </a:p>
        </p:txBody>
      </p:sp>
      <p:sp>
        <p:nvSpPr>
          <p:cNvPr id="3" name="Textfeld 1">
            <a:extLst>
              <a:ext uri="{FF2B5EF4-FFF2-40B4-BE49-F238E27FC236}">
                <a16:creationId xmlns:a16="http://schemas.microsoft.com/office/drawing/2014/main" id="{75A739CF-6272-D339-C79A-21B351CD7D99}"/>
              </a:ext>
            </a:extLst>
          </p:cNvPr>
          <p:cNvSpPr txBox="1">
            <a:spLocks noChangeArrowheads="1"/>
          </p:cNvSpPr>
          <p:nvPr/>
        </p:nvSpPr>
        <p:spPr bwMode="auto">
          <a:xfrm>
            <a:off x="6266329" y="5818848"/>
            <a:ext cx="1500732"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iStock.com/</a:t>
            </a:r>
            <a:r>
              <a:rPr lang="de-DE" altLang="de-DE" sz="845" err="1">
                <a:solidFill>
                  <a:srgbClr val="000000"/>
                </a:solidFill>
              </a:rPr>
              <a:t>udra</a:t>
            </a:r>
            <a:endParaRPr lang="de-DE" altLang="de-DE" sz="845">
              <a:solidFill>
                <a:srgbClr val="000000"/>
              </a:solidFill>
            </a:endParaRPr>
          </a:p>
        </p:txBody>
      </p:sp>
    </p:spTree>
    <p:extLst>
      <p:ext uri="{BB962C8B-B14F-4D97-AF65-F5344CB8AC3E}">
        <p14:creationId xmlns:p14="http://schemas.microsoft.com/office/powerpoint/2010/main" val="40305269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49641B33-0084-9E04-713C-394FD3F7F109}"/>
              </a:ext>
            </a:extLst>
          </p:cNvPr>
          <p:cNvSpPr>
            <a:spLocks noGrp="1"/>
          </p:cNvSpPr>
          <p:nvPr>
            <p:ph type="ftr" sz="quarter" idx="11"/>
          </p:nvPr>
        </p:nvSpPr>
        <p:spPr/>
        <p:txBody>
          <a:bodyPr/>
          <a:lstStyle/>
          <a:p>
            <a:r>
              <a:rPr lang="de-DE"/>
              <a:t>Stand: April 2024 © DGPR</a:t>
            </a:r>
          </a:p>
        </p:txBody>
      </p:sp>
      <p:sp>
        <p:nvSpPr>
          <p:cNvPr id="4" name="Rectangle 3">
            <a:extLst>
              <a:ext uri="{FF2B5EF4-FFF2-40B4-BE49-F238E27FC236}">
                <a16:creationId xmlns:a16="http://schemas.microsoft.com/office/drawing/2014/main" id="{A734BD7D-8E72-D244-0643-CE3054077FC9}"/>
              </a:ext>
            </a:extLst>
          </p:cNvPr>
          <p:cNvSpPr txBox="1">
            <a:spLocks noChangeArrowheads="1"/>
          </p:cNvSpPr>
          <p:nvPr/>
        </p:nvSpPr>
        <p:spPr bwMode="auto">
          <a:xfrm>
            <a:off x="1067088" y="1197019"/>
            <a:ext cx="9847689" cy="5038442"/>
          </a:xfrm>
          <a:prstGeom prst="rect">
            <a:avLst/>
          </a:prstGeom>
          <a:noFill/>
          <a:ln>
            <a:noFill/>
          </a:ln>
        </p:spPr>
        <p:txBody>
          <a:bodyPr lIns="360058" tIns="360058" rIns="0" bIns="360058" anchor="ctr"/>
          <a:lstStyle>
            <a:lvl1pPr>
              <a:tabLst>
                <a:tab pos="1079500" algn="l"/>
              </a:tabLst>
              <a:defRPr sz="2600">
                <a:solidFill>
                  <a:schemeClr val="tx1"/>
                </a:solidFill>
                <a:latin typeface="Times New Roman" pitchFamily="18" charset="0"/>
              </a:defRPr>
            </a:lvl1pPr>
            <a:lvl2pPr marL="742950" indent="-285750">
              <a:tabLst>
                <a:tab pos="1079500" algn="l"/>
              </a:tabLst>
              <a:defRPr sz="2600">
                <a:solidFill>
                  <a:schemeClr val="tx1"/>
                </a:solidFill>
                <a:latin typeface="Times New Roman" pitchFamily="18" charset="0"/>
              </a:defRPr>
            </a:lvl2pPr>
            <a:lvl3pPr marL="1143000" indent="-228600">
              <a:tabLst>
                <a:tab pos="1079500" algn="l"/>
              </a:tabLst>
              <a:defRPr sz="2600">
                <a:solidFill>
                  <a:schemeClr val="tx1"/>
                </a:solidFill>
                <a:latin typeface="Times New Roman" pitchFamily="18" charset="0"/>
              </a:defRPr>
            </a:lvl3pPr>
            <a:lvl4pPr marL="1600200" indent="-228600">
              <a:tabLst>
                <a:tab pos="1079500" algn="l"/>
              </a:tabLst>
              <a:defRPr sz="2600">
                <a:solidFill>
                  <a:schemeClr val="tx1"/>
                </a:solidFill>
                <a:latin typeface="Times New Roman" pitchFamily="18" charset="0"/>
              </a:defRPr>
            </a:lvl4pPr>
            <a:lvl5pPr marL="2057400" indent="-228600">
              <a:tabLst>
                <a:tab pos="1079500" algn="l"/>
              </a:tabLst>
              <a:defRPr sz="2600">
                <a:solidFill>
                  <a:schemeClr val="tx1"/>
                </a:solidFill>
                <a:latin typeface="Times New Roman" pitchFamily="18" charset="0"/>
              </a:defRPr>
            </a:lvl5pPr>
            <a:lvl6pPr marL="2514600" indent="-228600" eaLnBrk="0" fontAlgn="base" hangingPunct="0">
              <a:spcBef>
                <a:spcPct val="0"/>
              </a:spcBef>
              <a:spcAft>
                <a:spcPct val="0"/>
              </a:spcAft>
              <a:tabLst>
                <a:tab pos="1079500" algn="l"/>
              </a:tabLst>
              <a:defRPr sz="2600">
                <a:solidFill>
                  <a:schemeClr val="tx1"/>
                </a:solidFill>
                <a:latin typeface="Times New Roman" pitchFamily="18" charset="0"/>
              </a:defRPr>
            </a:lvl6pPr>
            <a:lvl7pPr marL="2971800" indent="-228600" eaLnBrk="0" fontAlgn="base" hangingPunct="0">
              <a:spcBef>
                <a:spcPct val="0"/>
              </a:spcBef>
              <a:spcAft>
                <a:spcPct val="0"/>
              </a:spcAft>
              <a:tabLst>
                <a:tab pos="1079500" algn="l"/>
              </a:tabLst>
              <a:defRPr sz="2600">
                <a:solidFill>
                  <a:schemeClr val="tx1"/>
                </a:solidFill>
                <a:latin typeface="Times New Roman" pitchFamily="18" charset="0"/>
              </a:defRPr>
            </a:lvl7pPr>
            <a:lvl8pPr marL="3429000" indent="-228600" eaLnBrk="0" fontAlgn="base" hangingPunct="0">
              <a:spcBef>
                <a:spcPct val="0"/>
              </a:spcBef>
              <a:spcAft>
                <a:spcPct val="0"/>
              </a:spcAft>
              <a:tabLst>
                <a:tab pos="1079500" algn="l"/>
              </a:tabLst>
              <a:defRPr sz="2600">
                <a:solidFill>
                  <a:schemeClr val="tx1"/>
                </a:solidFill>
                <a:latin typeface="Times New Roman" pitchFamily="18" charset="0"/>
              </a:defRPr>
            </a:lvl8pPr>
            <a:lvl9pPr marL="3886200" indent="-228600" eaLnBrk="0" fontAlgn="base" hangingPunct="0">
              <a:spcBef>
                <a:spcPct val="0"/>
              </a:spcBef>
              <a:spcAft>
                <a:spcPct val="0"/>
              </a:spcAft>
              <a:tabLst>
                <a:tab pos="1079500" algn="l"/>
              </a:tabLst>
              <a:defRPr sz="2600">
                <a:solidFill>
                  <a:schemeClr val="tx1"/>
                </a:solidFill>
                <a:latin typeface="Times New Roman" pitchFamily="18" charset="0"/>
              </a:defRPr>
            </a:lvl9pPr>
          </a:lstStyle>
          <a:p>
            <a:pPr>
              <a:tabLst/>
              <a:defRPr/>
            </a:pPr>
            <a:r>
              <a:rPr lang="de-DE" sz="2400" i="1" u="sng">
                <a:latin typeface="+mn-lt"/>
                <a:cs typeface="Arial" charset="0"/>
              </a:rPr>
              <a:t>Blutdrucksenkung*</a:t>
            </a:r>
          </a:p>
          <a:p>
            <a:pPr>
              <a:tabLst/>
              <a:defRPr/>
            </a:pPr>
            <a:endParaRPr lang="de-DE" sz="2400" kern="800">
              <a:latin typeface="+mn-lt"/>
              <a:cs typeface="Arial" charset="0"/>
            </a:endParaRPr>
          </a:p>
          <a:p>
            <a:pPr>
              <a:lnSpc>
                <a:spcPts val="2000"/>
              </a:lnSpc>
              <a:spcBef>
                <a:spcPts val="50"/>
              </a:spcBef>
              <a:tabLst/>
              <a:defRPr/>
            </a:pPr>
            <a:r>
              <a:rPr lang="de-DE" sz="2400">
                <a:latin typeface="+mn-lt"/>
                <a:cs typeface="Arial" charset="0"/>
              </a:rPr>
              <a:t>Beschränkung der Kochsalzzufuhr: </a:t>
            </a:r>
            <a:r>
              <a:rPr lang="de-DE" sz="2400" kern="800">
                <a:latin typeface="+mn-lt"/>
                <a:cs typeface="Arial" charset="0"/>
              </a:rPr>
              <a:t>		</a:t>
            </a:r>
            <a:r>
              <a:rPr lang="de-DE" sz="2400">
                <a:latin typeface="+mn-lt"/>
                <a:cs typeface="Arial" charset="0"/>
              </a:rPr>
              <a:t>5-8 </a:t>
            </a:r>
            <a:r>
              <a:rPr lang="de-DE" sz="2400" err="1">
                <a:latin typeface="+mn-lt"/>
                <a:cs typeface="Arial" charset="0"/>
              </a:rPr>
              <a:t>mmHg</a:t>
            </a:r>
            <a:endParaRPr lang="de-DE" sz="2400">
              <a:latin typeface="+mn-lt"/>
              <a:cs typeface="Arial" charset="0"/>
            </a:endParaRPr>
          </a:p>
          <a:p>
            <a:pPr>
              <a:lnSpc>
                <a:spcPts val="2000"/>
              </a:lnSpc>
              <a:buClr>
                <a:srgbClr val="CC0000"/>
              </a:buClr>
              <a:defRPr/>
            </a:pPr>
            <a:br>
              <a:rPr lang="de-DE" sz="2400">
                <a:latin typeface="+mn-lt"/>
                <a:cs typeface="Arial" charset="0"/>
              </a:rPr>
            </a:br>
            <a:r>
              <a:rPr lang="de-DE" sz="2400">
                <a:latin typeface="+mn-lt"/>
                <a:cs typeface="Arial" charset="0"/>
              </a:rPr>
              <a:t>Gewichtsabnahme pro Kilo	 			1-2 </a:t>
            </a:r>
            <a:r>
              <a:rPr lang="de-DE" sz="2400" err="1">
                <a:latin typeface="+mn-lt"/>
                <a:cs typeface="Arial" charset="0"/>
              </a:rPr>
              <a:t>mmHg</a:t>
            </a:r>
            <a:endParaRPr lang="de-DE" sz="2400">
              <a:latin typeface="+mn-lt"/>
              <a:cs typeface="Arial" charset="0"/>
            </a:endParaRPr>
          </a:p>
          <a:p>
            <a:pPr>
              <a:lnSpc>
                <a:spcPts val="2000"/>
              </a:lnSpc>
              <a:spcBef>
                <a:spcPts val="50"/>
              </a:spcBef>
              <a:tabLst/>
              <a:defRPr/>
            </a:pPr>
            <a:br>
              <a:rPr lang="de-DE" sz="2400">
                <a:latin typeface="+mn-lt"/>
                <a:cs typeface="Arial" charset="0"/>
              </a:rPr>
            </a:br>
            <a:r>
              <a:rPr lang="de-DE" sz="2400">
                <a:latin typeface="+mn-lt"/>
                <a:cs typeface="Arial" charset="0"/>
              </a:rPr>
              <a:t>regelmäßige sportliche Aktivität: 			4-9 </a:t>
            </a:r>
            <a:r>
              <a:rPr lang="de-DE" sz="2400" err="1">
                <a:latin typeface="+mn-lt"/>
                <a:cs typeface="Arial" charset="0"/>
              </a:rPr>
              <a:t>mmHg</a:t>
            </a:r>
            <a:endParaRPr lang="de-DE" sz="2400">
              <a:latin typeface="+mn-lt"/>
              <a:cs typeface="Arial" charset="0"/>
            </a:endParaRPr>
          </a:p>
          <a:p>
            <a:pPr>
              <a:lnSpc>
                <a:spcPts val="2000"/>
              </a:lnSpc>
              <a:spcBef>
                <a:spcPts val="50"/>
              </a:spcBef>
              <a:tabLst/>
              <a:defRPr/>
            </a:pPr>
            <a:r>
              <a:rPr lang="de-DE" sz="2400">
                <a:latin typeface="+mn-lt"/>
                <a:cs typeface="Arial" charset="0"/>
              </a:rPr>
              <a:t>	</a:t>
            </a:r>
            <a:br>
              <a:rPr lang="de-DE" sz="2400">
                <a:latin typeface="+mn-lt"/>
                <a:cs typeface="Arial" charset="0"/>
              </a:rPr>
            </a:br>
            <a:r>
              <a:rPr lang="de-DE" sz="2400">
                <a:latin typeface="+mn-lt"/>
                <a:cs typeface="Arial" charset="0"/>
              </a:rPr>
              <a:t>Einschränkung des Alkoholkonsums:		2-4 </a:t>
            </a:r>
            <a:r>
              <a:rPr lang="de-DE" sz="2400" err="1">
                <a:latin typeface="+mn-lt"/>
                <a:cs typeface="Arial" charset="0"/>
              </a:rPr>
              <a:t>mmHg</a:t>
            </a:r>
            <a:endParaRPr lang="de-DE" sz="2400">
              <a:latin typeface="+mn-lt"/>
              <a:cs typeface="Arial" charset="0"/>
            </a:endParaRPr>
          </a:p>
          <a:p>
            <a:pPr>
              <a:lnSpc>
                <a:spcPts val="2000"/>
              </a:lnSpc>
              <a:spcBef>
                <a:spcPts val="50"/>
              </a:spcBef>
              <a:tabLst/>
              <a:defRPr/>
            </a:pPr>
            <a:endParaRPr lang="de-DE" sz="2400">
              <a:latin typeface="+mn-lt"/>
              <a:cs typeface="Arial" charset="0"/>
            </a:endParaRPr>
          </a:p>
          <a:p>
            <a:pPr>
              <a:lnSpc>
                <a:spcPts val="2000"/>
              </a:lnSpc>
              <a:buClr>
                <a:srgbClr val="CC0000"/>
              </a:buClr>
              <a:tabLst/>
              <a:defRPr/>
            </a:pPr>
            <a:r>
              <a:rPr lang="de-DE" sz="2400">
                <a:latin typeface="+mn-lt"/>
                <a:cs typeface="Arial" charset="0"/>
              </a:rPr>
              <a:t>gesunde Ernährung (Mittelmeerküche):		8-14 </a:t>
            </a:r>
            <a:r>
              <a:rPr lang="de-DE" sz="2400" err="1">
                <a:latin typeface="+mn-lt"/>
                <a:cs typeface="Arial" charset="0"/>
              </a:rPr>
              <a:t>mmHg</a:t>
            </a:r>
            <a:r>
              <a:rPr lang="de-DE" sz="2400" i="1">
                <a:latin typeface="+mn-lt"/>
                <a:cs typeface="Arial" charset="0"/>
              </a:rPr>
              <a:t>					</a:t>
            </a:r>
          </a:p>
          <a:p>
            <a:pPr>
              <a:lnSpc>
                <a:spcPts val="2000"/>
              </a:lnSpc>
              <a:buClr>
                <a:srgbClr val="CC0000"/>
              </a:buClr>
              <a:tabLst/>
              <a:defRPr/>
            </a:pPr>
            <a:endParaRPr lang="de-DE" sz="2400">
              <a:latin typeface="+mn-lt"/>
              <a:cs typeface="Arial" charset="0"/>
            </a:endParaRPr>
          </a:p>
          <a:p>
            <a:pPr algn="ctr">
              <a:buClr>
                <a:srgbClr val="CC0000"/>
              </a:buClr>
              <a:defRPr/>
            </a:pPr>
            <a:r>
              <a:rPr lang="de-DE" sz="2400" b="1">
                <a:latin typeface="+mn-lt"/>
                <a:cs typeface="Arial" charset="0"/>
              </a:rPr>
              <a:t>Insgesamt kann der Blutdruck um bis zu 20 </a:t>
            </a:r>
            <a:r>
              <a:rPr lang="de-DE" sz="2400" b="1" err="1">
                <a:latin typeface="+mn-lt"/>
                <a:cs typeface="Arial" charset="0"/>
              </a:rPr>
              <a:t>mmHg</a:t>
            </a:r>
            <a:r>
              <a:rPr lang="de-DE" sz="2400" b="1">
                <a:latin typeface="+mn-lt"/>
                <a:cs typeface="Arial" charset="0"/>
              </a:rPr>
              <a:t> (systolisch) gesenkt werden.</a:t>
            </a:r>
          </a:p>
        </p:txBody>
      </p:sp>
      <p:sp>
        <p:nvSpPr>
          <p:cNvPr id="5" name="Rectangle 2">
            <a:extLst>
              <a:ext uri="{FF2B5EF4-FFF2-40B4-BE49-F238E27FC236}">
                <a16:creationId xmlns:a16="http://schemas.microsoft.com/office/drawing/2014/main" id="{F55AC239-DB65-97E8-EEC9-DFE9E936C62C}"/>
              </a:ext>
            </a:extLst>
          </p:cNvPr>
          <p:cNvSpPr txBox="1">
            <a:spLocks noChangeArrowheads="1"/>
          </p:cNvSpPr>
          <p:nvPr/>
        </p:nvSpPr>
        <p:spPr bwMode="auto">
          <a:xfrm>
            <a:off x="1277223" y="622539"/>
            <a:ext cx="10144462" cy="57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Was bewirkt ein gesunder Lebensstil?</a:t>
            </a:r>
          </a:p>
        </p:txBody>
      </p:sp>
      <p:sp>
        <p:nvSpPr>
          <p:cNvPr id="6" name="Textfeld 3">
            <a:extLst>
              <a:ext uri="{FF2B5EF4-FFF2-40B4-BE49-F238E27FC236}">
                <a16:creationId xmlns:a16="http://schemas.microsoft.com/office/drawing/2014/main" id="{54A48589-8D3E-20D7-3133-A1816BD0C909}"/>
              </a:ext>
            </a:extLst>
          </p:cNvPr>
          <p:cNvSpPr txBox="1">
            <a:spLocks noChangeArrowheads="1"/>
          </p:cNvSpPr>
          <p:nvPr/>
        </p:nvSpPr>
        <p:spPr bwMode="auto">
          <a:xfrm>
            <a:off x="5159396" y="6309226"/>
            <a:ext cx="1454275" cy="222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55" tIns="45728" rIns="91455" bIns="45728">
            <a:spAutoFit/>
          </a:bodyPr>
          <a:lstStyle/>
          <a:p>
            <a:r>
              <a:rPr lang="de-DE" altLang="de-DE" sz="845" i="1">
                <a:solidFill>
                  <a:srgbClr val="434343"/>
                </a:solidFill>
                <a:latin typeface="Verdana" panose="020B0604030504040204" pitchFamily="34" charset="0"/>
              </a:rPr>
              <a:t>*Quelle: Hochdruckliga</a:t>
            </a:r>
            <a:endParaRPr lang="de-DE" altLang="de-DE" sz="845">
              <a:solidFill>
                <a:srgbClr val="FFFFFF"/>
              </a:solidFill>
            </a:endParaRPr>
          </a:p>
        </p:txBody>
      </p:sp>
      <p:sp>
        <p:nvSpPr>
          <p:cNvPr id="7" name="Foliennummernplatzhalter 6">
            <a:extLst>
              <a:ext uri="{FF2B5EF4-FFF2-40B4-BE49-F238E27FC236}">
                <a16:creationId xmlns:a16="http://schemas.microsoft.com/office/drawing/2014/main" id="{3708485E-28AB-4C56-E926-FC407C30B70E}"/>
              </a:ext>
            </a:extLst>
          </p:cNvPr>
          <p:cNvSpPr>
            <a:spLocks noGrp="1"/>
          </p:cNvSpPr>
          <p:nvPr>
            <p:ph type="sldNum" sz="quarter" idx="12"/>
          </p:nvPr>
        </p:nvSpPr>
        <p:spPr/>
        <p:txBody>
          <a:bodyPr/>
          <a:lstStyle/>
          <a:p>
            <a:fld id="{547313A6-FB1D-4F2B-8C55-BCB9DAED4D1B}" type="slidenum">
              <a:rPr lang="de-DE" smtClean="0"/>
              <a:t>26</a:t>
            </a:fld>
            <a:endParaRPr lang="de-DE"/>
          </a:p>
        </p:txBody>
      </p:sp>
    </p:spTree>
    <p:extLst>
      <p:ext uri="{BB962C8B-B14F-4D97-AF65-F5344CB8AC3E}">
        <p14:creationId xmlns:p14="http://schemas.microsoft.com/office/powerpoint/2010/main" val="2432648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A106DEC5-6FF6-0021-E7E4-9B987EAB2409}"/>
              </a:ext>
            </a:extLst>
          </p:cNvPr>
          <p:cNvSpPr>
            <a:spLocks noGrp="1"/>
          </p:cNvSpPr>
          <p:nvPr>
            <p:ph type="ftr" sz="quarter" idx="11"/>
          </p:nvPr>
        </p:nvSpPr>
        <p:spPr/>
        <p:txBody>
          <a:bodyPr/>
          <a:lstStyle/>
          <a:p>
            <a:r>
              <a:rPr lang="de-DE"/>
              <a:t>Stand: April 2024 © DGPR</a:t>
            </a:r>
          </a:p>
        </p:txBody>
      </p:sp>
      <p:sp>
        <p:nvSpPr>
          <p:cNvPr id="7" name="Rectangle 3">
            <a:extLst>
              <a:ext uri="{FF2B5EF4-FFF2-40B4-BE49-F238E27FC236}">
                <a16:creationId xmlns:a16="http://schemas.microsoft.com/office/drawing/2014/main" id="{49059F9C-72E9-FFD3-BCC8-F89AD16CCD3C}"/>
              </a:ext>
            </a:extLst>
          </p:cNvPr>
          <p:cNvSpPr txBox="1">
            <a:spLocks noChangeArrowheads="1"/>
          </p:cNvSpPr>
          <p:nvPr/>
        </p:nvSpPr>
        <p:spPr bwMode="auto">
          <a:xfrm>
            <a:off x="1417654" y="2019623"/>
            <a:ext cx="6413913" cy="37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255588" algn="l"/>
              </a:tabLst>
              <a:defRPr>
                <a:solidFill>
                  <a:schemeClr val="bg1"/>
                </a:solidFill>
                <a:latin typeface="Arial" panose="020B0604020202020204" pitchFamily="34" charset="0"/>
                <a:cs typeface="Arial" panose="020B0604020202020204" pitchFamily="34" charset="0"/>
              </a:defRPr>
            </a:lvl1pPr>
            <a:lvl2pPr>
              <a:tabLst>
                <a:tab pos="255588" algn="l"/>
              </a:tabLst>
              <a:defRPr>
                <a:solidFill>
                  <a:schemeClr val="bg1"/>
                </a:solidFill>
                <a:latin typeface="Arial" panose="020B0604020202020204" pitchFamily="34" charset="0"/>
                <a:cs typeface="Arial" panose="020B0604020202020204" pitchFamily="34" charset="0"/>
              </a:defRPr>
            </a:lvl2pPr>
            <a:lvl3pPr>
              <a:tabLst>
                <a:tab pos="255588" algn="l"/>
              </a:tabLst>
              <a:defRPr>
                <a:solidFill>
                  <a:schemeClr val="bg1"/>
                </a:solidFill>
                <a:latin typeface="Arial" panose="020B0604020202020204" pitchFamily="34" charset="0"/>
                <a:cs typeface="Arial" panose="020B0604020202020204" pitchFamily="34" charset="0"/>
              </a:defRPr>
            </a:lvl3pPr>
            <a:lvl4pPr>
              <a:tabLst>
                <a:tab pos="255588" algn="l"/>
              </a:tabLst>
              <a:defRPr>
                <a:solidFill>
                  <a:schemeClr val="bg1"/>
                </a:solidFill>
                <a:latin typeface="Arial" panose="020B0604020202020204" pitchFamily="34" charset="0"/>
                <a:cs typeface="Arial" panose="020B0604020202020204" pitchFamily="34" charset="0"/>
              </a:defRPr>
            </a:lvl4pPr>
            <a:lvl5pPr>
              <a:tabLst>
                <a:tab pos="255588"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9pPr>
          </a:lstStyle>
          <a:p>
            <a:pPr>
              <a:buClr>
                <a:srgbClr val="CC0000"/>
              </a:buClr>
            </a:pPr>
            <a:r>
              <a:rPr lang="de-DE" altLang="de-DE" sz="2400">
                <a:solidFill>
                  <a:srgbClr val="434343"/>
                </a:solidFill>
                <a:latin typeface="+mn-lt"/>
              </a:rPr>
              <a:t>Regelmäßige Bewegung senkt den</a:t>
            </a:r>
            <a:br>
              <a:rPr lang="de-DE" altLang="de-DE" sz="2400">
                <a:solidFill>
                  <a:srgbClr val="434343"/>
                </a:solidFill>
                <a:latin typeface="+mn-lt"/>
              </a:rPr>
            </a:br>
            <a:r>
              <a:rPr lang="de-DE" altLang="de-DE" sz="2400">
                <a:solidFill>
                  <a:srgbClr val="434343"/>
                </a:solidFill>
                <a:latin typeface="+mn-lt"/>
              </a:rPr>
              <a:t>Blutdruck und fördert die</a:t>
            </a:r>
            <a:br>
              <a:rPr lang="de-DE" altLang="de-DE" sz="2400">
                <a:solidFill>
                  <a:srgbClr val="434343"/>
                </a:solidFill>
                <a:latin typeface="+mn-lt"/>
              </a:rPr>
            </a:br>
            <a:r>
              <a:rPr lang="de-DE" altLang="de-DE" sz="2400">
                <a:solidFill>
                  <a:srgbClr val="434343"/>
                </a:solidFill>
                <a:latin typeface="+mn-lt"/>
              </a:rPr>
              <a:t>Herzgesundheit.</a:t>
            </a:r>
          </a:p>
          <a:p>
            <a:pPr>
              <a:buClr>
                <a:srgbClr val="CC0000"/>
              </a:buClr>
            </a:pPr>
            <a:endParaRPr lang="de-DE" altLang="de-DE" sz="2400">
              <a:solidFill>
                <a:srgbClr val="434343"/>
              </a:solidFill>
              <a:latin typeface="+mn-lt"/>
            </a:endParaRPr>
          </a:p>
          <a:p>
            <a:pPr marL="342900" indent="-342900">
              <a:spcAft>
                <a:spcPct val="40000"/>
              </a:spcAft>
              <a:buClr>
                <a:srgbClr val="CC0000"/>
              </a:buClr>
              <a:buFont typeface="Arial" panose="020B0604020202020204" pitchFamily="34" charset="0"/>
              <a:buChar char="•"/>
            </a:pPr>
            <a:r>
              <a:rPr lang="de-DE" altLang="de-DE" sz="2400">
                <a:solidFill>
                  <a:srgbClr val="434343"/>
                </a:solidFill>
                <a:latin typeface="+mn-lt"/>
              </a:rPr>
              <a:t>Möglichst 5-mal die Woche 30 min. flott gehen, Rad fahren. </a:t>
            </a:r>
          </a:p>
          <a:p>
            <a:pPr marL="342900" indent="-342900">
              <a:spcAft>
                <a:spcPct val="40000"/>
              </a:spcAft>
              <a:buClr>
                <a:srgbClr val="CC0000"/>
              </a:buClr>
              <a:buFont typeface="Arial" panose="020B0604020202020204" pitchFamily="34" charset="0"/>
              <a:buChar char="•"/>
            </a:pPr>
            <a:r>
              <a:rPr lang="de-DE" altLang="de-DE" sz="2400">
                <a:solidFill>
                  <a:srgbClr val="434343"/>
                </a:solidFill>
                <a:latin typeface="+mn-lt"/>
              </a:rPr>
              <a:t>Bei einem Blutdruck von über 160/100 </a:t>
            </a:r>
            <a:r>
              <a:rPr lang="de-DE" altLang="de-DE" sz="2400" err="1">
                <a:solidFill>
                  <a:srgbClr val="434343"/>
                </a:solidFill>
                <a:latin typeface="+mn-lt"/>
              </a:rPr>
              <a:t>mmHg</a:t>
            </a:r>
            <a:r>
              <a:rPr lang="de-DE" altLang="de-DE" sz="2400">
                <a:solidFill>
                  <a:srgbClr val="434343"/>
                </a:solidFill>
                <a:latin typeface="+mn-lt"/>
              </a:rPr>
              <a:t> spazieren gehen, radeln, etc. </a:t>
            </a:r>
          </a:p>
          <a:p>
            <a:pPr marL="342900" indent="-342900">
              <a:buClr>
                <a:srgbClr val="CC0000"/>
              </a:buClr>
              <a:buFont typeface="Arial" panose="020B0604020202020204" pitchFamily="34" charset="0"/>
              <a:buChar char="•"/>
            </a:pPr>
            <a:r>
              <a:rPr lang="de-DE" altLang="de-DE" sz="2400">
                <a:solidFill>
                  <a:srgbClr val="434343"/>
                </a:solidFill>
                <a:latin typeface="+mn-lt"/>
              </a:rPr>
              <a:t>Bei Begleiterkrankungen (z.B. nach Herzinfarkt, bei Herzschwäche) soll der Arzt die </a:t>
            </a:r>
            <a:r>
              <a:rPr lang="de-DE" altLang="de-DE" sz="2400">
                <a:solidFill>
                  <a:srgbClr val="CC0000"/>
                </a:solidFill>
                <a:latin typeface="+mn-lt"/>
              </a:rPr>
              <a:t>Belastbarkeit</a:t>
            </a:r>
            <a:r>
              <a:rPr lang="de-DE" altLang="de-DE" sz="2400">
                <a:solidFill>
                  <a:srgbClr val="434343"/>
                </a:solidFill>
                <a:latin typeface="+mn-lt"/>
              </a:rPr>
              <a:t> festlegen.</a:t>
            </a:r>
          </a:p>
          <a:p>
            <a:pPr>
              <a:buClr>
                <a:srgbClr val="CC0000"/>
              </a:buClr>
              <a:buFont typeface="Wingdings" panose="05000000000000000000" pitchFamily="2" charset="2"/>
              <a:buChar char="§"/>
            </a:pPr>
            <a:endParaRPr lang="de-DE" altLang="de-DE" sz="2400">
              <a:solidFill>
                <a:srgbClr val="434343"/>
              </a:solidFill>
              <a:latin typeface="+mn-lt"/>
            </a:endParaRPr>
          </a:p>
          <a:p>
            <a:pPr>
              <a:buClr>
                <a:srgbClr val="CC0000"/>
              </a:buClr>
            </a:pPr>
            <a:r>
              <a:rPr lang="de-DE" altLang="de-DE" sz="2400" b="1">
                <a:solidFill>
                  <a:srgbClr val="CC0000"/>
                </a:solidFill>
                <a:latin typeface="+mn-lt"/>
              </a:rPr>
              <a:t>Jeder Schritt ist besser als keiner.</a:t>
            </a:r>
          </a:p>
        </p:txBody>
      </p:sp>
      <p:sp>
        <p:nvSpPr>
          <p:cNvPr id="8" name="Rectangle 2">
            <a:extLst>
              <a:ext uri="{FF2B5EF4-FFF2-40B4-BE49-F238E27FC236}">
                <a16:creationId xmlns:a16="http://schemas.microsoft.com/office/drawing/2014/main" id="{C408AFDB-DA95-1F20-B8C2-5AB025A098A4}"/>
              </a:ext>
            </a:extLst>
          </p:cNvPr>
          <p:cNvSpPr txBox="1">
            <a:spLocks noChangeArrowheads="1"/>
          </p:cNvSpPr>
          <p:nvPr/>
        </p:nvSpPr>
        <p:spPr bwMode="auto">
          <a:xfrm>
            <a:off x="1679694" y="514687"/>
            <a:ext cx="6266754" cy="575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Wie viel Bewegung?</a:t>
            </a:r>
          </a:p>
        </p:txBody>
      </p:sp>
      <p:pic>
        <p:nvPicPr>
          <p:cNvPr id="10" name="Grafik 9" descr="Ein Bild, das Person, Kleidung, draußen, Baum enthält.&#10;&#10;Automatisch generierte Beschreibung">
            <a:extLst>
              <a:ext uri="{FF2B5EF4-FFF2-40B4-BE49-F238E27FC236}">
                <a16:creationId xmlns:a16="http://schemas.microsoft.com/office/drawing/2014/main" id="{1DB0CE4C-33A0-46DF-C43D-C0BAC2A0C64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50092" y="758140"/>
            <a:ext cx="3752901" cy="2501934"/>
          </a:xfrm>
          <a:prstGeom prst="rect">
            <a:avLst/>
          </a:prstGeom>
          <a:ln>
            <a:noFill/>
          </a:ln>
          <a:effectLst>
            <a:outerShdw blurRad="292100" dist="139700" dir="2700000" algn="tl" rotWithShape="0">
              <a:srgbClr val="333333">
                <a:alpha val="65000"/>
              </a:srgbClr>
            </a:outerShdw>
          </a:effectLst>
        </p:spPr>
      </p:pic>
      <p:pic>
        <p:nvPicPr>
          <p:cNvPr id="12" name="Grafik 11" descr="Ein Bild, das Person, Kleidung, Mann, Sport enthält.&#10;&#10;Automatisch generierte Beschreibung">
            <a:extLst>
              <a:ext uri="{FF2B5EF4-FFF2-40B4-BE49-F238E27FC236}">
                <a16:creationId xmlns:a16="http://schemas.microsoft.com/office/drawing/2014/main" id="{86FA880B-D923-770D-33B1-1851A5C871B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50092" y="3751884"/>
            <a:ext cx="3752901" cy="2501674"/>
          </a:xfrm>
          <a:prstGeom prst="rect">
            <a:avLst/>
          </a:prstGeom>
          <a:ln>
            <a:noFill/>
          </a:ln>
          <a:effectLst>
            <a:outerShdw blurRad="292100" dist="139700" dir="2700000" algn="tl" rotWithShape="0">
              <a:srgbClr val="333333">
                <a:alpha val="65000"/>
              </a:srgbClr>
            </a:outerShdw>
          </a:effectLst>
        </p:spPr>
      </p:pic>
      <p:sp>
        <p:nvSpPr>
          <p:cNvPr id="4" name="Foliennummernplatzhalter 3">
            <a:extLst>
              <a:ext uri="{FF2B5EF4-FFF2-40B4-BE49-F238E27FC236}">
                <a16:creationId xmlns:a16="http://schemas.microsoft.com/office/drawing/2014/main" id="{A56F4F3D-8E94-6615-406C-C616435FE035}"/>
              </a:ext>
            </a:extLst>
          </p:cNvPr>
          <p:cNvSpPr>
            <a:spLocks noGrp="1"/>
          </p:cNvSpPr>
          <p:nvPr>
            <p:ph type="sldNum" sz="quarter" idx="12"/>
          </p:nvPr>
        </p:nvSpPr>
        <p:spPr/>
        <p:txBody>
          <a:bodyPr/>
          <a:lstStyle/>
          <a:p>
            <a:fld id="{547313A6-FB1D-4F2B-8C55-BCB9DAED4D1B}" type="slidenum">
              <a:rPr lang="de-DE" smtClean="0"/>
              <a:t>27</a:t>
            </a:fld>
            <a:endParaRPr lang="de-DE"/>
          </a:p>
        </p:txBody>
      </p:sp>
      <p:sp>
        <p:nvSpPr>
          <p:cNvPr id="3" name="Textfeld 1">
            <a:extLst>
              <a:ext uri="{FF2B5EF4-FFF2-40B4-BE49-F238E27FC236}">
                <a16:creationId xmlns:a16="http://schemas.microsoft.com/office/drawing/2014/main" id="{F3D17A93-3FB0-C60E-3313-EE7208664A85}"/>
              </a:ext>
            </a:extLst>
          </p:cNvPr>
          <p:cNvSpPr txBox="1">
            <a:spLocks noChangeArrowheads="1"/>
          </p:cNvSpPr>
          <p:nvPr/>
        </p:nvSpPr>
        <p:spPr bwMode="auto">
          <a:xfrm>
            <a:off x="7946448" y="3283609"/>
            <a:ext cx="1661032"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iStock.com/PIKSEL</a:t>
            </a:r>
          </a:p>
        </p:txBody>
      </p:sp>
      <p:sp>
        <p:nvSpPr>
          <p:cNvPr id="5" name="Textfeld 1">
            <a:extLst>
              <a:ext uri="{FF2B5EF4-FFF2-40B4-BE49-F238E27FC236}">
                <a16:creationId xmlns:a16="http://schemas.microsoft.com/office/drawing/2014/main" id="{1C2AC3B8-B09F-D10C-2E9A-DA9F67DA9971}"/>
              </a:ext>
            </a:extLst>
          </p:cNvPr>
          <p:cNvSpPr txBox="1">
            <a:spLocks noChangeArrowheads="1"/>
          </p:cNvSpPr>
          <p:nvPr/>
        </p:nvSpPr>
        <p:spPr bwMode="auto">
          <a:xfrm>
            <a:off x="7960875" y="6277095"/>
            <a:ext cx="1646605"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iStock.com/nd3000</a:t>
            </a:r>
          </a:p>
        </p:txBody>
      </p:sp>
    </p:spTree>
    <p:extLst>
      <p:ext uri="{BB962C8B-B14F-4D97-AF65-F5344CB8AC3E}">
        <p14:creationId xmlns:p14="http://schemas.microsoft.com/office/powerpoint/2010/main" val="17554993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98692C92-51F8-602C-DC31-CC6008391A84}"/>
              </a:ext>
            </a:extLst>
          </p:cNvPr>
          <p:cNvSpPr>
            <a:spLocks noGrp="1"/>
          </p:cNvSpPr>
          <p:nvPr>
            <p:ph type="ftr" sz="quarter" idx="11"/>
          </p:nvPr>
        </p:nvSpPr>
        <p:spPr/>
        <p:txBody>
          <a:bodyPr/>
          <a:lstStyle/>
          <a:p>
            <a:r>
              <a:rPr lang="de-DE"/>
              <a:t>Stand: April 2024 © DGPR</a:t>
            </a:r>
          </a:p>
        </p:txBody>
      </p:sp>
      <p:sp>
        <p:nvSpPr>
          <p:cNvPr id="4" name="Rectangle 3">
            <a:extLst>
              <a:ext uri="{FF2B5EF4-FFF2-40B4-BE49-F238E27FC236}">
                <a16:creationId xmlns:a16="http://schemas.microsoft.com/office/drawing/2014/main" id="{C5963E9B-821A-47C8-DDA0-D876C41FC657}"/>
              </a:ext>
            </a:extLst>
          </p:cNvPr>
          <p:cNvSpPr txBox="1">
            <a:spLocks noChangeArrowheads="1"/>
          </p:cNvSpPr>
          <p:nvPr/>
        </p:nvSpPr>
        <p:spPr bwMode="auto">
          <a:xfrm>
            <a:off x="1108240" y="1423655"/>
            <a:ext cx="6265638" cy="4681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635000" algn="l"/>
              </a:tabLst>
              <a:defRPr>
                <a:solidFill>
                  <a:schemeClr val="bg1"/>
                </a:solidFill>
                <a:latin typeface="Arial" panose="020B0604020202020204" pitchFamily="34" charset="0"/>
                <a:cs typeface="Arial" panose="020B0604020202020204" pitchFamily="34" charset="0"/>
              </a:defRPr>
            </a:lvl1pPr>
            <a:lvl2pPr marL="377825" indent="-39688">
              <a:tabLst>
                <a:tab pos="635000" algn="l"/>
              </a:tabLst>
              <a:defRPr>
                <a:solidFill>
                  <a:schemeClr val="bg1"/>
                </a:solidFill>
                <a:latin typeface="Arial" panose="020B0604020202020204" pitchFamily="34" charset="0"/>
                <a:cs typeface="Arial" panose="020B0604020202020204" pitchFamily="34" charset="0"/>
              </a:defRPr>
            </a:lvl2pPr>
            <a:lvl3pPr>
              <a:tabLst>
                <a:tab pos="635000" algn="l"/>
              </a:tabLst>
              <a:defRPr>
                <a:solidFill>
                  <a:schemeClr val="bg1"/>
                </a:solidFill>
                <a:latin typeface="Arial" panose="020B0604020202020204" pitchFamily="34" charset="0"/>
                <a:cs typeface="Arial" panose="020B0604020202020204" pitchFamily="34" charset="0"/>
              </a:defRPr>
            </a:lvl3pPr>
            <a:lvl4pPr>
              <a:tabLst>
                <a:tab pos="635000" algn="l"/>
              </a:tabLst>
              <a:defRPr>
                <a:solidFill>
                  <a:schemeClr val="bg1"/>
                </a:solidFill>
                <a:latin typeface="Arial" panose="020B0604020202020204" pitchFamily="34" charset="0"/>
                <a:cs typeface="Arial" panose="020B0604020202020204" pitchFamily="34" charset="0"/>
              </a:defRPr>
            </a:lvl4pPr>
            <a:lvl5pPr>
              <a:tabLst>
                <a:tab pos="635000"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635000"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635000"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635000"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635000" algn="l"/>
              </a:tabLst>
              <a:defRPr>
                <a:solidFill>
                  <a:schemeClr val="bg1"/>
                </a:solidFill>
                <a:latin typeface="Arial" panose="020B0604020202020204" pitchFamily="34" charset="0"/>
                <a:cs typeface="Arial" panose="020B0604020202020204" pitchFamily="34" charset="0"/>
              </a:defRPr>
            </a:lvl9pPr>
          </a:lstStyle>
          <a:p>
            <a:pPr>
              <a:buClr>
                <a:srgbClr val="CC0000"/>
              </a:buClr>
            </a:pPr>
            <a:r>
              <a:rPr lang="de-DE" altLang="de-DE" sz="2400">
                <a:solidFill>
                  <a:schemeClr val="tx1"/>
                </a:solidFill>
                <a:latin typeface="+mn-lt"/>
              </a:rPr>
              <a:t>Empfehlenswerte Sportarten bei leichtem oder gut eingestelltem Bluthochdruck:</a:t>
            </a:r>
          </a:p>
          <a:p>
            <a:pPr marL="342900" indent="-342900">
              <a:buClr>
                <a:srgbClr val="CC0000"/>
              </a:buClr>
              <a:buFont typeface="Arial" panose="020B0604020202020204" pitchFamily="34" charset="0"/>
              <a:buChar char="•"/>
            </a:pPr>
            <a:endParaRPr lang="de-DE" altLang="de-DE" sz="2400">
              <a:solidFill>
                <a:schemeClr val="tx1"/>
              </a:solidFill>
              <a:latin typeface="+mn-lt"/>
            </a:endParaRPr>
          </a:p>
          <a:p>
            <a:pPr marL="681037" lvl="1" indent="-342900">
              <a:spcAft>
                <a:spcPct val="30000"/>
              </a:spcAft>
              <a:buClr>
                <a:srgbClr val="CC0000"/>
              </a:buClr>
              <a:buFont typeface="Arial" panose="020B0604020202020204" pitchFamily="34" charset="0"/>
              <a:buChar char="•"/>
            </a:pPr>
            <a:r>
              <a:rPr lang="de-DE" altLang="de-DE" sz="2400">
                <a:solidFill>
                  <a:schemeClr val="tx1"/>
                </a:solidFill>
                <a:latin typeface="+mn-lt"/>
              </a:rPr>
              <a:t>Nordic Walking</a:t>
            </a:r>
          </a:p>
          <a:p>
            <a:pPr marL="681037" lvl="1" indent="-342900">
              <a:spcAft>
                <a:spcPct val="30000"/>
              </a:spcAft>
              <a:buClr>
                <a:srgbClr val="CC0000"/>
              </a:buClr>
              <a:buFont typeface="Arial" panose="020B0604020202020204" pitchFamily="34" charset="0"/>
              <a:buChar char="•"/>
            </a:pPr>
            <a:r>
              <a:rPr lang="de-DE" altLang="de-DE" sz="2400">
                <a:solidFill>
                  <a:schemeClr val="tx1"/>
                </a:solidFill>
                <a:latin typeface="+mn-lt"/>
              </a:rPr>
              <a:t>Radfahren</a:t>
            </a:r>
          </a:p>
          <a:p>
            <a:pPr marL="681037" lvl="1" indent="-342900">
              <a:spcAft>
                <a:spcPct val="30000"/>
              </a:spcAft>
              <a:buClr>
                <a:srgbClr val="CC0000"/>
              </a:buClr>
              <a:buFont typeface="Arial" panose="020B0604020202020204" pitchFamily="34" charset="0"/>
              <a:buChar char="•"/>
            </a:pPr>
            <a:r>
              <a:rPr lang="de-DE" altLang="de-DE" sz="2400">
                <a:solidFill>
                  <a:schemeClr val="tx1"/>
                </a:solidFill>
                <a:latin typeface="+mn-lt"/>
              </a:rPr>
              <a:t>Schwimmen</a:t>
            </a:r>
          </a:p>
          <a:p>
            <a:pPr marL="681037" lvl="1" indent="-342900">
              <a:spcAft>
                <a:spcPct val="30000"/>
              </a:spcAft>
              <a:buClr>
                <a:srgbClr val="CC0000"/>
              </a:buClr>
              <a:buFont typeface="Arial" panose="020B0604020202020204" pitchFamily="34" charset="0"/>
              <a:buChar char="•"/>
            </a:pPr>
            <a:r>
              <a:rPr lang="de-DE" altLang="de-DE" sz="2400">
                <a:solidFill>
                  <a:schemeClr val="tx1"/>
                </a:solidFill>
                <a:latin typeface="+mn-lt"/>
              </a:rPr>
              <a:t>Fahrrad-Heimtrainer</a:t>
            </a:r>
          </a:p>
          <a:p>
            <a:pPr marL="681037" lvl="1" indent="-342900">
              <a:spcAft>
                <a:spcPct val="30000"/>
              </a:spcAft>
              <a:buClr>
                <a:srgbClr val="CC0000"/>
              </a:buClr>
              <a:buFont typeface="Arial" panose="020B0604020202020204" pitchFamily="34" charset="0"/>
              <a:buChar char="•"/>
            </a:pPr>
            <a:r>
              <a:rPr lang="de-DE" altLang="de-DE" sz="2400">
                <a:solidFill>
                  <a:schemeClr val="tx1"/>
                </a:solidFill>
                <a:latin typeface="+mn-lt"/>
              </a:rPr>
              <a:t>Wandern</a:t>
            </a:r>
          </a:p>
          <a:p>
            <a:pPr marL="681037" lvl="1" indent="-342900">
              <a:spcAft>
                <a:spcPct val="30000"/>
              </a:spcAft>
              <a:buClr>
                <a:srgbClr val="CC0000"/>
              </a:buClr>
              <a:buFont typeface="Arial" panose="020B0604020202020204" pitchFamily="34" charset="0"/>
              <a:buChar char="•"/>
            </a:pPr>
            <a:r>
              <a:rPr lang="de-DE" altLang="de-DE" sz="2400">
                <a:solidFill>
                  <a:schemeClr val="tx1"/>
                </a:solidFill>
                <a:latin typeface="+mn-lt"/>
              </a:rPr>
              <a:t>Golf</a:t>
            </a:r>
          </a:p>
          <a:p>
            <a:pPr marL="681037" lvl="1" indent="-342900">
              <a:spcAft>
                <a:spcPct val="30000"/>
              </a:spcAft>
              <a:buClr>
                <a:srgbClr val="CC0000"/>
              </a:buClr>
              <a:buFont typeface="Arial" panose="020B0604020202020204" pitchFamily="34" charset="0"/>
              <a:buChar char="•"/>
            </a:pPr>
            <a:r>
              <a:rPr lang="de-DE" altLang="de-DE" sz="2400">
                <a:solidFill>
                  <a:schemeClr val="tx1"/>
                </a:solidFill>
                <a:latin typeface="+mn-lt"/>
              </a:rPr>
              <a:t>Skilanglauf in der Ebene</a:t>
            </a:r>
          </a:p>
        </p:txBody>
      </p:sp>
      <p:sp>
        <p:nvSpPr>
          <p:cNvPr id="5" name="Rectangle 2">
            <a:extLst>
              <a:ext uri="{FF2B5EF4-FFF2-40B4-BE49-F238E27FC236}">
                <a16:creationId xmlns:a16="http://schemas.microsoft.com/office/drawing/2014/main" id="{1B6ACB13-B7DB-CFDB-4B13-D18129382263}"/>
              </a:ext>
            </a:extLst>
          </p:cNvPr>
          <p:cNvSpPr txBox="1">
            <a:spLocks noChangeArrowheads="1"/>
          </p:cNvSpPr>
          <p:nvPr/>
        </p:nvSpPr>
        <p:spPr bwMode="auto">
          <a:xfrm>
            <a:off x="2412593" y="604657"/>
            <a:ext cx="6265637" cy="57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Welche Bewegung?</a:t>
            </a:r>
          </a:p>
        </p:txBody>
      </p:sp>
      <p:pic>
        <p:nvPicPr>
          <p:cNvPr id="7" name="Grafik 6" descr="Ein Bild, das Kleidung, draußen, Person, Baum enthält.&#10;&#10;Automatisch generierte Beschreibung">
            <a:extLst>
              <a:ext uri="{FF2B5EF4-FFF2-40B4-BE49-F238E27FC236}">
                <a16:creationId xmlns:a16="http://schemas.microsoft.com/office/drawing/2014/main" id="{B767A0DA-2AA5-6896-6D21-4ECA6D98047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66490" y="604657"/>
            <a:ext cx="3820954" cy="2547302"/>
          </a:xfrm>
          <a:prstGeom prst="rect">
            <a:avLst/>
          </a:prstGeom>
          <a:ln>
            <a:noFill/>
          </a:ln>
          <a:effectLst>
            <a:outerShdw blurRad="292100" dist="139700" dir="2700000" algn="tl" rotWithShape="0">
              <a:srgbClr val="333333">
                <a:alpha val="65000"/>
              </a:srgbClr>
            </a:outerShdw>
          </a:effectLst>
        </p:spPr>
      </p:pic>
      <p:pic>
        <p:nvPicPr>
          <p:cNvPr id="9" name="Grafik 8" descr="Ein Bild, das Person, Kleidung, Wand, körperliche Fitness enthält.&#10;&#10;Automatisch generierte Beschreibung">
            <a:extLst>
              <a:ext uri="{FF2B5EF4-FFF2-40B4-BE49-F238E27FC236}">
                <a16:creationId xmlns:a16="http://schemas.microsoft.com/office/drawing/2014/main" id="{EA717B71-5E28-2CAD-4615-7E24E258A7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50942" y="3764607"/>
            <a:ext cx="3852051" cy="2568034"/>
          </a:xfrm>
          <a:prstGeom prst="rect">
            <a:avLst/>
          </a:prstGeom>
          <a:ln>
            <a:noFill/>
          </a:ln>
          <a:effectLst>
            <a:outerShdw blurRad="292100" dist="139700" dir="2700000" algn="tl" rotWithShape="0">
              <a:srgbClr val="333333">
                <a:alpha val="65000"/>
              </a:srgbClr>
            </a:outerShdw>
          </a:effectLst>
        </p:spPr>
      </p:pic>
      <p:sp>
        <p:nvSpPr>
          <p:cNvPr id="6" name="Foliennummernplatzhalter 5">
            <a:extLst>
              <a:ext uri="{FF2B5EF4-FFF2-40B4-BE49-F238E27FC236}">
                <a16:creationId xmlns:a16="http://schemas.microsoft.com/office/drawing/2014/main" id="{44E6BF57-5B77-1C24-B35A-A5C986B22989}"/>
              </a:ext>
            </a:extLst>
          </p:cNvPr>
          <p:cNvSpPr>
            <a:spLocks noGrp="1"/>
          </p:cNvSpPr>
          <p:nvPr>
            <p:ph type="sldNum" sz="quarter" idx="12"/>
          </p:nvPr>
        </p:nvSpPr>
        <p:spPr/>
        <p:txBody>
          <a:bodyPr/>
          <a:lstStyle/>
          <a:p>
            <a:fld id="{547313A6-FB1D-4F2B-8C55-BCB9DAED4D1B}" type="slidenum">
              <a:rPr lang="de-DE" smtClean="0"/>
              <a:t>28</a:t>
            </a:fld>
            <a:endParaRPr lang="de-DE"/>
          </a:p>
        </p:txBody>
      </p:sp>
      <p:sp>
        <p:nvSpPr>
          <p:cNvPr id="3" name="Textfeld 1">
            <a:extLst>
              <a:ext uri="{FF2B5EF4-FFF2-40B4-BE49-F238E27FC236}">
                <a16:creationId xmlns:a16="http://schemas.microsoft.com/office/drawing/2014/main" id="{EAF910AF-E08B-8AD5-6ADF-5079A650B9C7}"/>
              </a:ext>
            </a:extLst>
          </p:cNvPr>
          <p:cNvSpPr txBox="1">
            <a:spLocks noChangeArrowheads="1"/>
          </p:cNvSpPr>
          <p:nvPr/>
        </p:nvSpPr>
        <p:spPr bwMode="auto">
          <a:xfrm>
            <a:off x="7898631" y="3151959"/>
            <a:ext cx="2444900"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iStock.com/</a:t>
            </a:r>
            <a:r>
              <a:rPr lang="de-DE" altLang="de-DE" sz="845" err="1">
                <a:solidFill>
                  <a:srgbClr val="000000"/>
                </a:solidFill>
              </a:rPr>
              <a:t>monkeybusinessimages</a:t>
            </a:r>
            <a:endParaRPr lang="de-DE" altLang="de-DE" sz="845">
              <a:solidFill>
                <a:srgbClr val="000000"/>
              </a:solidFill>
            </a:endParaRPr>
          </a:p>
        </p:txBody>
      </p:sp>
      <p:sp>
        <p:nvSpPr>
          <p:cNvPr id="8" name="Textfeld 1">
            <a:extLst>
              <a:ext uri="{FF2B5EF4-FFF2-40B4-BE49-F238E27FC236}">
                <a16:creationId xmlns:a16="http://schemas.microsoft.com/office/drawing/2014/main" id="{B1FF037A-3A68-63BF-B5D4-CCCC07592631}"/>
              </a:ext>
            </a:extLst>
          </p:cNvPr>
          <p:cNvSpPr txBox="1">
            <a:spLocks noChangeArrowheads="1"/>
          </p:cNvSpPr>
          <p:nvPr/>
        </p:nvSpPr>
        <p:spPr bwMode="auto">
          <a:xfrm>
            <a:off x="7908156" y="6332641"/>
            <a:ext cx="236635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iStock.com/</a:t>
            </a:r>
            <a:r>
              <a:rPr lang="de-DE" altLang="de-DE" sz="845" err="1">
                <a:solidFill>
                  <a:srgbClr val="000000"/>
                </a:solidFill>
              </a:rPr>
              <a:t>KatarzynaBialasiewicz</a:t>
            </a:r>
            <a:endParaRPr lang="de-DE" altLang="de-DE" sz="845">
              <a:solidFill>
                <a:srgbClr val="000000"/>
              </a:solidFill>
            </a:endParaRPr>
          </a:p>
        </p:txBody>
      </p:sp>
    </p:spTree>
    <p:extLst>
      <p:ext uri="{BB962C8B-B14F-4D97-AF65-F5344CB8AC3E}">
        <p14:creationId xmlns:p14="http://schemas.microsoft.com/office/powerpoint/2010/main" val="6704922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AD3B2B53-C47E-4B1E-7ACC-908CBC296042}"/>
              </a:ext>
            </a:extLst>
          </p:cNvPr>
          <p:cNvSpPr>
            <a:spLocks noGrp="1"/>
          </p:cNvSpPr>
          <p:nvPr>
            <p:ph type="ftr" sz="quarter" idx="11"/>
          </p:nvPr>
        </p:nvSpPr>
        <p:spPr/>
        <p:txBody>
          <a:bodyPr/>
          <a:lstStyle/>
          <a:p>
            <a:r>
              <a:rPr lang="de-DE"/>
              <a:t>Stand: April 2024 © DGPR</a:t>
            </a:r>
          </a:p>
        </p:txBody>
      </p:sp>
      <p:sp>
        <p:nvSpPr>
          <p:cNvPr id="4" name="Rectangle 3">
            <a:extLst>
              <a:ext uri="{FF2B5EF4-FFF2-40B4-BE49-F238E27FC236}">
                <a16:creationId xmlns:a16="http://schemas.microsoft.com/office/drawing/2014/main" id="{CC823C04-F46B-A8CD-A20E-28652AD98AD2}"/>
              </a:ext>
            </a:extLst>
          </p:cNvPr>
          <p:cNvSpPr txBox="1">
            <a:spLocks noChangeArrowheads="1"/>
          </p:cNvSpPr>
          <p:nvPr/>
        </p:nvSpPr>
        <p:spPr bwMode="auto">
          <a:xfrm>
            <a:off x="941441" y="1772302"/>
            <a:ext cx="6055105" cy="4500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255588" algn="l"/>
                <a:tab pos="1533525" algn="l"/>
              </a:tabLst>
              <a:defRPr>
                <a:solidFill>
                  <a:schemeClr val="bg1"/>
                </a:solidFill>
                <a:latin typeface="Arial" panose="020B0604020202020204" pitchFamily="34" charset="0"/>
                <a:cs typeface="Arial" panose="020B0604020202020204" pitchFamily="34" charset="0"/>
              </a:defRPr>
            </a:lvl1pPr>
            <a:lvl2pPr>
              <a:tabLst>
                <a:tab pos="255588" algn="l"/>
                <a:tab pos="1533525" algn="l"/>
              </a:tabLst>
              <a:defRPr>
                <a:solidFill>
                  <a:schemeClr val="bg1"/>
                </a:solidFill>
                <a:latin typeface="Arial" panose="020B0604020202020204" pitchFamily="34" charset="0"/>
                <a:cs typeface="Arial" panose="020B0604020202020204" pitchFamily="34" charset="0"/>
              </a:defRPr>
            </a:lvl2pPr>
            <a:lvl3pPr>
              <a:tabLst>
                <a:tab pos="255588" algn="l"/>
                <a:tab pos="1533525" algn="l"/>
              </a:tabLst>
              <a:defRPr>
                <a:solidFill>
                  <a:schemeClr val="bg1"/>
                </a:solidFill>
                <a:latin typeface="Arial" panose="020B0604020202020204" pitchFamily="34" charset="0"/>
                <a:cs typeface="Arial" panose="020B0604020202020204" pitchFamily="34" charset="0"/>
              </a:defRPr>
            </a:lvl3pPr>
            <a:lvl4pPr>
              <a:tabLst>
                <a:tab pos="255588" algn="l"/>
                <a:tab pos="1533525" algn="l"/>
              </a:tabLst>
              <a:defRPr>
                <a:solidFill>
                  <a:schemeClr val="bg1"/>
                </a:solidFill>
                <a:latin typeface="Arial" panose="020B0604020202020204" pitchFamily="34" charset="0"/>
                <a:cs typeface="Arial" panose="020B0604020202020204" pitchFamily="34" charset="0"/>
              </a:defRPr>
            </a:lvl4pPr>
            <a:lvl5pPr>
              <a:tabLst>
                <a:tab pos="255588" algn="l"/>
                <a:tab pos="1533525"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255588" algn="l"/>
                <a:tab pos="1533525"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255588" algn="l"/>
                <a:tab pos="1533525"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255588" algn="l"/>
                <a:tab pos="1533525"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255588" algn="l"/>
                <a:tab pos="1533525" algn="l"/>
              </a:tabLst>
              <a:defRPr>
                <a:solidFill>
                  <a:schemeClr val="bg1"/>
                </a:solidFill>
                <a:latin typeface="Arial" panose="020B0604020202020204" pitchFamily="34" charset="0"/>
                <a:cs typeface="Arial" panose="020B0604020202020204" pitchFamily="34" charset="0"/>
              </a:defRPr>
            </a:lvl9pPr>
          </a:lstStyle>
          <a:p>
            <a:pPr>
              <a:buClr>
                <a:srgbClr val="CC0000"/>
              </a:buClr>
            </a:pPr>
            <a:r>
              <a:rPr lang="de-DE" altLang="de-DE" sz="2400">
                <a:solidFill>
                  <a:srgbClr val="CC0000"/>
                </a:solidFill>
                <a:latin typeface="+mn-lt"/>
              </a:rPr>
              <a:t>Chronischer Stress in Beruf oder Familie </a:t>
            </a:r>
            <a:r>
              <a:rPr lang="de-DE" altLang="de-DE" sz="2400">
                <a:solidFill>
                  <a:schemeClr val="tx1"/>
                </a:solidFill>
                <a:latin typeface="+mn-lt"/>
              </a:rPr>
              <a:t>führt zu Bluthochdruck.</a:t>
            </a:r>
          </a:p>
          <a:p>
            <a:pPr>
              <a:buClr>
                <a:srgbClr val="CC0000"/>
              </a:buClr>
            </a:pPr>
            <a:endParaRPr lang="de-DE" altLang="de-DE" sz="2400">
              <a:solidFill>
                <a:srgbClr val="434343"/>
              </a:solidFill>
              <a:latin typeface="+mn-lt"/>
            </a:endParaRPr>
          </a:p>
          <a:p>
            <a:pPr marL="342900" indent="-342900">
              <a:buClr>
                <a:srgbClr val="CC0000"/>
              </a:buClr>
              <a:buFont typeface="Arial" panose="020B0604020202020204" pitchFamily="34" charset="0"/>
              <a:buChar char="•"/>
            </a:pPr>
            <a:r>
              <a:rPr lang="de-DE" altLang="de-DE" sz="2400">
                <a:solidFill>
                  <a:schemeClr val="tx1"/>
                </a:solidFill>
                <a:latin typeface="+mn-lt"/>
              </a:rPr>
              <a:t>Unsere Seele und unser Körper sind angewiesen auf das Pendeln zwischen Spannung und Entspannung.</a:t>
            </a:r>
          </a:p>
          <a:p>
            <a:pPr marL="342900" indent="-342900">
              <a:buClr>
                <a:srgbClr val="CC0000"/>
              </a:buClr>
              <a:buFont typeface="Arial" panose="020B0604020202020204" pitchFamily="34" charset="0"/>
              <a:buChar char="•"/>
            </a:pPr>
            <a:r>
              <a:rPr lang="de-DE" altLang="de-DE" sz="2400">
                <a:solidFill>
                  <a:schemeClr val="tx1"/>
                </a:solidFill>
                <a:latin typeface="+mn-lt"/>
              </a:rPr>
              <a:t>Fragen, die man sich stellen sollte:</a:t>
            </a:r>
          </a:p>
          <a:p>
            <a:pPr marL="800100" lvl="1" indent="-342900">
              <a:buClr>
                <a:srgbClr val="CC0000"/>
              </a:buClr>
              <a:buFont typeface="Arial" panose="020B0604020202020204" pitchFamily="34" charset="0"/>
              <a:buChar char="•"/>
            </a:pPr>
            <a:r>
              <a:rPr lang="de-DE" altLang="de-DE" sz="2400">
                <a:solidFill>
                  <a:srgbClr val="CC0000"/>
                </a:solidFill>
                <a:latin typeface="+mn-lt"/>
              </a:rPr>
              <a:t>Was will ich wirklich?</a:t>
            </a:r>
          </a:p>
          <a:p>
            <a:pPr marL="800100" lvl="1" indent="-342900">
              <a:buClr>
                <a:srgbClr val="CC0000"/>
              </a:buClr>
              <a:buFont typeface="Arial" panose="020B0604020202020204" pitchFamily="34" charset="0"/>
              <a:buChar char="•"/>
            </a:pPr>
            <a:r>
              <a:rPr lang="de-DE" altLang="de-DE" sz="2400">
                <a:solidFill>
                  <a:schemeClr val="tx1"/>
                </a:solidFill>
                <a:latin typeface="+mn-lt"/>
              </a:rPr>
              <a:t>Wie kann ich die Stresssituation ändern?</a:t>
            </a:r>
          </a:p>
        </p:txBody>
      </p:sp>
      <p:sp>
        <p:nvSpPr>
          <p:cNvPr id="5" name="Rectangle 2">
            <a:extLst>
              <a:ext uri="{FF2B5EF4-FFF2-40B4-BE49-F238E27FC236}">
                <a16:creationId xmlns:a16="http://schemas.microsoft.com/office/drawing/2014/main" id="{29EAA3A3-115A-FD47-F40F-8B8FB3D3651A}"/>
              </a:ext>
            </a:extLst>
          </p:cNvPr>
          <p:cNvSpPr txBox="1">
            <a:spLocks noChangeArrowheads="1"/>
          </p:cNvSpPr>
          <p:nvPr/>
        </p:nvSpPr>
        <p:spPr bwMode="auto">
          <a:xfrm>
            <a:off x="2236275" y="819246"/>
            <a:ext cx="8182852" cy="57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Stress: Was hilft dagegen?</a:t>
            </a:r>
          </a:p>
        </p:txBody>
      </p:sp>
      <p:pic>
        <p:nvPicPr>
          <p:cNvPr id="7" name="Grafik 6" descr="Ein Bild, das Person, Menschliches Gesicht, Kleidung, Wand enthält.&#10;&#10;Automatisch generierte Beschreibung">
            <a:extLst>
              <a:ext uri="{FF2B5EF4-FFF2-40B4-BE49-F238E27FC236}">
                <a16:creationId xmlns:a16="http://schemas.microsoft.com/office/drawing/2014/main" id="{B9BBE1EB-1963-4137-92C3-23975E04B0C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966364" y="1772302"/>
            <a:ext cx="3636205" cy="4403736"/>
          </a:xfrm>
          <a:prstGeom prst="rect">
            <a:avLst/>
          </a:prstGeom>
          <a:ln>
            <a:noFill/>
          </a:ln>
          <a:effectLst>
            <a:outerShdw blurRad="292100" dist="139700" dir="2700000" algn="tl" rotWithShape="0">
              <a:srgbClr val="333333">
                <a:alpha val="65000"/>
              </a:srgbClr>
            </a:outerShdw>
          </a:effectLst>
        </p:spPr>
      </p:pic>
      <p:sp>
        <p:nvSpPr>
          <p:cNvPr id="6" name="Foliennummernplatzhalter 5">
            <a:extLst>
              <a:ext uri="{FF2B5EF4-FFF2-40B4-BE49-F238E27FC236}">
                <a16:creationId xmlns:a16="http://schemas.microsoft.com/office/drawing/2014/main" id="{C29FC275-7EB4-0DBE-169D-97E90B9DB290}"/>
              </a:ext>
            </a:extLst>
          </p:cNvPr>
          <p:cNvSpPr>
            <a:spLocks noGrp="1"/>
          </p:cNvSpPr>
          <p:nvPr>
            <p:ph type="sldNum" sz="quarter" idx="12"/>
          </p:nvPr>
        </p:nvSpPr>
        <p:spPr/>
        <p:txBody>
          <a:bodyPr/>
          <a:lstStyle/>
          <a:p>
            <a:fld id="{547313A6-FB1D-4F2B-8C55-BCB9DAED4D1B}" type="slidenum">
              <a:rPr lang="de-DE" smtClean="0"/>
              <a:t>29</a:t>
            </a:fld>
            <a:endParaRPr lang="de-DE"/>
          </a:p>
        </p:txBody>
      </p:sp>
      <p:sp>
        <p:nvSpPr>
          <p:cNvPr id="3" name="Textfeld 1">
            <a:extLst>
              <a:ext uri="{FF2B5EF4-FFF2-40B4-BE49-F238E27FC236}">
                <a16:creationId xmlns:a16="http://schemas.microsoft.com/office/drawing/2014/main" id="{7532AA91-C822-08A3-2071-988DE779B59E}"/>
              </a:ext>
            </a:extLst>
          </p:cNvPr>
          <p:cNvSpPr txBox="1">
            <a:spLocks noChangeArrowheads="1"/>
          </p:cNvSpPr>
          <p:nvPr/>
        </p:nvSpPr>
        <p:spPr bwMode="auto">
          <a:xfrm>
            <a:off x="7851006" y="6162060"/>
            <a:ext cx="1560042"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iStock.com/</a:t>
            </a:r>
            <a:r>
              <a:rPr lang="de-DE" altLang="de-DE" sz="845" err="1">
                <a:solidFill>
                  <a:srgbClr val="000000"/>
                </a:solidFill>
              </a:rPr>
              <a:t>fizkes</a:t>
            </a:r>
            <a:endParaRPr lang="de-DE" altLang="de-DE" sz="845">
              <a:solidFill>
                <a:srgbClr val="000000"/>
              </a:solidFill>
            </a:endParaRPr>
          </a:p>
        </p:txBody>
      </p:sp>
    </p:spTree>
    <p:extLst>
      <p:ext uri="{BB962C8B-B14F-4D97-AF65-F5344CB8AC3E}">
        <p14:creationId xmlns:p14="http://schemas.microsoft.com/office/powerpoint/2010/main" val="36850365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820B78-3418-8EE7-E1AB-9D2A895B0AEA}"/>
              </a:ext>
            </a:extLst>
          </p:cNvPr>
          <p:cNvSpPr>
            <a:spLocks noGrp="1"/>
          </p:cNvSpPr>
          <p:nvPr>
            <p:ph type="title"/>
          </p:nvPr>
        </p:nvSpPr>
        <p:spPr/>
        <p:txBody>
          <a:bodyPr/>
          <a:lstStyle/>
          <a:p>
            <a:pPr algn="ctr"/>
            <a:r>
              <a:rPr lang="de-DE"/>
              <a:t>Inhalt des Vortrags</a:t>
            </a:r>
          </a:p>
        </p:txBody>
      </p:sp>
      <p:sp>
        <p:nvSpPr>
          <p:cNvPr id="3" name="Inhaltsplatzhalter 2">
            <a:extLst>
              <a:ext uri="{FF2B5EF4-FFF2-40B4-BE49-F238E27FC236}">
                <a16:creationId xmlns:a16="http://schemas.microsoft.com/office/drawing/2014/main" id="{1C402217-23CE-E943-478E-65A166BC4D90}"/>
              </a:ext>
            </a:extLst>
          </p:cNvPr>
          <p:cNvSpPr>
            <a:spLocks noGrp="1"/>
          </p:cNvSpPr>
          <p:nvPr>
            <p:ph idx="1"/>
          </p:nvPr>
        </p:nvSpPr>
        <p:spPr/>
        <p:txBody>
          <a:bodyPr/>
          <a:lstStyle/>
          <a:p>
            <a:pPr eaLnBrk="1">
              <a:buClr>
                <a:srgbClr val="FF0000"/>
              </a:buClr>
              <a:buFont typeface="Arial" panose="020B0604020202020204" pitchFamily="34" charset="0"/>
              <a:buChar char="•"/>
            </a:pPr>
            <a:r>
              <a:rPr lang="de-DE" altLang="de-DE" sz="2800">
                <a:solidFill>
                  <a:schemeClr val="tx1"/>
                </a:solidFill>
              </a:rPr>
              <a:t>Häufigkeit</a:t>
            </a:r>
          </a:p>
          <a:p>
            <a:pPr eaLnBrk="1">
              <a:buClr>
                <a:srgbClr val="FF0000"/>
              </a:buClr>
              <a:buFont typeface="Arial" panose="020B0604020202020204" pitchFamily="34" charset="0"/>
              <a:buChar char="•"/>
            </a:pPr>
            <a:r>
              <a:rPr lang="de-DE" altLang="de-DE" sz="2800">
                <a:solidFill>
                  <a:schemeClr val="tx1"/>
                </a:solidFill>
              </a:rPr>
              <a:t>Ursachen</a:t>
            </a:r>
          </a:p>
          <a:p>
            <a:pPr eaLnBrk="1">
              <a:buClr>
                <a:srgbClr val="FF0000"/>
              </a:buClr>
              <a:buFont typeface="Arial" panose="020B0604020202020204" pitchFamily="34" charset="0"/>
              <a:buChar char="•"/>
            </a:pPr>
            <a:r>
              <a:rPr lang="de-DE" altLang="de-DE" sz="2800">
                <a:solidFill>
                  <a:schemeClr val="tx1"/>
                </a:solidFill>
              </a:rPr>
              <a:t>Formen</a:t>
            </a:r>
          </a:p>
          <a:p>
            <a:pPr eaLnBrk="1">
              <a:buClr>
                <a:srgbClr val="FF0000"/>
              </a:buClr>
              <a:buFont typeface="Arial" panose="020B0604020202020204" pitchFamily="34" charset="0"/>
              <a:buChar char="•"/>
            </a:pPr>
            <a:r>
              <a:rPr lang="de-DE" altLang="de-DE" sz="2800">
                <a:solidFill>
                  <a:schemeClr val="tx1"/>
                </a:solidFill>
              </a:rPr>
              <a:t>Symptome</a:t>
            </a:r>
          </a:p>
          <a:p>
            <a:pPr eaLnBrk="1">
              <a:buClr>
                <a:srgbClr val="FF0000"/>
              </a:buClr>
              <a:buFont typeface="Arial" panose="020B0604020202020204" pitchFamily="34" charset="0"/>
              <a:buChar char="•"/>
            </a:pPr>
            <a:r>
              <a:rPr lang="de-DE" altLang="de-DE" sz="2800">
                <a:solidFill>
                  <a:schemeClr val="tx1"/>
                </a:solidFill>
              </a:rPr>
              <a:t>Gefahren</a:t>
            </a:r>
          </a:p>
          <a:p>
            <a:pPr eaLnBrk="1">
              <a:buClr>
                <a:srgbClr val="FF0000"/>
              </a:buClr>
              <a:buFont typeface="Arial" panose="020B0604020202020204" pitchFamily="34" charset="0"/>
              <a:buChar char="•"/>
            </a:pPr>
            <a:r>
              <a:rPr lang="de-DE" altLang="de-DE" sz="2800">
                <a:solidFill>
                  <a:schemeClr val="tx1"/>
                </a:solidFill>
              </a:rPr>
              <a:t>Diagnose</a:t>
            </a:r>
          </a:p>
          <a:p>
            <a:pPr eaLnBrk="1">
              <a:buClr>
                <a:srgbClr val="FF0000"/>
              </a:buClr>
              <a:buFont typeface="Arial" panose="020B0604020202020204" pitchFamily="34" charset="0"/>
              <a:buChar char="•"/>
            </a:pPr>
            <a:r>
              <a:rPr lang="de-DE" altLang="de-DE" sz="2800">
                <a:solidFill>
                  <a:schemeClr val="tx1"/>
                </a:solidFill>
              </a:rPr>
              <a:t>Richtig messen</a:t>
            </a:r>
          </a:p>
          <a:p>
            <a:pPr eaLnBrk="1">
              <a:buClr>
                <a:srgbClr val="FF0000"/>
              </a:buClr>
              <a:buFont typeface="Arial" panose="020B0604020202020204" pitchFamily="34" charset="0"/>
              <a:buChar char="•"/>
            </a:pPr>
            <a:r>
              <a:rPr lang="de-DE" altLang="de-DE" sz="2800">
                <a:solidFill>
                  <a:schemeClr val="tx1"/>
                </a:solidFill>
              </a:rPr>
              <a:t>Behandlung</a:t>
            </a:r>
          </a:p>
          <a:p>
            <a:endParaRPr lang="de-DE"/>
          </a:p>
        </p:txBody>
      </p:sp>
      <p:sp>
        <p:nvSpPr>
          <p:cNvPr id="4" name="Fußzeilenplatzhalter 3">
            <a:extLst>
              <a:ext uri="{FF2B5EF4-FFF2-40B4-BE49-F238E27FC236}">
                <a16:creationId xmlns:a16="http://schemas.microsoft.com/office/drawing/2014/main" id="{1D888151-7801-214F-E75F-F016CDBC3C90}"/>
              </a:ext>
            </a:extLst>
          </p:cNvPr>
          <p:cNvSpPr>
            <a:spLocks noGrp="1"/>
          </p:cNvSpPr>
          <p:nvPr>
            <p:ph type="ftr" sz="quarter" idx="11"/>
          </p:nvPr>
        </p:nvSpPr>
        <p:spPr/>
        <p:txBody>
          <a:bodyPr/>
          <a:lstStyle/>
          <a:p>
            <a:r>
              <a:rPr lang="de-DE"/>
              <a:t>Stand: April 2024 © DGPR</a:t>
            </a:r>
            <a:endParaRPr lang="de-DE" sz="800"/>
          </a:p>
        </p:txBody>
      </p:sp>
      <p:sp>
        <p:nvSpPr>
          <p:cNvPr id="5" name="Foliennummernplatzhalter 4">
            <a:extLst>
              <a:ext uri="{FF2B5EF4-FFF2-40B4-BE49-F238E27FC236}">
                <a16:creationId xmlns:a16="http://schemas.microsoft.com/office/drawing/2014/main" id="{588EAAB5-28EB-84CE-C578-8E8FD128513C}"/>
              </a:ext>
            </a:extLst>
          </p:cNvPr>
          <p:cNvSpPr>
            <a:spLocks noGrp="1"/>
          </p:cNvSpPr>
          <p:nvPr>
            <p:ph type="sldNum" sz="quarter" idx="12"/>
          </p:nvPr>
        </p:nvSpPr>
        <p:spPr/>
        <p:txBody>
          <a:bodyPr/>
          <a:lstStyle/>
          <a:p>
            <a:fld id="{547313A6-FB1D-4F2B-8C55-BCB9DAED4D1B}" type="slidenum">
              <a:rPr lang="de-DE" smtClean="0"/>
              <a:t>3</a:t>
            </a:fld>
            <a:endParaRPr lang="de-DE"/>
          </a:p>
        </p:txBody>
      </p:sp>
    </p:spTree>
    <p:extLst>
      <p:ext uri="{BB962C8B-B14F-4D97-AF65-F5344CB8AC3E}">
        <p14:creationId xmlns:p14="http://schemas.microsoft.com/office/powerpoint/2010/main" val="38002894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3">
            <a:extLst>
              <a:ext uri="{FF2B5EF4-FFF2-40B4-BE49-F238E27FC236}">
                <a16:creationId xmlns:a16="http://schemas.microsoft.com/office/drawing/2014/main" id="{F70F9508-D6B7-7AD3-2E39-6CF3E9602C97}"/>
              </a:ext>
            </a:extLst>
          </p:cNvPr>
          <p:cNvSpPr txBox="1">
            <a:spLocks noChangeArrowheads="1"/>
          </p:cNvSpPr>
          <p:nvPr/>
        </p:nvSpPr>
        <p:spPr bwMode="auto">
          <a:xfrm>
            <a:off x="479153" y="1714339"/>
            <a:ext cx="5616847" cy="484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635000" algn="l"/>
              </a:tabLst>
              <a:defRPr>
                <a:solidFill>
                  <a:schemeClr val="bg1"/>
                </a:solidFill>
                <a:latin typeface="Arial" panose="020B0604020202020204" pitchFamily="34" charset="0"/>
                <a:cs typeface="Arial" panose="020B0604020202020204" pitchFamily="34" charset="0"/>
              </a:defRPr>
            </a:lvl1pPr>
            <a:lvl2pPr marL="268288" indent="-12700">
              <a:tabLst>
                <a:tab pos="635000" algn="l"/>
              </a:tabLst>
              <a:defRPr>
                <a:solidFill>
                  <a:schemeClr val="bg1"/>
                </a:solidFill>
                <a:latin typeface="Arial" panose="020B0604020202020204" pitchFamily="34" charset="0"/>
                <a:cs typeface="Arial" panose="020B0604020202020204" pitchFamily="34" charset="0"/>
              </a:defRPr>
            </a:lvl2pPr>
            <a:lvl3pPr>
              <a:tabLst>
                <a:tab pos="635000" algn="l"/>
              </a:tabLst>
              <a:defRPr>
                <a:solidFill>
                  <a:schemeClr val="bg1"/>
                </a:solidFill>
                <a:latin typeface="Arial" panose="020B0604020202020204" pitchFamily="34" charset="0"/>
                <a:cs typeface="Arial" panose="020B0604020202020204" pitchFamily="34" charset="0"/>
              </a:defRPr>
            </a:lvl3pPr>
            <a:lvl4pPr>
              <a:tabLst>
                <a:tab pos="635000" algn="l"/>
              </a:tabLst>
              <a:defRPr>
                <a:solidFill>
                  <a:schemeClr val="bg1"/>
                </a:solidFill>
                <a:latin typeface="Arial" panose="020B0604020202020204" pitchFamily="34" charset="0"/>
                <a:cs typeface="Arial" panose="020B0604020202020204" pitchFamily="34" charset="0"/>
              </a:defRPr>
            </a:lvl4pPr>
            <a:lvl5pPr>
              <a:tabLst>
                <a:tab pos="635000"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635000"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635000"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635000"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635000" algn="l"/>
              </a:tabLst>
              <a:defRPr>
                <a:solidFill>
                  <a:schemeClr val="bg1"/>
                </a:solidFill>
                <a:latin typeface="Arial" panose="020B0604020202020204" pitchFamily="34" charset="0"/>
                <a:cs typeface="Arial" panose="020B0604020202020204" pitchFamily="34" charset="0"/>
              </a:defRPr>
            </a:lvl9pPr>
          </a:lstStyle>
          <a:p>
            <a:pPr>
              <a:buClr>
                <a:srgbClr val="CC0000"/>
              </a:buClr>
            </a:pPr>
            <a:r>
              <a:rPr lang="de-DE" altLang="de-DE" sz="2400">
                <a:solidFill>
                  <a:schemeClr val="tx1"/>
                </a:solidFill>
                <a:latin typeface="+mn-lt"/>
              </a:rPr>
              <a:t>Bei chronischem Stress helfen:</a:t>
            </a:r>
          </a:p>
          <a:p>
            <a:pPr>
              <a:buClr>
                <a:srgbClr val="CC0000"/>
              </a:buClr>
            </a:pPr>
            <a:endParaRPr lang="de-DE" altLang="de-DE" sz="2400">
              <a:solidFill>
                <a:schemeClr val="tx1"/>
              </a:solidFill>
              <a:latin typeface="+mn-lt"/>
            </a:endParaRPr>
          </a:p>
          <a:p>
            <a:pPr marL="598488" lvl="1" indent="-342900">
              <a:spcAft>
                <a:spcPct val="60000"/>
              </a:spcAft>
              <a:buClr>
                <a:srgbClr val="CC0000"/>
              </a:buClr>
              <a:buFont typeface="Arial" panose="020B0604020202020204" pitchFamily="34" charset="0"/>
              <a:buChar char="•"/>
            </a:pPr>
            <a:r>
              <a:rPr lang="de-DE" altLang="de-DE" sz="2400">
                <a:solidFill>
                  <a:schemeClr val="tx1"/>
                </a:solidFill>
                <a:latin typeface="+mn-lt"/>
              </a:rPr>
              <a:t>regelmäßiges körperliches Ausdauertraining</a:t>
            </a:r>
          </a:p>
          <a:p>
            <a:pPr marL="598488" lvl="1" indent="-342900">
              <a:spcAft>
                <a:spcPct val="60000"/>
              </a:spcAft>
              <a:buClr>
                <a:srgbClr val="CC0000"/>
              </a:buClr>
              <a:buFont typeface="Arial" panose="020B0604020202020204" pitchFamily="34" charset="0"/>
              <a:buChar char="•"/>
            </a:pPr>
            <a:r>
              <a:rPr lang="de-DE" altLang="de-DE" sz="2400">
                <a:solidFill>
                  <a:schemeClr val="tx1"/>
                </a:solidFill>
                <a:latin typeface="+mn-lt"/>
              </a:rPr>
              <a:t>Entspannungsübungen</a:t>
            </a:r>
          </a:p>
          <a:p>
            <a:pPr marL="598488" lvl="1" indent="-342900">
              <a:buClr>
                <a:srgbClr val="CC0000"/>
              </a:buClr>
              <a:buFont typeface="Arial" panose="020B0604020202020204" pitchFamily="34" charset="0"/>
              <a:buChar char="•"/>
            </a:pPr>
            <a:r>
              <a:rPr lang="de-DE" altLang="de-DE" sz="2400">
                <a:solidFill>
                  <a:schemeClr val="tx1"/>
                </a:solidFill>
                <a:latin typeface="+mn-lt"/>
              </a:rPr>
              <a:t>selbstgewählte Aktivitäten, die uns anregen und den Stress vergessen lassen</a:t>
            </a:r>
          </a:p>
          <a:p>
            <a:pPr marL="598488" lvl="1" indent="-342900">
              <a:buClr>
                <a:srgbClr val="CC0000"/>
              </a:buClr>
              <a:buFont typeface="Arial" panose="020B0604020202020204" pitchFamily="34" charset="0"/>
              <a:buChar char="•"/>
            </a:pPr>
            <a:endParaRPr lang="de-DE" altLang="de-DE" sz="2400">
              <a:solidFill>
                <a:schemeClr val="tx1"/>
              </a:solidFill>
              <a:latin typeface="+mn-lt"/>
            </a:endParaRPr>
          </a:p>
          <a:p>
            <a:pPr marL="255588" lvl="1" indent="0">
              <a:buClr>
                <a:srgbClr val="CC0000"/>
              </a:buClr>
            </a:pPr>
            <a:r>
              <a:rPr lang="de-DE" altLang="de-DE" sz="2400">
                <a:solidFill>
                  <a:schemeClr val="tx1"/>
                </a:solidFill>
                <a:latin typeface="+mn-lt"/>
              </a:rPr>
              <a:t>All diese Elemente bekommen Sie in den Herzgruppen vermittelt.</a:t>
            </a:r>
          </a:p>
        </p:txBody>
      </p:sp>
      <p:sp>
        <p:nvSpPr>
          <p:cNvPr id="69635" name="Rectangle 2">
            <a:extLst>
              <a:ext uri="{FF2B5EF4-FFF2-40B4-BE49-F238E27FC236}">
                <a16:creationId xmlns:a16="http://schemas.microsoft.com/office/drawing/2014/main" id="{139E3F03-ADBC-9E0B-A602-20A56FAFAC2B}"/>
              </a:ext>
            </a:extLst>
          </p:cNvPr>
          <p:cNvSpPr txBox="1">
            <a:spLocks noChangeArrowheads="1"/>
          </p:cNvSpPr>
          <p:nvPr/>
        </p:nvSpPr>
        <p:spPr bwMode="auto">
          <a:xfrm>
            <a:off x="2414686" y="760288"/>
            <a:ext cx="8192147" cy="57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Stress: Was hilft dagegen?</a:t>
            </a:r>
          </a:p>
        </p:txBody>
      </p:sp>
      <p:sp>
        <p:nvSpPr>
          <p:cNvPr id="2" name="Fußzeilenplatzhalter 1">
            <a:extLst>
              <a:ext uri="{FF2B5EF4-FFF2-40B4-BE49-F238E27FC236}">
                <a16:creationId xmlns:a16="http://schemas.microsoft.com/office/drawing/2014/main" id="{9D4E3334-5066-7FC5-6828-87D466E19F4E}"/>
              </a:ext>
            </a:extLst>
          </p:cNvPr>
          <p:cNvSpPr>
            <a:spLocks noGrp="1"/>
          </p:cNvSpPr>
          <p:nvPr>
            <p:ph type="ftr" sz="quarter" idx="11"/>
          </p:nvPr>
        </p:nvSpPr>
        <p:spPr/>
        <p:txBody>
          <a:bodyPr/>
          <a:lstStyle/>
          <a:p>
            <a:r>
              <a:rPr lang="de-DE"/>
              <a:t>Stand: April 2024 © DGPR</a:t>
            </a:r>
          </a:p>
        </p:txBody>
      </p:sp>
      <p:pic>
        <p:nvPicPr>
          <p:cNvPr id="4" name="Grafik 3" descr="Ein Bild, das Person, Knie, Ellenbogen, Menschliches Gesicht enthält.&#10;&#10;Automatisch generierte Beschreibung">
            <a:extLst>
              <a:ext uri="{FF2B5EF4-FFF2-40B4-BE49-F238E27FC236}">
                <a16:creationId xmlns:a16="http://schemas.microsoft.com/office/drawing/2014/main" id="{10D25A6C-DACB-3FA9-3FD4-029FC436A8F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533324" y="1714339"/>
            <a:ext cx="4888362" cy="4620742"/>
          </a:xfrm>
          <a:prstGeom prst="rect">
            <a:avLst/>
          </a:prstGeom>
          <a:ln>
            <a:noFill/>
          </a:ln>
          <a:effectLst>
            <a:outerShdw blurRad="292100" dist="139700" dir="2700000" algn="tl" rotWithShape="0">
              <a:srgbClr val="333333">
                <a:alpha val="65000"/>
              </a:srgbClr>
            </a:outerShdw>
          </a:effectLst>
        </p:spPr>
      </p:pic>
      <p:sp>
        <p:nvSpPr>
          <p:cNvPr id="3" name="Foliennummernplatzhalter 2">
            <a:extLst>
              <a:ext uri="{FF2B5EF4-FFF2-40B4-BE49-F238E27FC236}">
                <a16:creationId xmlns:a16="http://schemas.microsoft.com/office/drawing/2014/main" id="{7B77395C-CF23-2665-3E18-5DADB5217F9F}"/>
              </a:ext>
            </a:extLst>
          </p:cNvPr>
          <p:cNvSpPr>
            <a:spLocks noGrp="1"/>
          </p:cNvSpPr>
          <p:nvPr>
            <p:ph type="sldNum" sz="quarter" idx="12"/>
          </p:nvPr>
        </p:nvSpPr>
        <p:spPr/>
        <p:txBody>
          <a:bodyPr/>
          <a:lstStyle/>
          <a:p>
            <a:fld id="{547313A6-FB1D-4F2B-8C55-BCB9DAED4D1B}" type="slidenum">
              <a:rPr lang="de-DE" smtClean="0"/>
              <a:t>30</a:t>
            </a:fld>
            <a:endParaRPr lang="de-DE"/>
          </a:p>
        </p:txBody>
      </p:sp>
      <p:sp>
        <p:nvSpPr>
          <p:cNvPr id="5" name="Textfeld 1">
            <a:extLst>
              <a:ext uri="{FF2B5EF4-FFF2-40B4-BE49-F238E27FC236}">
                <a16:creationId xmlns:a16="http://schemas.microsoft.com/office/drawing/2014/main" id="{25ED6AFD-98F5-3AB9-5AF1-1A6C62EE2155}"/>
              </a:ext>
            </a:extLst>
          </p:cNvPr>
          <p:cNvSpPr txBox="1">
            <a:spLocks noChangeArrowheads="1"/>
          </p:cNvSpPr>
          <p:nvPr/>
        </p:nvSpPr>
        <p:spPr bwMode="auto">
          <a:xfrm>
            <a:off x="6510759" y="6335081"/>
            <a:ext cx="1560042"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iStock.com/</a:t>
            </a:r>
            <a:r>
              <a:rPr lang="de-DE" altLang="de-DE" sz="845" err="1">
                <a:solidFill>
                  <a:srgbClr val="000000"/>
                </a:solidFill>
              </a:rPr>
              <a:t>fizkes</a:t>
            </a:r>
            <a:endParaRPr lang="de-DE" altLang="de-DE" sz="845">
              <a:solidFill>
                <a:srgbClr val="000000"/>
              </a:solidFill>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80D049-A79D-521B-6830-A101E97FA8E9}"/>
              </a:ext>
            </a:extLst>
          </p:cNvPr>
          <p:cNvSpPr>
            <a:spLocks noGrp="1"/>
          </p:cNvSpPr>
          <p:nvPr>
            <p:ph type="title"/>
          </p:nvPr>
        </p:nvSpPr>
        <p:spPr>
          <a:xfrm>
            <a:off x="838200" y="365126"/>
            <a:ext cx="10515600" cy="1325563"/>
          </a:xfrm>
        </p:spPr>
        <p:txBody>
          <a:bodyPr anchor="ctr">
            <a:normAutofit/>
          </a:bodyPr>
          <a:lstStyle/>
          <a:p>
            <a:r>
              <a:rPr lang="de-DE"/>
              <a:t>Die Heilkraft der Musik</a:t>
            </a:r>
          </a:p>
        </p:txBody>
      </p:sp>
      <p:pic>
        <p:nvPicPr>
          <p:cNvPr id="7" name="Picture 6" descr="Notenblatt">
            <a:extLst>
              <a:ext uri="{FF2B5EF4-FFF2-40B4-BE49-F238E27FC236}">
                <a16:creationId xmlns:a16="http://schemas.microsoft.com/office/drawing/2014/main" id="{0613297F-E771-ED26-F460-F682AC22DD4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10655" y="1690689"/>
            <a:ext cx="11170692" cy="4622414"/>
          </a:xfrm>
          <a:prstGeom prst="rect">
            <a:avLst/>
          </a:prstGeom>
          <a:noFill/>
        </p:spPr>
      </p:pic>
      <p:sp>
        <p:nvSpPr>
          <p:cNvPr id="4" name="Fußzeilenplatzhalter 3">
            <a:extLst>
              <a:ext uri="{FF2B5EF4-FFF2-40B4-BE49-F238E27FC236}">
                <a16:creationId xmlns:a16="http://schemas.microsoft.com/office/drawing/2014/main" id="{DBA76EDE-90EB-B46E-DEBD-97A16967DDBF}"/>
              </a:ext>
            </a:extLst>
          </p:cNvPr>
          <p:cNvSpPr>
            <a:spLocks noGrp="1"/>
          </p:cNvSpPr>
          <p:nvPr>
            <p:ph type="ftr" sz="quarter" idx="11"/>
          </p:nvPr>
        </p:nvSpPr>
        <p:spPr>
          <a:xfrm>
            <a:off x="10424160" y="6370810"/>
            <a:ext cx="1661771" cy="365125"/>
          </a:xfrm>
        </p:spPr>
        <p:txBody>
          <a:bodyPr anchor="ctr">
            <a:normAutofit/>
          </a:bodyPr>
          <a:lstStyle/>
          <a:p>
            <a:pPr>
              <a:spcAft>
                <a:spcPts val="600"/>
              </a:spcAft>
            </a:pPr>
            <a:r>
              <a:rPr lang="de-DE"/>
              <a:t>Stand: April 2024 © DGPR</a:t>
            </a:r>
          </a:p>
        </p:txBody>
      </p:sp>
      <p:sp>
        <p:nvSpPr>
          <p:cNvPr id="8" name="Rechteck: abgerundete Ecken 7">
            <a:extLst>
              <a:ext uri="{FF2B5EF4-FFF2-40B4-BE49-F238E27FC236}">
                <a16:creationId xmlns:a16="http://schemas.microsoft.com/office/drawing/2014/main" id="{14BE8258-EE3A-531B-D021-EB1E7CC0C847}"/>
              </a:ext>
            </a:extLst>
          </p:cNvPr>
          <p:cNvSpPr/>
          <p:nvPr/>
        </p:nvSpPr>
        <p:spPr>
          <a:xfrm>
            <a:off x="4653887" y="2044493"/>
            <a:ext cx="6699913" cy="413247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84FE6816-1018-9C41-67E4-C47236916384}"/>
              </a:ext>
            </a:extLst>
          </p:cNvPr>
          <p:cNvSpPr txBox="1"/>
          <p:nvPr/>
        </p:nvSpPr>
        <p:spPr>
          <a:xfrm>
            <a:off x="5210214" y="2324513"/>
            <a:ext cx="5834776" cy="3354765"/>
          </a:xfrm>
          <a:prstGeom prst="rect">
            <a:avLst/>
          </a:prstGeom>
          <a:noFill/>
        </p:spPr>
        <p:txBody>
          <a:bodyPr wrap="square" rtlCol="0">
            <a:spAutoFit/>
          </a:bodyPr>
          <a:lstStyle/>
          <a:p>
            <a:pPr algn="l"/>
            <a:r>
              <a:rPr lang="de-DE" sz="1800" b="0" i="0" u="none" strike="noStrike" baseline="0">
                <a:solidFill>
                  <a:srgbClr val="000000"/>
                </a:solidFill>
                <a:latin typeface="ObjektivMk2-Light"/>
              </a:rPr>
              <a:t>„Besonders der Musik von W. A. Mozart und J. S. Bach werden positive Wirkungen auf Blutdruck, Herzfrequenz und cerebralen Blutfluss zugemessen. Aber auch die Musik von italienischen Komponisten sollen günstige Effekte auf Herz- und Kreislaufparameter haben, während die Musik von L. van Beethoven keine positiven Wirkungen hinsichtlich </a:t>
            </a:r>
            <a:r>
              <a:rPr lang="de-DE" sz="1800" b="0" i="0" u="none" strike="noStrike" baseline="0">
                <a:solidFill>
                  <a:srgbClr val="A60026"/>
                </a:solidFill>
                <a:latin typeface="ObjektivMk2-Regular"/>
              </a:rPr>
              <a:t>kardiovaskulärer Parameter </a:t>
            </a:r>
            <a:r>
              <a:rPr lang="de-DE" sz="1800" b="0" i="0" u="none" strike="noStrike" baseline="0">
                <a:solidFill>
                  <a:srgbClr val="000000"/>
                </a:solidFill>
                <a:latin typeface="ObjektivMk2-Light"/>
              </a:rPr>
              <a:t>zeigte. […]</a:t>
            </a:r>
            <a:r>
              <a:rPr lang="de-DE" sz="1800" b="0" i="0" u="none" strike="noStrike" baseline="0">
                <a:latin typeface="ObjektivMk2-Light"/>
              </a:rPr>
              <a:t> Es wird oft darauf hingewiesen, dass besonders das Tempo eines Musikstückes und die Interaktion mit der Herzfrequenz für eine kardiovaskuläre Beeinflussung von Bedeutung ist.</a:t>
            </a:r>
            <a:r>
              <a:rPr lang="de-DE" sz="1800" b="0" i="0" u="none" strike="noStrike" baseline="0">
                <a:solidFill>
                  <a:srgbClr val="000000"/>
                </a:solidFill>
                <a:latin typeface="ObjektivMk2-Light"/>
              </a:rPr>
              <a:t>“</a:t>
            </a:r>
          </a:p>
          <a:p>
            <a:pPr algn="l"/>
            <a:endParaRPr lang="de-DE" sz="1800" b="0" i="0" u="none" strike="noStrike" baseline="0">
              <a:solidFill>
                <a:srgbClr val="000000"/>
              </a:solidFill>
              <a:latin typeface="ObjektivMk2-Light"/>
            </a:endParaRPr>
          </a:p>
          <a:p>
            <a:pPr algn="l"/>
            <a:r>
              <a:rPr lang="de-DE" sz="1400">
                <a:solidFill>
                  <a:srgbClr val="000000"/>
                </a:solidFill>
                <a:latin typeface="ObjektivMk2-Light"/>
              </a:rPr>
              <a:t>Quelle: Deutsche Herzstiftung Sonderdruck </a:t>
            </a:r>
            <a:r>
              <a:rPr lang="de-DE" sz="1400">
                <a:latin typeface="ObjektivMk2-Light"/>
                <a:hlinkClick r:id="rId4">
                  <a:extLst>
                    <a:ext uri="{A12FA001-AC4F-418D-AE19-62706E023703}">
                      <ahyp:hlinkClr xmlns:ahyp="http://schemas.microsoft.com/office/drawing/2018/hyperlinkcolor" val="tx"/>
                    </a:ext>
                  </a:extLst>
                </a:hlinkClick>
              </a:rPr>
              <a:t>„Die Heilkraft der Musik“</a:t>
            </a:r>
            <a:r>
              <a:rPr lang="de-DE" sz="1400">
                <a:solidFill>
                  <a:srgbClr val="000000"/>
                </a:solidFill>
                <a:latin typeface="ObjektivMk2-Light"/>
              </a:rPr>
              <a:t> (2019)</a:t>
            </a:r>
            <a:endParaRPr lang="de-DE" sz="1400"/>
          </a:p>
        </p:txBody>
      </p:sp>
      <p:sp>
        <p:nvSpPr>
          <p:cNvPr id="3" name="Foliennummernplatzhalter 2">
            <a:extLst>
              <a:ext uri="{FF2B5EF4-FFF2-40B4-BE49-F238E27FC236}">
                <a16:creationId xmlns:a16="http://schemas.microsoft.com/office/drawing/2014/main" id="{36980C43-C954-FF68-E69D-3B87249F0A7A}"/>
              </a:ext>
            </a:extLst>
          </p:cNvPr>
          <p:cNvSpPr>
            <a:spLocks noGrp="1"/>
          </p:cNvSpPr>
          <p:nvPr>
            <p:ph type="sldNum" sz="quarter" idx="12"/>
          </p:nvPr>
        </p:nvSpPr>
        <p:spPr/>
        <p:txBody>
          <a:bodyPr/>
          <a:lstStyle/>
          <a:p>
            <a:fld id="{547313A6-FB1D-4F2B-8C55-BCB9DAED4D1B}" type="slidenum">
              <a:rPr lang="de-DE" smtClean="0"/>
              <a:t>31</a:t>
            </a:fld>
            <a:endParaRPr lang="de-DE"/>
          </a:p>
        </p:txBody>
      </p:sp>
    </p:spTree>
    <p:extLst>
      <p:ext uri="{BB962C8B-B14F-4D97-AF65-F5344CB8AC3E}">
        <p14:creationId xmlns:p14="http://schemas.microsoft.com/office/powerpoint/2010/main" val="26071921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447F20B5-3488-485E-DD9A-1D597B2FC174}"/>
              </a:ext>
            </a:extLst>
          </p:cNvPr>
          <p:cNvSpPr>
            <a:spLocks noGrp="1"/>
          </p:cNvSpPr>
          <p:nvPr>
            <p:ph type="ftr" sz="quarter" idx="11"/>
          </p:nvPr>
        </p:nvSpPr>
        <p:spPr>
          <a:xfrm>
            <a:off x="9897036" y="6370810"/>
            <a:ext cx="2188896" cy="365125"/>
          </a:xfrm>
        </p:spPr>
        <p:txBody>
          <a:bodyPr/>
          <a:lstStyle/>
          <a:p>
            <a:r>
              <a:rPr lang="de-DE"/>
              <a:t>Stand: April 2024 © DGPR</a:t>
            </a:r>
          </a:p>
        </p:txBody>
      </p:sp>
      <p:sp>
        <p:nvSpPr>
          <p:cNvPr id="4" name="Rectangle 3">
            <a:extLst>
              <a:ext uri="{FF2B5EF4-FFF2-40B4-BE49-F238E27FC236}">
                <a16:creationId xmlns:a16="http://schemas.microsoft.com/office/drawing/2014/main" id="{866E02B2-937D-F9D0-07D7-8D05A4453BB2}"/>
              </a:ext>
            </a:extLst>
          </p:cNvPr>
          <p:cNvSpPr txBox="1">
            <a:spLocks noChangeArrowheads="1"/>
          </p:cNvSpPr>
          <p:nvPr/>
        </p:nvSpPr>
        <p:spPr bwMode="auto">
          <a:xfrm>
            <a:off x="502024" y="1477711"/>
            <a:ext cx="5593976" cy="4267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255588" algn="l"/>
              </a:tabLst>
              <a:defRPr>
                <a:solidFill>
                  <a:schemeClr val="bg1"/>
                </a:solidFill>
                <a:latin typeface="Arial" panose="020B0604020202020204" pitchFamily="34" charset="0"/>
                <a:cs typeface="Arial" panose="020B0604020202020204" pitchFamily="34" charset="0"/>
              </a:defRPr>
            </a:lvl1pPr>
            <a:lvl2pPr>
              <a:tabLst>
                <a:tab pos="255588" algn="l"/>
              </a:tabLst>
              <a:defRPr>
                <a:solidFill>
                  <a:schemeClr val="bg1"/>
                </a:solidFill>
                <a:latin typeface="Arial" panose="020B0604020202020204" pitchFamily="34" charset="0"/>
                <a:cs typeface="Arial" panose="020B0604020202020204" pitchFamily="34" charset="0"/>
              </a:defRPr>
            </a:lvl2pPr>
            <a:lvl3pPr marL="509588">
              <a:tabLst>
                <a:tab pos="255588" algn="l"/>
              </a:tabLst>
              <a:defRPr>
                <a:solidFill>
                  <a:schemeClr val="bg1"/>
                </a:solidFill>
                <a:latin typeface="Arial" panose="020B0604020202020204" pitchFamily="34" charset="0"/>
                <a:cs typeface="Arial" panose="020B0604020202020204" pitchFamily="34" charset="0"/>
              </a:defRPr>
            </a:lvl3pPr>
            <a:lvl4pPr>
              <a:tabLst>
                <a:tab pos="255588" algn="l"/>
              </a:tabLst>
              <a:defRPr>
                <a:solidFill>
                  <a:schemeClr val="bg1"/>
                </a:solidFill>
                <a:latin typeface="Arial" panose="020B0604020202020204" pitchFamily="34" charset="0"/>
                <a:cs typeface="Arial" panose="020B0604020202020204" pitchFamily="34" charset="0"/>
              </a:defRPr>
            </a:lvl4pPr>
            <a:lvl5pPr>
              <a:tabLst>
                <a:tab pos="255588"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9pPr>
          </a:lstStyle>
          <a:p>
            <a:pPr>
              <a:spcAft>
                <a:spcPct val="30000"/>
              </a:spcAft>
              <a:buClr>
                <a:srgbClr val="CC0000"/>
              </a:buClr>
            </a:pPr>
            <a:r>
              <a:rPr lang="de-DE" altLang="de-DE" sz="2400">
                <a:solidFill>
                  <a:schemeClr val="tx1"/>
                </a:solidFill>
                <a:latin typeface="+mn-lt"/>
              </a:rPr>
              <a:t>Die Senkung des Blutdrucks durch </a:t>
            </a:r>
            <a:br>
              <a:rPr lang="de-DE" altLang="de-DE" sz="2400">
                <a:solidFill>
                  <a:schemeClr val="tx1"/>
                </a:solidFill>
                <a:latin typeface="+mn-lt"/>
              </a:rPr>
            </a:br>
            <a:r>
              <a:rPr lang="de-DE" altLang="de-DE" sz="2400">
                <a:solidFill>
                  <a:schemeClr val="tx1"/>
                </a:solidFill>
                <a:latin typeface="+mn-lt"/>
              </a:rPr>
              <a:t>Medikamente</a:t>
            </a:r>
          </a:p>
          <a:p>
            <a:pPr marL="342900" indent="-342900">
              <a:spcAft>
                <a:spcPct val="60000"/>
              </a:spcAft>
              <a:buClr>
                <a:srgbClr val="CC0000"/>
              </a:buClr>
              <a:buFont typeface="Arial" panose="020B0604020202020204" pitchFamily="34" charset="0"/>
              <a:buChar char="•"/>
            </a:pPr>
            <a:r>
              <a:rPr lang="de-DE" altLang="de-DE" sz="2400">
                <a:solidFill>
                  <a:schemeClr val="tx1"/>
                </a:solidFill>
                <a:latin typeface="+mn-lt"/>
              </a:rPr>
              <a:t>verlängert das Leben</a:t>
            </a:r>
          </a:p>
          <a:p>
            <a:pPr marL="342900" indent="-342900">
              <a:buClr>
                <a:srgbClr val="CC0000"/>
              </a:buClr>
              <a:buFont typeface="Arial" panose="020B0604020202020204" pitchFamily="34" charset="0"/>
              <a:buChar char="•"/>
            </a:pPr>
            <a:r>
              <a:rPr lang="de-DE" altLang="de-DE" sz="2400">
                <a:solidFill>
                  <a:schemeClr val="tx1"/>
                </a:solidFill>
                <a:latin typeface="+mn-lt"/>
              </a:rPr>
              <a:t>verbessert auf Dauer die Lebensqualität</a:t>
            </a:r>
          </a:p>
          <a:p>
            <a:pPr marL="342900" indent="-342900">
              <a:buClr>
                <a:srgbClr val="CC0000"/>
              </a:buClr>
              <a:buFont typeface="Arial" panose="020B0604020202020204" pitchFamily="34" charset="0"/>
              <a:buChar char="•"/>
            </a:pPr>
            <a:r>
              <a:rPr lang="de-DE" altLang="de-DE" sz="2400">
                <a:solidFill>
                  <a:schemeClr val="tx1"/>
                </a:solidFill>
                <a:latin typeface="+mn-lt"/>
              </a:rPr>
              <a:t>schützt vor</a:t>
            </a:r>
          </a:p>
          <a:p>
            <a:pPr marL="800100" lvl="1" indent="-342900">
              <a:buClr>
                <a:srgbClr val="CC0000"/>
              </a:buClr>
              <a:buFont typeface="Arial" panose="020B0604020202020204" pitchFamily="34" charset="0"/>
              <a:buChar char="•"/>
            </a:pPr>
            <a:r>
              <a:rPr lang="de-DE" altLang="de-DE" sz="2400">
                <a:solidFill>
                  <a:schemeClr val="tx1"/>
                </a:solidFill>
                <a:latin typeface="+mn-lt"/>
              </a:rPr>
              <a:t>Schlaganfall</a:t>
            </a:r>
          </a:p>
          <a:p>
            <a:pPr marL="800100" lvl="1" indent="-342900">
              <a:buClr>
                <a:srgbClr val="CC0000"/>
              </a:buClr>
              <a:buFont typeface="Arial" panose="020B0604020202020204" pitchFamily="34" charset="0"/>
              <a:buChar char="•"/>
            </a:pPr>
            <a:r>
              <a:rPr lang="de-DE" altLang="de-DE" sz="2400">
                <a:solidFill>
                  <a:schemeClr val="tx1"/>
                </a:solidFill>
                <a:latin typeface="+mn-lt"/>
              </a:rPr>
              <a:t>Herzinfarkt</a:t>
            </a:r>
          </a:p>
          <a:p>
            <a:pPr marL="800100" lvl="1" indent="-342900">
              <a:buClr>
                <a:srgbClr val="CC0000"/>
              </a:buClr>
              <a:buFont typeface="Arial" panose="020B0604020202020204" pitchFamily="34" charset="0"/>
              <a:buChar char="•"/>
            </a:pPr>
            <a:r>
              <a:rPr lang="de-DE" altLang="de-DE" sz="2400">
                <a:solidFill>
                  <a:schemeClr val="tx1"/>
                </a:solidFill>
                <a:latin typeface="+mn-lt"/>
              </a:rPr>
              <a:t>Nierenversagen</a:t>
            </a:r>
          </a:p>
        </p:txBody>
      </p:sp>
      <p:sp>
        <p:nvSpPr>
          <p:cNvPr id="5" name="Rectangle 2">
            <a:extLst>
              <a:ext uri="{FF2B5EF4-FFF2-40B4-BE49-F238E27FC236}">
                <a16:creationId xmlns:a16="http://schemas.microsoft.com/office/drawing/2014/main" id="{22744B1A-3B35-23AB-43E4-28D8E8DC53ED}"/>
              </a:ext>
            </a:extLst>
          </p:cNvPr>
          <p:cNvSpPr txBox="1">
            <a:spLocks noChangeArrowheads="1"/>
          </p:cNvSpPr>
          <p:nvPr/>
        </p:nvSpPr>
        <p:spPr bwMode="auto">
          <a:xfrm>
            <a:off x="2009112" y="674514"/>
            <a:ext cx="6693824" cy="57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Blutdruckmedikamente</a:t>
            </a:r>
          </a:p>
        </p:txBody>
      </p:sp>
      <p:pic>
        <p:nvPicPr>
          <p:cNvPr id="6" name="Grafik 5" descr="Ein Bild, das Person, Kleidung, Im Haus, Regal enthält.&#10;&#10;Automatisch generierte Beschreibung">
            <a:extLst>
              <a:ext uri="{FF2B5EF4-FFF2-40B4-BE49-F238E27FC236}">
                <a16:creationId xmlns:a16="http://schemas.microsoft.com/office/drawing/2014/main" id="{42A7A7AF-5286-CFC8-E294-0EC8052E55C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87156" y="1710919"/>
            <a:ext cx="6063571" cy="4034022"/>
          </a:xfrm>
          <a:prstGeom prst="rect">
            <a:avLst/>
          </a:prstGeom>
          <a:ln>
            <a:noFill/>
          </a:ln>
          <a:effectLst>
            <a:outerShdw blurRad="292100" dist="139700" dir="2700000" algn="tl" rotWithShape="0">
              <a:srgbClr val="333333">
                <a:alpha val="65000"/>
              </a:srgbClr>
            </a:outerShdw>
          </a:effectLst>
        </p:spPr>
      </p:pic>
      <p:sp>
        <p:nvSpPr>
          <p:cNvPr id="7" name="Foliennummernplatzhalter 6">
            <a:extLst>
              <a:ext uri="{FF2B5EF4-FFF2-40B4-BE49-F238E27FC236}">
                <a16:creationId xmlns:a16="http://schemas.microsoft.com/office/drawing/2014/main" id="{CF844C81-D9F5-1648-AE59-570F27820F88}"/>
              </a:ext>
            </a:extLst>
          </p:cNvPr>
          <p:cNvSpPr>
            <a:spLocks noGrp="1"/>
          </p:cNvSpPr>
          <p:nvPr>
            <p:ph type="sldNum" sz="quarter" idx="12"/>
          </p:nvPr>
        </p:nvSpPr>
        <p:spPr/>
        <p:txBody>
          <a:bodyPr/>
          <a:lstStyle/>
          <a:p>
            <a:fld id="{547313A6-FB1D-4F2B-8C55-BCB9DAED4D1B}" type="slidenum">
              <a:rPr lang="de-DE" smtClean="0"/>
              <a:t>32</a:t>
            </a:fld>
            <a:endParaRPr lang="de-DE"/>
          </a:p>
        </p:txBody>
      </p:sp>
      <p:sp>
        <p:nvSpPr>
          <p:cNvPr id="3" name="Textfeld 1">
            <a:extLst>
              <a:ext uri="{FF2B5EF4-FFF2-40B4-BE49-F238E27FC236}">
                <a16:creationId xmlns:a16="http://schemas.microsoft.com/office/drawing/2014/main" id="{1C1BCB4E-2D8E-811E-FB74-0D6305C02B9B}"/>
              </a:ext>
            </a:extLst>
          </p:cNvPr>
          <p:cNvSpPr txBox="1">
            <a:spLocks noChangeArrowheads="1"/>
          </p:cNvSpPr>
          <p:nvPr/>
        </p:nvSpPr>
        <p:spPr bwMode="auto">
          <a:xfrm>
            <a:off x="5787156" y="5835506"/>
            <a:ext cx="204575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iStock.com/</a:t>
            </a:r>
            <a:r>
              <a:rPr lang="de-DE" altLang="de-DE" sz="845" err="1">
                <a:solidFill>
                  <a:srgbClr val="000000"/>
                </a:solidFill>
              </a:rPr>
              <a:t>zamrznutitonovi</a:t>
            </a:r>
            <a:endParaRPr lang="de-DE" altLang="de-DE" sz="845">
              <a:solidFill>
                <a:srgbClr val="000000"/>
              </a:solidFill>
            </a:endParaRPr>
          </a:p>
        </p:txBody>
      </p:sp>
    </p:spTree>
    <p:extLst>
      <p:ext uri="{BB962C8B-B14F-4D97-AF65-F5344CB8AC3E}">
        <p14:creationId xmlns:p14="http://schemas.microsoft.com/office/powerpoint/2010/main" val="17305753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2DA1E6BB-E2EC-7AC3-9111-1B1BE1AA550D}"/>
              </a:ext>
            </a:extLst>
          </p:cNvPr>
          <p:cNvSpPr>
            <a:spLocks noGrp="1"/>
          </p:cNvSpPr>
          <p:nvPr>
            <p:ph type="ftr" sz="quarter" idx="11"/>
          </p:nvPr>
        </p:nvSpPr>
        <p:spPr/>
        <p:txBody>
          <a:bodyPr/>
          <a:lstStyle/>
          <a:p>
            <a:r>
              <a:rPr lang="de-DE"/>
              <a:t>Stand: April 2024 © DGPR</a:t>
            </a:r>
          </a:p>
        </p:txBody>
      </p:sp>
      <p:sp>
        <p:nvSpPr>
          <p:cNvPr id="4" name="Rectangle 2">
            <a:extLst>
              <a:ext uri="{FF2B5EF4-FFF2-40B4-BE49-F238E27FC236}">
                <a16:creationId xmlns:a16="http://schemas.microsoft.com/office/drawing/2014/main" id="{12B6973D-E8F2-7758-F18B-72709D425FA9}"/>
              </a:ext>
            </a:extLst>
          </p:cNvPr>
          <p:cNvSpPr txBox="1">
            <a:spLocks noChangeArrowheads="1"/>
          </p:cNvSpPr>
          <p:nvPr/>
        </p:nvSpPr>
        <p:spPr bwMode="auto">
          <a:xfrm>
            <a:off x="1837693" y="488977"/>
            <a:ext cx="8096366" cy="676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Alternative Blutdrucksenker</a:t>
            </a:r>
          </a:p>
        </p:txBody>
      </p:sp>
      <p:sp>
        <p:nvSpPr>
          <p:cNvPr id="5" name="Rectangle 3">
            <a:extLst>
              <a:ext uri="{FF2B5EF4-FFF2-40B4-BE49-F238E27FC236}">
                <a16:creationId xmlns:a16="http://schemas.microsoft.com/office/drawing/2014/main" id="{7918C2BE-BDE0-335B-5D33-FC08FAEFD411}"/>
              </a:ext>
            </a:extLst>
          </p:cNvPr>
          <p:cNvSpPr txBox="1">
            <a:spLocks noChangeArrowheads="1"/>
          </p:cNvSpPr>
          <p:nvPr/>
        </p:nvSpPr>
        <p:spPr bwMode="auto">
          <a:xfrm>
            <a:off x="409691" y="1330518"/>
            <a:ext cx="10952370" cy="5038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1533525" algn="l"/>
              </a:tabLst>
              <a:defRPr>
                <a:solidFill>
                  <a:schemeClr val="bg1"/>
                </a:solidFill>
                <a:latin typeface="Arial" panose="020B0604020202020204" pitchFamily="34" charset="0"/>
                <a:cs typeface="Arial" panose="020B0604020202020204" pitchFamily="34" charset="0"/>
              </a:defRPr>
            </a:lvl1pPr>
            <a:lvl2pPr marL="1054100" indent="-404813">
              <a:tabLst>
                <a:tab pos="1533525" algn="l"/>
              </a:tabLst>
              <a:defRPr>
                <a:solidFill>
                  <a:schemeClr val="bg1"/>
                </a:solidFill>
                <a:latin typeface="Arial" panose="020B0604020202020204" pitchFamily="34" charset="0"/>
                <a:cs typeface="Arial" panose="020B0604020202020204" pitchFamily="34" charset="0"/>
              </a:defRPr>
            </a:lvl2pPr>
            <a:lvl3pPr>
              <a:tabLst>
                <a:tab pos="1533525" algn="l"/>
              </a:tabLst>
              <a:defRPr>
                <a:solidFill>
                  <a:schemeClr val="bg1"/>
                </a:solidFill>
                <a:latin typeface="Arial" panose="020B0604020202020204" pitchFamily="34" charset="0"/>
                <a:cs typeface="Arial" panose="020B0604020202020204" pitchFamily="34" charset="0"/>
              </a:defRPr>
            </a:lvl3pPr>
            <a:lvl4pPr>
              <a:tabLst>
                <a:tab pos="1533525" algn="l"/>
              </a:tabLst>
              <a:defRPr>
                <a:solidFill>
                  <a:schemeClr val="bg1"/>
                </a:solidFill>
                <a:latin typeface="Arial" panose="020B0604020202020204" pitchFamily="34" charset="0"/>
                <a:cs typeface="Arial" panose="020B0604020202020204" pitchFamily="34" charset="0"/>
              </a:defRPr>
            </a:lvl4pPr>
            <a:lvl5pPr>
              <a:tabLst>
                <a:tab pos="1533525"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1533525"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1533525"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1533525"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1533525" algn="l"/>
              </a:tabLst>
              <a:defRPr>
                <a:solidFill>
                  <a:schemeClr val="bg1"/>
                </a:solidFill>
                <a:latin typeface="Arial" panose="020B0604020202020204" pitchFamily="34" charset="0"/>
                <a:cs typeface="Arial" panose="020B0604020202020204" pitchFamily="34" charset="0"/>
              </a:defRPr>
            </a:lvl9pPr>
          </a:lstStyle>
          <a:p>
            <a:pPr>
              <a:buClr>
                <a:srgbClr val="CC0000"/>
              </a:buClr>
            </a:pPr>
            <a:r>
              <a:rPr lang="de-DE" altLang="de-DE" sz="2400">
                <a:solidFill>
                  <a:schemeClr val="tx1"/>
                </a:solidFill>
                <a:latin typeface="+mn-lt"/>
              </a:rPr>
              <a:t>Zum Beispiel:</a:t>
            </a:r>
          </a:p>
          <a:p>
            <a:pPr lvl="1">
              <a:spcAft>
                <a:spcPct val="20000"/>
              </a:spcAft>
              <a:buClr>
                <a:srgbClr val="CC0000"/>
              </a:buClr>
              <a:buFont typeface="Arial" panose="020B0604020202020204" pitchFamily="34" charset="0"/>
              <a:buChar char="•"/>
            </a:pPr>
            <a:r>
              <a:rPr lang="de-DE" altLang="de-DE" sz="2400">
                <a:solidFill>
                  <a:schemeClr val="tx1"/>
                </a:solidFill>
                <a:latin typeface="+mn-lt"/>
              </a:rPr>
              <a:t>Rote Beete</a:t>
            </a:r>
          </a:p>
          <a:p>
            <a:pPr lvl="1">
              <a:spcAft>
                <a:spcPct val="20000"/>
              </a:spcAft>
              <a:buClr>
                <a:srgbClr val="CC0000"/>
              </a:buClr>
              <a:buFont typeface="Arial" panose="020B0604020202020204" pitchFamily="34" charset="0"/>
              <a:buChar char="•"/>
            </a:pPr>
            <a:r>
              <a:rPr lang="de-DE" altLang="de-DE" sz="2400">
                <a:solidFill>
                  <a:schemeClr val="tx1"/>
                </a:solidFill>
                <a:latin typeface="+mn-lt"/>
              </a:rPr>
              <a:t>Knoblauch</a:t>
            </a:r>
          </a:p>
          <a:p>
            <a:pPr lvl="1">
              <a:spcAft>
                <a:spcPct val="20000"/>
              </a:spcAft>
              <a:buClr>
                <a:srgbClr val="CC0000"/>
              </a:buClr>
              <a:buFont typeface="Arial" panose="020B0604020202020204" pitchFamily="34" charset="0"/>
              <a:buChar char="•"/>
            </a:pPr>
            <a:r>
              <a:rPr lang="de-DE" altLang="de-DE" sz="2400">
                <a:solidFill>
                  <a:schemeClr val="tx1"/>
                </a:solidFill>
                <a:latin typeface="+mn-lt"/>
              </a:rPr>
              <a:t>Soja</a:t>
            </a:r>
          </a:p>
          <a:p>
            <a:pPr lvl="1">
              <a:spcAft>
                <a:spcPct val="20000"/>
              </a:spcAft>
              <a:buClr>
                <a:srgbClr val="CC0000"/>
              </a:buClr>
              <a:buFont typeface="Arial" panose="020B0604020202020204" pitchFamily="34" charset="0"/>
              <a:buChar char="•"/>
            </a:pPr>
            <a:r>
              <a:rPr lang="de-DE" altLang="de-DE" sz="2400" err="1">
                <a:solidFill>
                  <a:schemeClr val="tx1"/>
                </a:solidFill>
                <a:latin typeface="+mn-lt"/>
              </a:rPr>
              <a:t>Hibiskusblütentee</a:t>
            </a:r>
            <a:endParaRPr lang="de-DE" altLang="de-DE" sz="2400">
              <a:solidFill>
                <a:schemeClr val="tx1"/>
              </a:solidFill>
              <a:latin typeface="+mn-lt"/>
            </a:endParaRPr>
          </a:p>
          <a:p>
            <a:pPr lvl="1">
              <a:spcAft>
                <a:spcPct val="20000"/>
              </a:spcAft>
              <a:buClr>
                <a:srgbClr val="CC0000"/>
              </a:buClr>
              <a:buFont typeface="Arial" panose="020B0604020202020204" pitchFamily="34" charset="0"/>
              <a:buChar char="•"/>
            </a:pPr>
            <a:r>
              <a:rPr lang="de-DE" altLang="de-DE" sz="2400">
                <a:solidFill>
                  <a:schemeClr val="tx1"/>
                </a:solidFill>
                <a:latin typeface="+mn-lt"/>
              </a:rPr>
              <a:t>dunkle Schokolade</a:t>
            </a:r>
          </a:p>
          <a:p>
            <a:pPr lvl="1">
              <a:buClr>
                <a:srgbClr val="CC0000"/>
              </a:buClr>
            </a:pPr>
            <a:endParaRPr lang="de-DE" altLang="de-DE" sz="2400">
              <a:solidFill>
                <a:srgbClr val="434343"/>
              </a:solidFill>
              <a:latin typeface="+mn-lt"/>
            </a:endParaRPr>
          </a:p>
          <a:p>
            <a:pPr>
              <a:buClr>
                <a:srgbClr val="CC0000"/>
              </a:buClr>
            </a:pPr>
            <a:r>
              <a:rPr lang="de-DE" altLang="de-DE" sz="2400">
                <a:solidFill>
                  <a:schemeClr val="tx1"/>
                </a:solidFill>
                <a:latin typeface="+mn-lt"/>
              </a:rPr>
              <a:t>Als Ersatz für Blutdruckmedikamente:  </a:t>
            </a:r>
            <a:r>
              <a:rPr lang="de-DE" altLang="de-DE" sz="2400" b="1">
                <a:solidFill>
                  <a:srgbClr val="CC0000"/>
                </a:solidFill>
                <a:latin typeface="+mn-lt"/>
              </a:rPr>
              <a:t>Nein! </a:t>
            </a:r>
            <a:endParaRPr lang="de-DE" altLang="de-DE" sz="2400" b="1">
              <a:solidFill>
                <a:srgbClr val="434343"/>
              </a:solidFill>
              <a:latin typeface="+mn-lt"/>
            </a:endParaRPr>
          </a:p>
          <a:p>
            <a:pPr>
              <a:buClr>
                <a:srgbClr val="CC0000"/>
              </a:buClr>
            </a:pPr>
            <a:r>
              <a:rPr lang="de-DE" altLang="de-DE" sz="2400">
                <a:solidFill>
                  <a:schemeClr val="tx1"/>
                </a:solidFill>
                <a:latin typeface="+mn-lt"/>
              </a:rPr>
              <a:t>Als Zusatz zu einer gesunden Ernährung: </a:t>
            </a:r>
            <a:r>
              <a:rPr lang="de-DE" altLang="de-DE" sz="2400" b="1">
                <a:solidFill>
                  <a:srgbClr val="CC0000"/>
                </a:solidFill>
                <a:latin typeface="+mn-lt"/>
              </a:rPr>
              <a:t>Ja! </a:t>
            </a:r>
            <a:endParaRPr lang="de-DE" altLang="de-DE" sz="2400" b="1">
              <a:solidFill>
                <a:srgbClr val="434343"/>
              </a:solidFill>
              <a:latin typeface="+mn-lt"/>
            </a:endParaRPr>
          </a:p>
          <a:p>
            <a:pPr>
              <a:buClr>
                <a:srgbClr val="CC0000"/>
              </a:buClr>
            </a:pPr>
            <a:endParaRPr lang="de-DE" altLang="de-DE" sz="2400">
              <a:solidFill>
                <a:srgbClr val="434343"/>
              </a:solidFill>
              <a:latin typeface="+mn-lt"/>
            </a:endParaRPr>
          </a:p>
          <a:p>
            <a:pPr>
              <a:buClr>
                <a:srgbClr val="CC0000"/>
              </a:buClr>
            </a:pPr>
            <a:r>
              <a:rPr lang="de-DE" altLang="de-DE" sz="2400">
                <a:solidFill>
                  <a:schemeClr val="tx1"/>
                </a:solidFill>
                <a:latin typeface="+mn-lt"/>
              </a:rPr>
              <a:t>Ein Nachweis, dass alternative Blutdrucksenker vor Herzinfarkt und Schlaganfall schützen, fehlt.</a:t>
            </a:r>
          </a:p>
        </p:txBody>
      </p:sp>
      <p:pic>
        <p:nvPicPr>
          <p:cNvPr id="6" name="Grafik 5" descr="Ein Bild, das Stillleben, Produkt, Naturkost, Tisch enthält.&#10;&#10;Automatisch generierte Beschreibung">
            <a:extLst>
              <a:ext uri="{FF2B5EF4-FFF2-40B4-BE49-F238E27FC236}">
                <a16:creationId xmlns:a16="http://schemas.microsoft.com/office/drawing/2014/main" id="{45400568-1A78-272D-4B1F-65D7790B1ED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379156" y="1912698"/>
            <a:ext cx="4262287" cy="3296640"/>
          </a:xfrm>
          <a:prstGeom prst="rect">
            <a:avLst/>
          </a:prstGeom>
          <a:ln>
            <a:noFill/>
          </a:ln>
          <a:effectLst>
            <a:outerShdw blurRad="292100" dist="139700" dir="2700000" algn="tl" rotWithShape="0">
              <a:srgbClr val="333333">
                <a:alpha val="65000"/>
              </a:srgbClr>
            </a:outerShdw>
          </a:effectLst>
        </p:spPr>
      </p:pic>
      <p:sp>
        <p:nvSpPr>
          <p:cNvPr id="7" name="Foliennummernplatzhalter 6">
            <a:extLst>
              <a:ext uri="{FF2B5EF4-FFF2-40B4-BE49-F238E27FC236}">
                <a16:creationId xmlns:a16="http://schemas.microsoft.com/office/drawing/2014/main" id="{E79399DA-D6B6-2101-1DFD-A3A042BE7B0D}"/>
              </a:ext>
            </a:extLst>
          </p:cNvPr>
          <p:cNvSpPr>
            <a:spLocks noGrp="1"/>
          </p:cNvSpPr>
          <p:nvPr>
            <p:ph type="sldNum" sz="quarter" idx="12"/>
          </p:nvPr>
        </p:nvSpPr>
        <p:spPr/>
        <p:txBody>
          <a:bodyPr/>
          <a:lstStyle/>
          <a:p>
            <a:fld id="{547313A6-FB1D-4F2B-8C55-BCB9DAED4D1B}" type="slidenum">
              <a:rPr lang="de-DE" smtClean="0"/>
              <a:t>33</a:t>
            </a:fld>
            <a:endParaRPr lang="de-DE"/>
          </a:p>
        </p:txBody>
      </p:sp>
      <p:sp>
        <p:nvSpPr>
          <p:cNvPr id="3" name="Textfeld 1">
            <a:extLst>
              <a:ext uri="{FF2B5EF4-FFF2-40B4-BE49-F238E27FC236}">
                <a16:creationId xmlns:a16="http://schemas.microsoft.com/office/drawing/2014/main" id="{A277B6E1-8388-489E-B604-C47C83A5AA6E}"/>
              </a:ext>
            </a:extLst>
          </p:cNvPr>
          <p:cNvSpPr txBox="1">
            <a:spLocks noChangeArrowheads="1"/>
          </p:cNvSpPr>
          <p:nvPr/>
        </p:nvSpPr>
        <p:spPr bwMode="auto">
          <a:xfrm>
            <a:off x="7301334" y="5209338"/>
            <a:ext cx="2331087"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iStock.com/</a:t>
            </a:r>
            <a:r>
              <a:rPr lang="de-DE" altLang="de-DE" sz="845" err="1">
                <a:solidFill>
                  <a:srgbClr val="000000"/>
                </a:solidFill>
              </a:rPr>
              <a:t>Madeleine_Steinbach</a:t>
            </a:r>
            <a:endParaRPr lang="de-DE" altLang="de-DE" sz="845">
              <a:solidFill>
                <a:srgbClr val="000000"/>
              </a:solidFill>
            </a:endParaRPr>
          </a:p>
        </p:txBody>
      </p:sp>
    </p:spTree>
    <p:extLst>
      <p:ext uri="{BB962C8B-B14F-4D97-AF65-F5344CB8AC3E}">
        <p14:creationId xmlns:p14="http://schemas.microsoft.com/office/powerpoint/2010/main" val="41481685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8FB900AF-65C6-61DF-03AC-FF6AC4BEA621}"/>
              </a:ext>
            </a:extLst>
          </p:cNvPr>
          <p:cNvSpPr>
            <a:spLocks noGrp="1"/>
          </p:cNvSpPr>
          <p:nvPr>
            <p:ph type="ftr" sz="quarter" idx="11"/>
          </p:nvPr>
        </p:nvSpPr>
        <p:spPr/>
        <p:txBody>
          <a:bodyPr/>
          <a:lstStyle/>
          <a:p>
            <a:r>
              <a:rPr lang="de-DE"/>
              <a:t>Stand: April 2024 © DGPR</a:t>
            </a:r>
          </a:p>
        </p:txBody>
      </p:sp>
      <p:sp>
        <p:nvSpPr>
          <p:cNvPr id="4" name="Rectangle 3">
            <a:extLst>
              <a:ext uri="{FF2B5EF4-FFF2-40B4-BE49-F238E27FC236}">
                <a16:creationId xmlns:a16="http://schemas.microsoft.com/office/drawing/2014/main" id="{1D5FCECD-140A-F901-80F4-43BBEF277739}"/>
              </a:ext>
            </a:extLst>
          </p:cNvPr>
          <p:cNvSpPr txBox="1">
            <a:spLocks noChangeArrowheads="1"/>
          </p:cNvSpPr>
          <p:nvPr/>
        </p:nvSpPr>
        <p:spPr bwMode="auto">
          <a:xfrm>
            <a:off x="1515173" y="2173044"/>
            <a:ext cx="9161654" cy="3275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377825" algn="l"/>
              </a:tabLst>
              <a:defRPr>
                <a:solidFill>
                  <a:schemeClr val="bg1"/>
                </a:solidFill>
                <a:latin typeface="Arial" panose="020B0604020202020204" pitchFamily="34" charset="0"/>
                <a:cs typeface="Arial" panose="020B0604020202020204" pitchFamily="34" charset="0"/>
              </a:defRPr>
            </a:lvl1pPr>
            <a:lvl2pPr>
              <a:tabLst>
                <a:tab pos="377825" algn="l"/>
              </a:tabLst>
              <a:defRPr>
                <a:solidFill>
                  <a:schemeClr val="bg1"/>
                </a:solidFill>
                <a:latin typeface="Arial" panose="020B0604020202020204" pitchFamily="34" charset="0"/>
                <a:cs typeface="Arial" panose="020B0604020202020204" pitchFamily="34" charset="0"/>
              </a:defRPr>
            </a:lvl2pPr>
            <a:lvl3pPr>
              <a:tabLst>
                <a:tab pos="377825" algn="l"/>
              </a:tabLst>
              <a:defRPr>
                <a:solidFill>
                  <a:schemeClr val="bg1"/>
                </a:solidFill>
                <a:latin typeface="Arial" panose="020B0604020202020204" pitchFamily="34" charset="0"/>
                <a:cs typeface="Arial" panose="020B0604020202020204" pitchFamily="34" charset="0"/>
              </a:defRPr>
            </a:lvl3pPr>
            <a:lvl4pPr>
              <a:tabLst>
                <a:tab pos="377825" algn="l"/>
              </a:tabLst>
              <a:defRPr>
                <a:solidFill>
                  <a:schemeClr val="bg1"/>
                </a:solidFill>
                <a:latin typeface="Arial" panose="020B0604020202020204" pitchFamily="34" charset="0"/>
                <a:cs typeface="Arial" panose="020B0604020202020204" pitchFamily="34" charset="0"/>
              </a:defRPr>
            </a:lvl4pPr>
            <a:lvl5pPr>
              <a:tabLst>
                <a:tab pos="377825"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377825"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377825"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377825"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377825" algn="l"/>
              </a:tabLst>
              <a:defRPr>
                <a:solidFill>
                  <a:schemeClr val="bg1"/>
                </a:solidFill>
                <a:latin typeface="Arial" panose="020B0604020202020204" pitchFamily="34" charset="0"/>
                <a:cs typeface="Arial" panose="020B0604020202020204" pitchFamily="34" charset="0"/>
              </a:defRPr>
            </a:lvl9pPr>
          </a:lstStyle>
          <a:p>
            <a:pPr>
              <a:buClr>
                <a:srgbClr val="CC0000"/>
              </a:buClr>
            </a:pPr>
            <a:r>
              <a:rPr lang="de-DE" altLang="de-DE" sz="2400">
                <a:solidFill>
                  <a:schemeClr val="tx1"/>
                </a:solidFill>
                <a:latin typeface="+mn-lt"/>
              </a:rPr>
              <a:t>Wenn der Blutdruck plötzlich z.B. auf 220/120 </a:t>
            </a:r>
            <a:r>
              <a:rPr lang="de-DE" altLang="de-DE" sz="2400" err="1">
                <a:solidFill>
                  <a:schemeClr val="tx1"/>
                </a:solidFill>
                <a:latin typeface="+mn-lt"/>
              </a:rPr>
              <a:t>mmHg</a:t>
            </a:r>
            <a:r>
              <a:rPr lang="de-DE" altLang="de-DE" sz="2400">
                <a:solidFill>
                  <a:schemeClr val="tx1"/>
                </a:solidFill>
                <a:latin typeface="+mn-lt"/>
              </a:rPr>
              <a:t> ansteigt, ist zu unterscheiden zwischen</a:t>
            </a:r>
          </a:p>
          <a:p>
            <a:pPr marL="342900" indent="-342900">
              <a:buClr>
                <a:srgbClr val="CC0000"/>
              </a:buClr>
              <a:buFont typeface="Arial" panose="020B0604020202020204" pitchFamily="34" charset="0"/>
              <a:buChar char="•"/>
            </a:pPr>
            <a:r>
              <a:rPr lang="de-DE" altLang="de-DE" sz="2400">
                <a:solidFill>
                  <a:schemeClr val="tx1"/>
                </a:solidFill>
                <a:latin typeface="+mn-lt"/>
              </a:rPr>
              <a:t>Einer </a:t>
            </a:r>
            <a:r>
              <a:rPr lang="de-DE" altLang="de-DE" sz="2400">
                <a:solidFill>
                  <a:srgbClr val="CC0000"/>
                </a:solidFill>
                <a:latin typeface="+mn-lt"/>
              </a:rPr>
              <a:t>Bluthochdruckkrise</a:t>
            </a:r>
            <a:r>
              <a:rPr lang="de-DE" altLang="de-DE" sz="2400">
                <a:solidFill>
                  <a:schemeClr val="tx1"/>
                </a:solidFill>
                <a:latin typeface="+mn-lt"/>
              </a:rPr>
              <a:t>:</a:t>
            </a:r>
            <a:r>
              <a:rPr lang="de-DE" altLang="de-DE" sz="2400">
                <a:solidFill>
                  <a:srgbClr val="434343"/>
                </a:solidFill>
                <a:latin typeface="+mn-lt"/>
              </a:rPr>
              <a:t> </a:t>
            </a:r>
            <a:br>
              <a:rPr lang="de-DE" altLang="de-DE" sz="2400">
                <a:solidFill>
                  <a:srgbClr val="434343"/>
                </a:solidFill>
                <a:latin typeface="+mn-lt"/>
              </a:rPr>
            </a:br>
            <a:r>
              <a:rPr lang="de-DE" altLang="de-DE" sz="2400">
                <a:solidFill>
                  <a:srgbClr val="434343"/>
                </a:solidFill>
                <a:latin typeface="+mn-lt"/>
              </a:rPr>
              <a:t>	</a:t>
            </a:r>
            <a:r>
              <a:rPr lang="de-DE" altLang="de-DE" sz="2400">
                <a:solidFill>
                  <a:schemeClr val="tx1"/>
                </a:solidFill>
                <a:latin typeface="+mn-lt"/>
              </a:rPr>
              <a:t>Blutdruckanstieg </a:t>
            </a:r>
            <a:r>
              <a:rPr lang="de-DE" altLang="de-DE" sz="2400">
                <a:solidFill>
                  <a:srgbClr val="CC0000"/>
                </a:solidFill>
                <a:latin typeface="+mn-lt"/>
              </a:rPr>
              <a:t>ohne</a:t>
            </a:r>
            <a:r>
              <a:rPr lang="de-DE" altLang="de-DE" sz="2400">
                <a:solidFill>
                  <a:srgbClr val="434343"/>
                </a:solidFill>
                <a:latin typeface="+mn-lt"/>
              </a:rPr>
              <a:t> </a:t>
            </a:r>
            <a:r>
              <a:rPr lang="de-DE" altLang="de-DE" sz="2400">
                <a:solidFill>
                  <a:schemeClr val="tx1"/>
                </a:solidFill>
                <a:latin typeface="+mn-lt"/>
              </a:rPr>
              <a:t>oder nur mit </a:t>
            </a:r>
            <a:r>
              <a:rPr lang="de-DE" altLang="de-DE" sz="2400">
                <a:solidFill>
                  <a:srgbClr val="CC0000"/>
                </a:solidFill>
                <a:latin typeface="+mn-lt"/>
              </a:rPr>
              <a:t>leichten</a:t>
            </a:r>
            <a:r>
              <a:rPr lang="de-DE" altLang="de-DE" sz="2400">
                <a:solidFill>
                  <a:srgbClr val="434343"/>
                </a:solidFill>
                <a:latin typeface="+mn-lt"/>
              </a:rPr>
              <a:t> </a:t>
            </a:r>
            <a:r>
              <a:rPr lang="de-DE" altLang="de-DE" sz="2400">
                <a:solidFill>
                  <a:schemeClr val="tx1"/>
                </a:solidFill>
                <a:latin typeface="+mn-lt"/>
              </a:rPr>
              <a:t>Beschwerden</a:t>
            </a:r>
          </a:p>
          <a:p>
            <a:pPr marL="342900" indent="-342900">
              <a:buClr>
                <a:srgbClr val="CC0000"/>
              </a:buClr>
              <a:buFont typeface="Arial" panose="020B0604020202020204" pitchFamily="34" charset="0"/>
              <a:buChar char="•"/>
            </a:pPr>
            <a:endParaRPr lang="de-DE" altLang="de-DE" sz="2400">
              <a:solidFill>
                <a:srgbClr val="434343"/>
              </a:solidFill>
              <a:latin typeface="+mn-lt"/>
            </a:endParaRPr>
          </a:p>
          <a:p>
            <a:pPr marL="342900" indent="-342900">
              <a:buClr>
                <a:srgbClr val="CC0000"/>
              </a:buClr>
              <a:buFont typeface="Arial" panose="020B0604020202020204" pitchFamily="34" charset="0"/>
              <a:buChar char="•"/>
            </a:pPr>
            <a:r>
              <a:rPr lang="de-DE" altLang="de-DE" sz="2400">
                <a:solidFill>
                  <a:schemeClr val="tx1"/>
                </a:solidFill>
                <a:latin typeface="+mn-lt"/>
              </a:rPr>
              <a:t>Einem</a:t>
            </a:r>
            <a:r>
              <a:rPr lang="de-DE" altLang="de-DE" sz="2400">
                <a:solidFill>
                  <a:srgbClr val="FFFFFF"/>
                </a:solidFill>
                <a:latin typeface="+mn-lt"/>
              </a:rPr>
              <a:t> </a:t>
            </a:r>
            <a:r>
              <a:rPr lang="de-DE" altLang="de-DE" sz="2400">
                <a:solidFill>
                  <a:srgbClr val="CC0000"/>
                </a:solidFill>
                <a:latin typeface="+mn-lt"/>
              </a:rPr>
              <a:t>Bluthochdrucknotfall</a:t>
            </a:r>
            <a:r>
              <a:rPr lang="de-DE" altLang="de-DE" sz="2400">
                <a:solidFill>
                  <a:schemeClr val="tx1"/>
                </a:solidFill>
                <a:latin typeface="+mn-lt"/>
              </a:rPr>
              <a:t>: </a:t>
            </a:r>
            <a:br>
              <a:rPr lang="de-DE" altLang="de-DE" sz="2400">
                <a:solidFill>
                  <a:srgbClr val="434343"/>
                </a:solidFill>
                <a:latin typeface="+mn-lt"/>
              </a:rPr>
            </a:br>
            <a:r>
              <a:rPr lang="de-DE" altLang="de-DE" sz="2400">
                <a:solidFill>
                  <a:srgbClr val="434343"/>
                </a:solidFill>
                <a:latin typeface="+mn-lt"/>
              </a:rPr>
              <a:t>	</a:t>
            </a:r>
            <a:r>
              <a:rPr lang="de-DE" altLang="de-DE" sz="2400">
                <a:solidFill>
                  <a:schemeClr val="tx1"/>
                </a:solidFill>
                <a:latin typeface="+mn-lt"/>
              </a:rPr>
              <a:t>Blutdruckanstieg mit </a:t>
            </a:r>
            <a:r>
              <a:rPr lang="de-DE" altLang="de-DE" sz="2400">
                <a:solidFill>
                  <a:srgbClr val="CC0000"/>
                </a:solidFill>
                <a:latin typeface="+mn-lt"/>
              </a:rPr>
              <a:t>starken</a:t>
            </a:r>
            <a:r>
              <a:rPr lang="de-DE" altLang="de-DE" sz="2400">
                <a:solidFill>
                  <a:srgbClr val="434343"/>
                </a:solidFill>
                <a:latin typeface="+mn-lt"/>
              </a:rPr>
              <a:t> </a:t>
            </a:r>
            <a:r>
              <a:rPr lang="de-DE" altLang="de-DE" sz="2400">
                <a:solidFill>
                  <a:schemeClr val="tx1"/>
                </a:solidFill>
                <a:latin typeface="+mn-lt"/>
              </a:rPr>
              <a:t>Beschwerden</a:t>
            </a:r>
          </a:p>
        </p:txBody>
      </p:sp>
      <p:sp>
        <p:nvSpPr>
          <p:cNvPr id="5" name="Rectangle 2">
            <a:extLst>
              <a:ext uri="{FF2B5EF4-FFF2-40B4-BE49-F238E27FC236}">
                <a16:creationId xmlns:a16="http://schemas.microsoft.com/office/drawing/2014/main" id="{36CB9218-780B-542B-6634-8910E9BE9E61}"/>
              </a:ext>
            </a:extLst>
          </p:cNvPr>
          <p:cNvSpPr txBox="1">
            <a:spLocks noChangeArrowheads="1"/>
          </p:cNvSpPr>
          <p:nvPr/>
        </p:nvSpPr>
        <p:spPr bwMode="auto">
          <a:xfrm>
            <a:off x="2434107" y="817581"/>
            <a:ext cx="7634775" cy="690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Plötzlicher Blutdruckanstieg</a:t>
            </a:r>
          </a:p>
        </p:txBody>
      </p:sp>
      <p:sp>
        <p:nvSpPr>
          <p:cNvPr id="6" name="Foliennummernplatzhalter 5">
            <a:extLst>
              <a:ext uri="{FF2B5EF4-FFF2-40B4-BE49-F238E27FC236}">
                <a16:creationId xmlns:a16="http://schemas.microsoft.com/office/drawing/2014/main" id="{DD5CA1FC-83BF-FD26-7DF8-2AF25908E9A1}"/>
              </a:ext>
            </a:extLst>
          </p:cNvPr>
          <p:cNvSpPr>
            <a:spLocks noGrp="1"/>
          </p:cNvSpPr>
          <p:nvPr>
            <p:ph type="sldNum" sz="quarter" idx="12"/>
          </p:nvPr>
        </p:nvSpPr>
        <p:spPr/>
        <p:txBody>
          <a:bodyPr/>
          <a:lstStyle/>
          <a:p>
            <a:fld id="{547313A6-FB1D-4F2B-8C55-BCB9DAED4D1B}" type="slidenum">
              <a:rPr lang="de-DE" smtClean="0"/>
              <a:t>34</a:t>
            </a:fld>
            <a:endParaRPr lang="de-DE"/>
          </a:p>
        </p:txBody>
      </p:sp>
    </p:spTree>
    <p:extLst>
      <p:ext uri="{BB962C8B-B14F-4D97-AF65-F5344CB8AC3E}">
        <p14:creationId xmlns:p14="http://schemas.microsoft.com/office/powerpoint/2010/main" val="7670250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7EE3CC61-32B4-A7A2-2A8E-BAB316B1ABFA}"/>
              </a:ext>
            </a:extLst>
          </p:cNvPr>
          <p:cNvSpPr>
            <a:spLocks noGrp="1"/>
          </p:cNvSpPr>
          <p:nvPr>
            <p:ph type="ftr" sz="quarter" idx="11"/>
          </p:nvPr>
        </p:nvSpPr>
        <p:spPr/>
        <p:txBody>
          <a:bodyPr/>
          <a:lstStyle/>
          <a:p>
            <a:r>
              <a:rPr lang="de-DE"/>
              <a:t>Stand: April 2024 © DGPR</a:t>
            </a:r>
          </a:p>
        </p:txBody>
      </p:sp>
      <p:sp>
        <p:nvSpPr>
          <p:cNvPr id="4" name="Rectangle 3">
            <a:extLst>
              <a:ext uri="{FF2B5EF4-FFF2-40B4-BE49-F238E27FC236}">
                <a16:creationId xmlns:a16="http://schemas.microsoft.com/office/drawing/2014/main" id="{19D86454-2AC6-B5B9-B8F8-4DB8C0C54F53}"/>
              </a:ext>
            </a:extLst>
          </p:cNvPr>
          <p:cNvSpPr txBox="1">
            <a:spLocks noChangeArrowheads="1"/>
          </p:cNvSpPr>
          <p:nvPr/>
        </p:nvSpPr>
        <p:spPr bwMode="auto">
          <a:xfrm>
            <a:off x="867815" y="1796288"/>
            <a:ext cx="4528043" cy="413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255588" algn="l"/>
              </a:tabLst>
              <a:defRPr>
                <a:solidFill>
                  <a:schemeClr val="bg1"/>
                </a:solidFill>
                <a:latin typeface="Arial" panose="020B0604020202020204" pitchFamily="34" charset="0"/>
                <a:cs typeface="Arial" panose="020B0604020202020204" pitchFamily="34" charset="0"/>
              </a:defRPr>
            </a:lvl1pPr>
            <a:lvl2pPr>
              <a:tabLst>
                <a:tab pos="255588" algn="l"/>
              </a:tabLst>
              <a:defRPr>
                <a:solidFill>
                  <a:schemeClr val="bg1"/>
                </a:solidFill>
                <a:latin typeface="Arial" panose="020B0604020202020204" pitchFamily="34" charset="0"/>
                <a:cs typeface="Arial" panose="020B0604020202020204" pitchFamily="34" charset="0"/>
              </a:defRPr>
            </a:lvl2pPr>
            <a:lvl3pPr>
              <a:tabLst>
                <a:tab pos="255588" algn="l"/>
              </a:tabLst>
              <a:defRPr>
                <a:solidFill>
                  <a:schemeClr val="bg1"/>
                </a:solidFill>
                <a:latin typeface="Arial" panose="020B0604020202020204" pitchFamily="34" charset="0"/>
                <a:cs typeface="Arial" panose="020B0604020202020204" pitchFamily="34" charset="0"/>
              </a:defRPr>
            </a:lvl3pPr>
            <a:lvl4pPr>
              <a:tabLst>
                <a:tab pos="255588" algn="l"/>
              </a:tabLst>
              <a:defRPr>
                <a:solidFill>
                  <a:schemeClr val="bg1"/>
                </a:solidFill>
                <a:latin typeface="Arial" panose="020B0604020202020204" pitchFamily="34" charset="0"/>
                <a:cs typeface="Arial" panose="020B0604020202020204" pitchFamily="34" charset="0"/>
              </a:defRPr>
            </a:lvl4pPr>
            <a:lvl5pPr>
              <a:tabLst>
                <a:tab pos="255588"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9pPr>
          </a:lstStyle>
          <a:p>
            <a:pPr>
              <a:buClr>
                <a:srgbClr val="CC0000"/>
              </a:buClr>
            </a:pPr>
            <a:r>
              <a:rPr lang="de-DE" altLang="de-DE" sz="2400">
                <a:solidFill>
                  <a:schemeClr val="tx1"/>
                </a:solidFill>
                <a:latin typeface="+mn-lt"/>
              </a:rPr>
              <a:t>Bluthochdruck </a:t>
            </a:r>
            <a:r>
              <a:rPr lang="de-DE" altLang="de-DE" sz="2400">
                <a:solidFill>
                  <a:srgbClr val="CC0000"/>
                </a:solidFill>
                <a:latin typeface="+mn-lt"/>
              </a:rPr>
              <a:t>ohne</a:t>
            </a:r>
            <a:r>
              <a:rPr lang="de-DE" altLang="de-DE" sz="2400">
                <a:solidFill>
                  <a:srgbClr val="434343"/>
                </a:solidFill>
                <a:latin typeface="+mn-lt"/>
              </a:rPr>
              <a:t> </a:t>
            </a:r>
            <a:r>
              <a:rPr lang="de-DE" altLang="de-DE" sz="2400">
                <a:solidFill>
                  <a:schemeClr val="tx1"/>
                </a:solidFill>
                <a:latin typeface="+mn-lt"/>
              </a:rPr>
              <a:t>oder nur mit </a:t>
            </a:r>
            <a:r>
              <a:rPr lang="de-DE" altLang="de-DE" sz="2400">
                <a:solidFill>
                  <a:srgbClr val="CC0000"/>
                </a:solidFill>
                <a:latin typeface="+mn-lt"/>
              </a:rPr>
              <a:t>leichten</a:t>
            </a:r>
            <a:r>
              <a:rPr lang="de-DE" altLang="de-DE" sz="2400">
                <a:solidFill>
                  <a:srgbClr val="434343"/>
                </a:solidFill>
                <a:latin typeface="+mn-lt"/>
              </a:rPr>
              <a:t> </a:t>
            </a:r>
            <a:r>
              <a:rPr lang="de-DE" altLang="de-DE" sz="2400">
                <a:solidFill>
                  <a:schemeClr val="tx1"/>
                </a:solidFill>
                <a:latin typeface="+mn-lt"/>
              </a:rPr>
              <a:t>Beschwerden:</a:t>
            </a:r>
          </a:p>
          <a:p>
            <a:pPr>
              <a:buClr>
                <a:srgbClr val="CC0000"/>
              </a:buClr>
            </a:pPr>
            <a:endParaRPr lang="de-DE" altLang="de-DE" sz="2400">
              <a:solidFill>
                <a:srgbClr val="434343"/>
              </a:solidFill>
              <a:latin typeface="+mn-lt"/>
            </a:endParaRPr>
          </a:p>
          <a:p>
            <a:pPr marL="342900" indent="-342900">
              <a:spcAft>
                <a:spcPct val="50000"/>
              </a:spcAft>
              <a:buClr>
                <a:srgbClr val="CC0000"/>
              </a:buClr>
              <a:buFont typeface="Arial" panose="020B0604020202020204" pitchFamily="34" charset="0"/>
              <a:buChar char="•"/>
            </a:pPr>
            <a:r>
              <a:rPr lang="de-DE" altLang="de-DE" sz="2400">
                <a:solidFill>
                  <a:schemeClr val="tx1"/>
                </a:solidFill>
                <a:latin typeface="+mn-lt"/>
              </a:rPr>
              <a:t>sich hinlegen, entspannen</a:t>
            </a:r>
          </a:p>
          <a:p>
            <a:pPr marL="342900" indent="-342900">
              <a:buClr>
                <a:srgbClr val="CC0000"/>
              </a:buClr>
              <a:buFont typeface="Arial" panose="020B0604020202020204" pitchFamily="34" charset="0"/>
              <a:buChar char="•"/>
            </a:pPr>
            <a:r>
              <a:rPr lang="de-DE" altLang="de-DE" sz="2400">
                <a:solidFill>
                  <a:schemeClr val="tx1"/>
                </a:solidFill>
                <a:latin typeface="+mn-lt"/>
              </a:rPr>
              <a:t>Ursache oft: </a:t>
            </a:r>
            <a:r>
              <a:rPr lang="de-DE" altLang="de-DE" sz="2400">
                <a:solidFill>
                  <a:srgbClr val="CC0000"/>
                </a:solidFill>
                <a:latin typeface="+mn-lt"/>
              </a:rPr>
              <a:t>Medikament vergessen! </a:t>
            </a:r>
          </a:p>
          <a:p>
            <a:pPr>
              <a:buClr>
                <a:srgbClr val="CC0000"/>
              </a:buClr>
            </a:pPr>
            <a:br>
              <a:rPr lang="de-DE" altLang="de-DE" sz="2400">
                <a:solidFill>
                  <a:srgbClr val="434343"/>
                </a:solidFill>
                <a:latin typeface="+mn-lt"/>
              </a:rPr>
            </a:br>
            <a:r>
              <a:rPr lang="de-DE" altLang="de-DE" sz="2400">
                <a:solidFill>
                  <a:srgbClr val="434343"/>
                </a:solidFill>
                <a:latin typeface="+mn-lt"/>
              </a:rPr>
              <a:t>	</a:t>
            </a:r>
            <a:r>
              <a:rPr lang="de-DE" altLang="de-DE" sz="2400">
                <a:solidFill>
                  <a:schemeClr val="tx1"/>
                </a:solidFill>
                <a:latin typeface="+mn-lt"/>
              </a:rPr>
              <a:t>Das sofort nachholen.</a:t>
            </a:r>
          </a:p>
        </p:txBody>
      </p:sp>
      <p:sp>
        <p:nvSpPr>
          <p:cNvPr id="5" name="Rectangle 2">
            <a:extLst>
              <a:ext uri="{FF2B5EF4-FFF2-40B4-BE49-F238E27FC236}">
                <a16:creationId xmlns:a16="http://schemas.microsoft.com/office/drawing/2014/main" id="{952D212E-9BA1-EBFC-E809-A6B1AE3C71D4}"/>
              </a:ext>
            </a:extLst>
          </p:cNvPr>
          <p:cNvSpPr txBox="1">
            <a:spLocks noChangeArrowheads="1"/>
          </p:cNvSpPr>
          <p:nvPr/>
        </p:nvSpPr>
        <p:spPr bwMode="auto">
          <a:xfrm>
            <a:off x="2358804" y="824278"/>
            <a:ext cx="6265637" cy="57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Bluthochdruckkrise</a:t>
            </a:r>
          </a:p>
        </p:txBody>
      </p:sp>
      <p:pic>
        <p:nvPicPr>
          <p:cNvPr id="7" name="Grafik 6" descr="Ein Bild, das Im Haus, Couch, Mobiliar, Wand enthält.&#10;&#10;Automatisch generierte Beschreibung">
            <a:extLst>
              <a:ext uri="{FF2B5EF4-FFF2-40B4-BE49-F238E27FC236}">
                <a16:creationId xmlns:a16="http://schemas.microsoft.com/office/drawing/2014/main" id="{719CDABB-8099-2CAF-00D1-EF6D9FE5BEB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59585" y="2030723"/>
            <a:ext cx="5362100" cy="3664993"/>
          </a:xfrm>
          <a:prstGeom prst="rect">
            <a:avLst/>
          </a:prstGeom>
          <a:ln>
            <a:noFill/>
          </a:ln>
          <a:effectLst>
            <a:outerShdw blurRad="292100" dist="139700" dir="2700000" algn="tl" rotWithShape="0">
              <a:srgbClr val="333333">
                <a:alpha val="65000"/>
              </a:srgbClr>
            </a:outerShdw>
          </a:effectLst>
        </p:spPr>
      </p:pic>
      <p:sp>
        <p:nvSpPr>
          <p:cNvPr id="6" name="Foliennummernplatzhalter 5">
            <a:extLst>
              <a:ext uri="{FF2B5EF4-FFF2-40B4-BE49-F238E27FC236}">
                <a16:creationId xmlns:a16="http://schemas.microsoft.com/office/drawing/2014/main" id="{C93239C2-0A4F-3022-E7A6-1991206D7648}"/>
              </a:ext>
            </a:extLst>
          </p:cNvPr>
          <p:cNvSpPr>
            <a:spLocks noGrp="1"/>
          </p:cNvSpPr>
          <p:nvPr>
            <p:ph type="sldNum" sz="quarter" idx="12"/>
          </p:nvPr>
        </p:nvSpPr>
        <p:spPr/>
        <p:txBody>
          <a:bodyPr/>
          <a:lstStyle/>
          <a:p>
            <a:fld id="{547313A6-FB1D-4F2B-8C55-BCB9DAED4D1B}" type="slidenum">
              <a:rPr lang="de-DE" smtClean="0"/>
              <a:t>35</a:t>
            </a:fld>
            <a:endParaRPr lang="de-DE"/>
          </a:p>
        </p:txBody>
      </p:sp>
      <p:sp>
        <p:nvSpPr>
          <p:cNvPr id="9" name="Textfeld 1">
            <a:extLst>
              <a:ext uri="{FF2B5EF4-FFF2-40B4-BE49-F238E27FC236}">
                <a16:creationId xmlns:a16="http://schemas.microsoft.com/office/drawing/2014/main" id="{2B09E345-66F9-2463-A595-3CA9C55300E5}"/>
              </a:ext>
            </a:extLst>
          </p:cNvPr>
          <p:cNvSpPr txBox="1">
            <a:spLocks noChangeArrowheads="1"/>
          </p:cNvSpPr>
          <p:nvPr/>
        </p:nvSpPr>
        <p:spPr bwMode="auto">
          <a:xfrm>
            <a:off x="6016123" y="5753615"/>
            <a:ext cx="176843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iStock.com/</a:t>
            </a:r>
            <a:r>
              <a:rPr lang="de-DE" altLang="de-DE" sz="845" err="1">
                <a:solidFill>
                  <a:srgbClr val="000000"/>
                </a:solidFill>
              </a:rPr>
              <a:t>petrenkod</a:t>
            </a:r>
            <a:endParaRPr lang="de-DE" altLang="de-DE" sz="845">
              <a:solidFill>
                <a:srgbClr val="000000"/>
              </a:solidFill>
            </a:endParaRPr>
          </a:p>
        </p:txBody>
      </p:sp>
    </p:spTree>
    <p:extLst>
      <p:ext uri="{BB962C8B-B14F-4D97-AF65-F5344CB8AC3E}">
        <p14:creationId xmlns:p14="http://schemas.microsoft.com/office/powerpoint/2010/main" val="17319478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83A48820-50C5-6307-3B4B-EDB435D2AF93}"/>
              </a:ext>
            </a:extLst>
          </p:cNvPr>
          <p:cNvSpPr>
            <a:spLocks noGrp="1"/>
          </p:cNvSpPr>
          <p:nvPr>
            <p:ph type="ftr" sz="quarter" idx="11"/>
          </p:nvPr>
        </p:nvSpPr>
        <p:spPr/>
        <p:txBody>
          <a:bodyPr/>
          <a:lstStyle/>
          <a:p>
            <a:r>
              <a:rPr lang="de-DE"/>
              <a:t>Stand: April 2024 © DGPR</a:t>
            </a:r>
          </a:p>
        </p:txBody>
      </p:sp>
      <p:sp>
        <p:nvSpPr>
          <p:cNvPr id="4" name="Rectangle 3">
            <a:extLst>
              <a:ext uri="{FF2B5EF4-FFF2-40B4-BE49-F238E27FC236}">
                <a16:creationId xmlns:a16="http://schemas.microsoft.com/office/drawing/2014/main" id="{5EF0F3BF-8D0E-F0C2-FD93-30F0016DEBF1}"/>
              </a:ext>
            </a:extLst>
          </p:cNvPr>
          <p:cNvSpPr txBox="1">
            <a:spLocks noChangeArrowheads="1"/>
          </p:cNvSpPr>
          <p:nvPr/>
        </p:nvSpPr>
        <p:spPr bwMode="auto">
          <a:xfrm>
            <a:off x="1276453" y="2121225"/>
            <a:ext cx="4528635" cy="3959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255588" algn="l"/>
              </a:tabLst>
              <a:defRPr>
                <a:solidFill>
                  <a:schemeClr val="bg1"/>
                </a:solidFill>
                <a:latin typeface="Arial" panose="020B0604020202020204" pitchFamily="34" charset="0"/>
                <a:cs typeface="Arial" panose="020B0604020202020204" pitchFamily="34" charset="0"/>
              </a:defRPr>
            </a:lvl1pPr>
            <a:lvl2pPr>
              <a:tabLst>
                <a:tab pos="255588" algn="l"/>
              </a:tabLst>
              <a:defRPr>
                <a:solidFill>
                  <a:schemeClr val="bg1"/>
                </a:solidFill>
                <a:latin typeface="Arial" panose="020B0604020202020204" pitchFamily="34" charset="0"/>
                <a:cs typeface="Arial" panose="020B0604020202020204" pitchFamily="34" charset="0"/>
              </a:defRPr>
            </a:lvl2pPr>
            <a:lvl3pPr>
              <a:tabLst>
                <a:tab pos="255588" algn="l"/>
              </a:tabLst>
              <a:defRPr>
                <a:solidFill>
                  <a:schemeClr val="bg1"/>
                </a:solidFill>
                <a:latin typeface="Arial" panose="020B0604020202020204" pitchFamily="34" charset="0"/>
                <a:cs typeface="Arial" panose="020B0604020202020204" pitchFamily="34" charset="0"/>
              </a:defRPr>
            </a:lvl3pPr>
            <a:lvl4pPr>
              <a:tabLst>
                <a:tab pos="255588" algn="l"/>
              </a:tabLst>
              <a:defRPr>
                <a:solidFill>
                  <a:schemeClr val="bg1"/>
                </a:solidFill>
                <a:latin typeface="Arial" panose="020B0604020202020204" pitchFamily="34" charset="0"/>
                <a:cs typeface="Arial" panose="020B0604020202020204" pitchFamily="34" charset="0"/>
              </a:defRPr>
            </a:lvl4pPr>
            <a:lvl5pPr>
              <a:tabLst>
                <a:tab pos="255588"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9pPr>
          </a:lstStyle>
          <a:p>
            <a:pPr>
              <a:buClr>
                <a:srgbClr val="CC0000"/>
              </a:buClr>
            </a:pPr>
            <a:r>
              <a:rPr lang="de-DE" altLang="de-DE" sz="2400">
                <a:solidFill>
                  <a:schemeClr val="tx1"/>
                </a:solidFill>
                <a:latin typeface="+mn-lt"/>
              </a:rPr>
              <a:t>Blutdruckanstieg mit </a:t>
            </a:r>
            <a:r>
              <a:rPr lang="de-DE" altLang="de-DE" sz="2400">
                <a:solidFill>
                  <a:srgbClr val="CC0000"/>
                </a:solidFill>
                <a:latin typeface="+mn-lt"/>
              </a:rPr>
              <a:t>starken</a:t>
            </a:r>
            <a:r>
              <a:rPr lang="de-DE" altLang="de-DE" sz="2400">
                <a:solidFill>
                  <a:srgbClr val="434343"/>
                </a:solidFill>
                <a:latin typeface="+mn-lt"/>
              </a:rPr>
              <a:t> </a:t>
            </a:r>
            <a:r>
              <a:rPr lang="de-DE" altLang="de-DE" sz="2400">
                <a:solidFill>
                  <a:schemeClr val="tx1"/>
                </a:solidFill>
                <a:latin typeface="+mn-lt"/>
              </a:rPr>
              <a:t>Beschwerden:</a:t>
            </a:r>
          </a:p>
          <a:p>
            <a:pPr marL="342900" indent="-342900">
              <a:buClr>
                <a:srgbClr val="CC0000"/>
              </a:buClr>
              <a:buFont typeface="Arial" panose="020B0604020202020204" pitchFamily="34" charset="0"/>
              <a:buChar char="•"/>
            </a:pPr>
            <a:endParaRPr lang="de-DE" altLang="de-DE" sz="2400">
              <a:solidFill>
                <a:srgbClr val="434343"/>
              </a:solidFill>
              <a:latin typeface="+mn-lt"/>
            </a:endParaRPr>
          </a:p>
          <a:p>
            <a:pPr marL="342900" indent="-342900">
              <a:spcAft>
                <a:spcPct val="30000"/>
              </a:spcAft>
              <a:buClr>
                <a:srgbClr val="CC0000"/>
              </a:buClr>
              <a:buFont typeface="Arial" panose="020B0604020202020204" pitchFamily="34" charset="0"/>
              <a:buChar char="•"/>
            </a:pPr>
            <a:r>
              <a:rPr lang="de-DE" altLang="de-DE" sz="2400">
                <a:solidFill>
                  <a:schemeClr val="tx1"/>
                </a:solidFill>
                <a:latin typeface="+mn-lt"/>
              </a:rPr>
              <a:t>Brustschmerzen</a:t>
            </a:r>
          </a:p>
          <a:p>
            <a:pPr marL="342900" indent="-342900">
              <a:spcAft>
                <a:spcPct val="30000"/>
              </a:spcAft>
              <a:buClr>
                <a:srgbClr val="CC0000"/>
              </a:buClr>
              <a:buFont typeface="Arial" panose="020B0604020202020204" pitchFamily="34" charset="0"/>
              <a:buChar char="•"/>
            </a:pPr>
            <a:r>
              <a:rPr lang="de-DE" altLang="de-DE" sz="2400">
                <a:solidFill>
                  <a:schemeClr val="tx1"/>
                </a:solidFill>
                <a:latin typeface="+mn-lt"/>
              </a:rPr>
              <a:t>Atemnot</a:t>
            </a:r>
          </a:p>
          <a:p>
            <a:pPr marL="342900" indent="-342900">
              <a:buClr>
                <a:srgbClr val="CC0000"/>
              </a:buClr>
              <a:buFont typeface="Arial" panose="020B0604020202020204" pitchFamily="34" charset="0"/>
              <a:buChar char="•"/>
            </a:pPr>
            <a:r>
              <a:rPr lang="de-DE" altLang="de-DE" sz="2400">
                <a:solidFill>
                  <a:schemeClr val="tx1"/>
                </a:solidFill>
                <a:latin typeface="+mn-lt"/>
              </a:rPr>
              <a:t>neurologische Ausfälle</a:t>
            </a:r>
          </a:p>
          <a:p>
            <a:pPr>
              <a:spcAft>
                <a:spcPct val="30000"/>
              </a:spcAft>
              <a:buClr>
                <a:srgbClr val="CC0000"/>
              </a:buClr>
            </a:pPr>
            <a:r>
              <a:rPr lang="de-DE" altLang="de-DE" sz="2400">
                <a:solidFill>
                  <a:schemeClr val="tx1"/>
                </a:solidFill>
                <a:latin typeface="+mn-lt"/>
              </a:rPr>
              <a:t>	 (Seh- oder Sprechstörung)</a:t>
            </a:r>
          </a:p>
          <a:p>
            <a:pPr marL="342900" indent="-342900">
              <a:spcAft>
                <a:spcPct val="30000"/>
              </a:spcAft>
              <a:buClr>
                <a:srgbClr val="CC0000"/>
              </a:buClr>
              <a:buFont typeface="Arial" panose="020B0604020202020204" pitchFamily="34" charset="0"/>
              <a:buChar char="•"/>
            </a:pPr>
            <a:r>
              <a:rPr lang="de-DE" altLang="de-DE" sz="2400">
                <a:solidFill>
                  <a:schemeClr val="tx1"/>
                </a:solidFill>
                <a:latin typeface="+mn-lt"/>
              </a:rPr>
              <a:t>Benommenheit</a:t>
            </a:r>
          </a:p>
          <a:p>
            <a:pPr marL="342900" indent="-342900">
              <a:spcAft>
                <a:spcPct val="30000"/>
              </a:spcAft>
              <a:buClr>
                <a:srgbClr val="CC0000"/>
              </a:buClr>
              <a:buFont typeface="Arial" panose="020B0604020202020204" pitchFamily="34" charset="0"/>
              <a:buChar char="•"/>
            </a:pPr>
            <a:r>
              <a:rPr lang="de-DE" altLang="de-DE" sz="2400">
                <a:solidFill>
                  <a:schemeClr val="tx1"/>
                </a:solidFill>
                <a:latin typeface="+mn-lt"/>
              </a:rPr>
              <a:t>Lähmungen</a:t>
            </a:r>
          </a:p>
          <a:p>
            <a:pPr marL="342900" indent="-342900">
              <a:spcAft>
                <a:spcPct val="30000"/>
              </a:spcAft>
              <a:buClr>
                <a:srgbClr val="CC0000"/>
              </a:buClr>
              <a:buFont typeface="Arial" panose="020B0604020202020204" pitchFamily="34" charset="0"/>
              <a:buChar char="•"/>
            </a:pPr>
            <a:r>
              <a:rPr lang="de-DE" altLang="de-DE" sz="2400">
                <a:solidFill>
                  <a:schemeClr val="tx1"/>
                </a:solidFill>
                <a:latin typeface="+mn-lt"/>
              </a:rPr>
              <a:t>Übelkeit/Erbrechen</a:t>
            </a:r>
          </a:p>
          <a:p>
            <a:pPr>
              <a:buClr>
                <a:srgbClr val="CC0000"/>
              </a:buClr>
            </a:pPr>
            <a:endParaRPr lang="de-DE" altLang="de-DE" sz="2182">
              <a:solidFill>
                <a:srgbClr val="434343"/>
              </a:solidFill>
              <a:latin typeface="Verdana" panose="020B0604030504040204" pitchFamily="34" charset="0"/>
            </a:endParaRPr>
          </a:p>
          <a:p>
            <a:pPr>
              <a:buClr>
                <a:srgbClr val="CC0000"/>
              </a:buClr>
            </a:pPr>
            <a:r>
              <a:rPr lang="de-DE" altLang="de-DE" sz="2182">
                <a:solidFill>
                  <a:srgbClr val="CC0000"/>
                </a:solidFill>
                <a:latin typeface="Verdana" panose="020B0604030504040204" pitchFamily="34" charset="0"/>
              </a:rPr>
              <a:t>Sofort  </a:t>
            </a:r>
            <a:r>
              <a:rPr lang="de-DE" altLang="de-DE" sz="3520">
                <a:solidFill>
                  <a:srgbClr val="CC0000"/>
                </a:solidFill>
                <a:latin typeface="Verdana" panose="020B0604030504040204" pitchFamily="34" charset="0"/>
              </a:rPr>
              <a:t>112</a:t>
            </a:r>
            <a:r>
              <a:rPr lang="de-DE" altLang="de-DE" sz="2182">
                <a:solidFill>
                  <a:srgbClr val="CC0000"/>
                </a:solidFill>
                <a:latin typeface="Verdana" panose="020B0604030504040204" pitchFamily="34" charset="0"/>
              </a:rPr>
              <a:t>  alarmieren!</a:t>
            </a:r>
          </a:p>
        </p:txBody>
      </p:sp>
      <p:sp>
        <p:nvSpPr>
          <p:cNvPr id="5" name="Rectangle 2">
            <a:extLst>
              <a:ext uri="{FF2B5EF4-FFF2-40B4-BE49-F238E27FC236}">
                <a16:creationId xmlns:a16="http://schemas.microsoft.com/office/drawing/2014/main" id="{A41BD21A-20CC-11E6-2CD0-69F11A1E9BA1}"/>
              </a:ext>
            </a:extLst>
          </p:cNvPr>
          <p:cNvSpPr txBox="1">
            <a:spLocks noChangeArrowheads="1"/>
          </p:cNvSpPr>
          <p:nvPr/>
        </p:nvSpPr>
        <p:spPr bwMode="auto">
          <a:xfrm>
            <a:off x="2111629" y="621181"/>
            <a:ext cx="6337168" cy="57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Bluthochdruck-Notfall</a:t>
            </a:r>
          </a:p>
        </p:txBody>
      </p:sp>
      <p:pic>
        <p:nvPicPr>
          <p:cNvPr id="7" name="Grafik 6" descr="Ein Bild, das Fahrzeug, Landfahrzeug, Transport, Notdienst enthält.&#10;&#10;Automatisch generierte Beschreibung">
            <a:extLst>
              <a:ext uri="{FF2B5EF4-FFF2-40B4-BE49-F238E27FC236}">
                <a16:creationId xmlns:a16="http://schemas.microsoft.com/office/drawing/2014/main" id="{069BE338-3E6B-08CE-D125-7829E128050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96000" y="2005531"/>
            <a:ext cx="5209310" cy="3755057"/>
          </a:xfrm>
          <a:prstGeom prst="rect">
            <a:avLst/>
          </a:prstGeom>
          <a:ln>
            <a:noFill/>
          </a:ln>
          <a:effectLst>
            <a:outerShdw blurRad="292100" dist="139700" dir="2700000" algn="tl" rotWithShape="0">
              <a:srgbClr val="333333">
                <a:alpha val="65000"/>
              </a:srgbClr>
            </a:outerShdw>
          </a:effectLst>
        </p:spPr>
      </p:pic>
      <p:sp>
        <p:nvSpPr>
          <p:cNvPr id="6" name="Foliennummernplatzhalter 5">
            <a:extLst>
              <a:ext uri="{FF2B5EF4-FFF2-40B4-BE49-F238E27FC236}">
                <a16:creationId xmlns:a16="http://schemas.microsoft.com/office/drawing/2014/main" id="{904D0AA2-CC25-A051-CE9F-EFC5B894530B}"/>
              </a:ext>
            </a:extLst>
          </p:cNvPr>
          <p:cNvSpPr>
            <a:spLocks noGrp="1"/>
          </p:cNvSpPr>
          <p:nvPr>
            <p:ph type="sldNum" sz="quarter" idx="12"/>
          </p:nvPr>
        </p:nvSpPr>
        <p:spPr/>
        <p:txBody>
          <a:bodyPr/>
          <a:lstStyle/>
          <a:p>
            <a:fld id="{547313A6-FB1D-4F2B-8C55-BCB9DAED4D1B}" type="slidenum">
              <a:rPr lang="de-DE" smtClean="0"/>
              <a:t>36</a:t>
            </a:fld>
            <a:endParaRPr lang="de-DE"/>
          </a:p>
        </p:txBody>
      </p:sp>
      <p:sp>
        <p:nvSpPr>
          <p:cNvPr id="3" name="Textfeld 1">
            <a:extLst>
              <a:ext uri="{FF2B5EF4-FFF2-40B4-BE49-F238E27FC236}">
                <a16:creationId xmlns:a16="http://schemas.microsoft.com/office/drawing/2014/main" id="{495B8FD3-CF97-FAA0-1C9A-5072CA918A6B}"/>
              </a:ext>
            </a:extLst>
          </p:cNvPr>
          <p:cNvSpPr txBox="1">
            <a:spLocks noChangeArrowheads="1"/>
          </p:cNvSpPr>
          <p:nvPr/>
        </p:nvSpPr>
        <p:spPr bwMode="auto">
          <a:xfrm>
            <a:off x="6024984" y="5797273"/>
            <a:ext cx="1632178"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iStock.com/</a:t>
            </a:r>
            <a:r>
              <a:rPr lang="de-DE" altLang="de-DE" sz="845" err="1">
                <a:solidFill>
                  <a:srgbClr val="000000"/>
                </a:solidFill>
              </a:rPr>
              <a:t>filmfoto</a:t>
            </a:r>
            <a:endParaRPr lang="de-DE" altLang="de-DE" sz="845">
              <a:solidFill>
                <a:srgbClr val="000000"/>
              </a:solidFill>
            </a:endParaRPr>
          </a:p>
        </p:txBody>
      </p:sp>
    </p:spTree>
    <p:extLst>
      <p:ext uri="{BB962C8B-B14F-4D97-AF65-F5344CB8AC3E}">
        <p14:creationId xmlns:p14="http://schemas.microsoft.com/office/powerpoint/2010/main" val="34643597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3">
            <a:extLst>
              <a:ext uri="{FF2B5EF4-FFF2-40B4-BE49-F238E27FC236}">
                <a16:creationId xmlns:a16="http://schemas.microsoft.com/office/drawing/2014/main" id="{C21E553A-EFD0-88B9-8910-F8CE690008DC}"/>
              </a:ext>
            </a:extLst>
          </p:cNvPr>
          <p:cNvSpPr txBox="1">
            <a:spLocks noChangeArrowheads="1"/>
          </p:cNvSpPr>
          <p:nvPr/>
        </p:nvSpPr>
        <p:spPr bwMode="auto">
          <a:xfrm>
            <a:off x="1918165" y="1728407"/>
            <a:ext cx="8667360" cy="4824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marL="485775" indent="-485775" algn="ctr">
              <a:lnSpc>
                <a:spcPct val="61000"/>
              </a:lnSpc>
              <a:spcAft>
                <a:spcPts val="1425"/>
              </a:spcAft>
              <a:buClr>
                <a:srgbClr val="000000"/>
              </a:buClr>
              <a:buSzPct val="100000"/>
              <a:buFont typeface="Times New Roman" panose="02020603050405020304" pitchFamily="18" charset="0"/>
              <a:tabLst>
                <a:tab pos="1079500" algn="l"/>
              </a:tabLst>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tabLst>
                <a:tab pos="1079500" algn="l"/>
              </a:tabLst>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tabLst>
                <a:tab pos="1079500" algn="l"/>
              </a:tabLst>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tabLst>
                <a:tab pos="1079500" algn="l"/>
              </a:tabLst>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tabLst>
                <a:tab pos="1079500" algn="l"/>
              </a:tabLst>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1079500" algn="l"/>
              </a:tabLst>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1079500" algn="l"/>
              </a:tabLst>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1079500" algn="l"/>
              </a:tabLst>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1079500" algn="l"/>
              </a:tabLst>
              <a:defRPr sz="2000">
                <a:solidFill>
                  <a:srgbClr val="686868"/>
                </a:solidFill>
                <a:latin typeface="Arial" panose="020B0604020202020204" pitchFamily="34" charset="0"/>
                <a:cs typeface="Arial" panose="020B0604020202020204" pitchFamily="34" charset="0"/>
              </a:defRPr>
            </a:lvl9pPr>
          </a:lstStyle>
          <a:p>
            <a:pPr algn="l">
              <a:lnSpc>
                <a:spcPct val="100000"/>
              </a:lnSpc>
              <a:spcAft>
                <a:spcPct val="0"/>
              </a:spcAft>
              <a:buClr>
                <a:srgbClr val="CC0000"/>
              </a:buClr>
              <a:buSzTx/>
              <a:buFont typeface="Wingdings" panose="05000000000000000000" pitchFamily="2" charset="2"/>
              <a:buChar char="§"/>
            </a:pPr>
            <a:endParaRPr lang="de-DE" altLang="de-DE" sz="2534">
              <a:solidFill>
                <a:srgbClr val="CC0000"/>
              </a:solidFill>
            </a:endParaRPr>
          </a:p>
        </p:txBody>
      </p:sp>
      <p:sp>
        <p:nvSpPr>
          <p:cNvPr id="83971" name="Rectangle 2">
            <a:extLst>
              <a:ext uri="{FF2B5EF4-FFF2-40B4-BE49-F238E27FC236}">
                <a16:creationId xmlns:a16="http://schemas.microsoft.com/office/drawing/2014/main" id="{824464C7-A33C-1A0B-E71D-BBD5EC1C0454}"/>
              </a:ext>
            </a:extLst>
          </p:cNvPr>
          <p:cNvSpPr txBox="1">
            <a:spLocks noChangeArrowheads="1"/>
          </p:cNvSpPr>
          <p:nvPr/>
        </p:nvSpPr>
        <p:spPr bwMode="auto">
          <a:xfrm>
            <a:off x="2152875" y="621423"/>
            <a:ext cx="6482464" cy="57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Tipps für Patienten</a:t>
            </a:r>
          </a:p>
        </p:txBody>
      </p:sp>
      <p:sp>
        <p:nvSpPr>
          <p:cNvPr id="83972" name="Rectangle 3">
            <a:extLst>
              <a:ext uri="{FF2B5EF4-FFF2-40B4-BE49-F238E27FC236}">
                <a16:creationId xmlns:a16="http://schemas.microsoft.com/office/drawing/2014/main" id="{162D3B0B-FC0E-B408-B247-8FA7F67E5BE9}"/>
              </a:ext>
            </a:extLst>
          </p:cNvPr>
          <p:cNvSpPr txBox="1">
            <a:spLocks noChangeArrowheads="1"/>
          </p:cNvSpPr>
          <p:nvPr/>
        </p:nvSpPr>
        <p:spPr bwMode="auto">
          <a:xfrm>
            <a:off x="524337" y="1195903"/>
            <a:ext cx="10462318" cy="4823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377825" algn="l"/>
              </a:tabLst>
              <a:defRPr>
                <a:solidFill>
                  <a:schemeClr val="bg1"/>
                </a:solidFill>
                <a:latin typeface="Arial" panose="020B0604020202020204" pitchFamily="34" charset="0"/>
                <a:cs typeface="Arial" panose="020B0604020202020204" pitchFamily="34" charset="0"/>
              </a:defRPr>
            </a:lvl1pPr>
            <a:lvl2pPr>
              <a:tabLst>
                <a:tab pos="377825" algn="l"/>
              </a:tabLst>
              <a:defRPr>
                <a:solidFill>
                  <a:schemeClr val="bg1"/>
                </a:solidFill>
                <a:latin typeface="Arial" panose="020B0604020202020204" pitchFamily="34" charset="0"/>
                <a:cs typeface="Arial" panose="020B0604020202020204" pitchFamily="34" charset="0"/>
              </a:defRPr>
            </a:lvl2pPr>
            <a:lvl3pPr>
              <a:tabLst>
                <a:tab pos="377825" algn="l"/>
              </a:tabLst>
              <a:defRPr>
                <a:solidFill>
                  <a:schemeClr val="bg1"/>
                </a:solidFill>
                <a:latin typeface="Arial" panose="020B0604020202020204" pitchFamily="34" charset="0"/>
                <a:cs typeface="Arial" panose="020B0604020202020204" pitchFamily="34" charset="0"/>
              </a:defRPr>
            </a:lvl3pPr>
            <a:lvl4pPr>
              <a:tabLst>
                <a:tab pos="377825" algn="l"/>
              </a:tabLst>
              <a:defRPr>
                <a:solidFill>
                  <a:schemeClr val="bg1"/>
                </a:solidFill>
                <a:latin typeface="Arial" panose="020B0604020202020204" pitchFamily="34" charset="0"/>
                <a:cs typeface="Arial" panose="020B0604020202020204" pitchFamily="34" charset="0"/>
              </a:defRPr>
            </a:lvl4pPr>
            <a:lvl5pPr>
              <a:tabLst>
                <a:tab pos="377825"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377825"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377825"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377825"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377825" algn="l"/>
              </a:tabLst>
              <a:defRPr>
                <a:solidFill>
                  <a:schemeClr val="bg1"/>
                </a:solidFill>
                <a:latin typeface="Arial" panose="020B0604020202020204" pitchFamily="34" charset="0"/>
                <a:cs typeface="Arial" panose="020B0604020202020204" pitchFamily="34" charset="0"/>
              </a:defRPr>
            </a:lvl9pPr>
          </a:lstStyle>
          <a:p>
            <a:pPr marL="342900" indent="-342900">
              <a:buClr>
                <a:srgbClr val="CC0000"/>
              </a:buClr>
              <a:buFont typeface="Arial" panose="020B0604020202020204" pitchFamily="34" charset="0"/>
              <a:buChar char="•"/>
            </a:pPr>
            <a:r>
              <a:rPr lang="de-DE" altLang="de-DE" sz="2400">
                <a:solidFill>
                  <a:schemeClr val="tx1"/>
                </a:solidFill>
                <a:latin typeface="+mn-lt"/>
              </a:rPr>
              <a:t>Wichtig ist ein gesunder Lebensstil: regelmäßige </a:t>
            </a:r>
            <a:r>
              <a:rPr lang="de-DE" altLang="de-DE" sz="2400">
                <a:solidFill>
                  <a:srgbClr val="CC0000"/>
                </a:solidFill>
                <a:latin typeface="+mn-lt"/>
              </a:rPr>
              <a:t>Ausdauerbelastung</a:t>
            </a:r>
            <a:r>
              <a:rPr lang="de-DE" altLang="de-DE" sz="2400">
                <a:solidFill>
                  <a:srgbClr val="434343"/>
                </a:solidFill>
                <a:latin typeface="+mn-lt"/>
              </a:rPr>
              <a:t> </a:t>
            </a:r>
            <a:r>
              <a:rPr lang="de-DE" altLang="de-DE" sz="2400">
                <a:solidFill>
                  <a:schemeClr val="tx1"/>
                </a:solidFill>
                <a:latin typeface="+mn-lt"/>
              </a:rPr>
              <a:t>(flottes Gehen, Radfahren, Joggen, Schwimmen), möglichst 5x pro Woche je 30 Minuten, und die </a:t>
            </a:r>
            <a:r>
              <a:rPr lang="de-DE" altLang="de-DE" sz="2400">
                <a:solidFill>
                  <a:srgbClr val="CC0000"/>
                </a:solidFill>
                <a:latin typeface="+mn-lt"/>
              </a:rPr>
              <a:t>Normalisierung des Körpergewichts</a:t>
            </a:r>
            <a:r>
              <a:rPr lang="de-DE" altLang="de-DE" sz="2400">
                <a:solidFill>
                  <a:srgbClr val="434343"/>
                </a:solidFill>
                <a:latin typeface="+mn-lt"/>
              </a:rPr>
              <a:t>, </a:t>
            </a:r>
            <a:r>
              <a:rPr lang="de-DE" altLang="de-DE" sz="2400">
                <a:solidFill>
                  <a:schemeClr val="tx1"/>
                </a:solidFill>
                <a:latin typeface="+mn-lt"/>
              </a:rPr>
              <a:t>gesunde Ernährung, sparsamer Kochsalzverbrauch, Einschränkung des Alkoholkonsums, Verzicht auf Rauchen.</a:t>
            </a:r>
          </a:p>
          <a:p>
            <a:pPr>
              <a:buClr>
                <a:srgbClr val="CC0000"/>
              </a:buClr>
            </a:pPr>
            <a:endParaRPr lang="de-DE" altLang="de-DE" sz="2400">
              <a:solidFill>
                <a:srgbClr val="434343"/>
              </a:solidFill>
              <a:latin typeface="+mn-lt"/>
            </a:endParaRPr>
          </a:p>
          <a:p>
            <a:pPr marL="342900" indent="-342900">
              <a:buClr>
                <a:srgbClr val="CC0000"/>
              </a:buClr>
              <a:buFont typeface="Arial" panose="020B0604020202020204" pitchFamily="34" charset="0"/>
              <a:buChar char="•"/>
            </a:pPr>
            <a:r>
              <a:rPr lang="de-DE" altLang="de-DE" sz="2400">
                <a:solidFill>
                  <a:schemeClr val="tx1"/>
                </a:solidFill>
                <a:latin typeface="+mn-lt"/>
              </a:rPr>
              <a:t>Wenn Sie Blutdruckmedikamente einnehmen müssen, dann ermöglicht der gesunde Lebensstil, dass Sie (nach ärztlicher Rücksprache!) mit </a:t>
            </a:r>
            <a:r>
              <a:rPr lang="de-DE" altLang="de-DE" sz="2400">
                <a:solidFill>
                  <a:srgbClr val="CC0000"/>
                </a:solidFill>
                <a:latin typeface="+mn-lt"/>
              </a:rPr>
              <a:t>weniger Medikamenten </a:t>
            </a:r>
            <a:r>
              <a:rPr lang="de-DE" altLang="de-DE" sz="2400">
                <a:solidFill>
                  <a:schemeClr val="tx1"/>
                </a:solidFill>
                <a:latin typeface="+mn-lt"/>
              </a:rPr>
              <a:t>oder einer </a:t>
            </a:r>
            <a:r>
              <a:rPr lang="de-DE" altLang="de-DE" sz="2400">
                <a:solidFill>
                  <a:srgbClr val="CC0000"/>
                </a:solidFill>
                <a:latin typeface="+mn-lt"/>
              </a:rPr>
              <a:t>geringeren Dosis </a:t>
            </a:r>
            <a:r>
              <a:rPr lang="de-DE" altLang="de-DE" sz="2400">
                <a:solidFill>
                  <a:schemeClr val="tx1"/>
                </a:solidFill>
                <a:latin typeface="+mn-lt"/>
              </a:rPr>
              <a:t>Ihrer Medikamente auskommen. </a:t>
            </a:r>
          </a:p>
        </p:txBody>
      </p:sp>
      <p:sp>
        <p:nvSpPr>
          <p:cNvPr id="2" name="Fußzeilenplatzhalter 1">
            <a:extLst>
              <a:ext uri="{FF2B5EF4-FFF2-40B4-BE49-F238E27FC236}">
                <a16:creationId xmlns:a16="http://schemas.microsoft.com/office/drawing/2014/main" id="{A7E534DE-EF63-86F8-73B9-03801F372129}"/>
              </a:ext>
            </a:extLst>
          </p:cNvPr>
          <p:cNvSpPr>
            <a:spLocks noGrp="1"/>
          </p:cNvSpPr>
          <p:nvPr>
            <p:ph type="ftr" sz="quarter" idx="11"/>
          </p:nvPr>
        </p:nvSpPr>
        <p:spPr/>
        <p:txBody>
          <a:bodyPr/>
          <a:lstStyle/>
          <a:p>
            <a:r>
              <a:rPr lang="de-DE"/>
              <a:t>Stand: April 2024 © DGPR</a:t>
            </a:r>
          </a:p>
        </p:txBody>
      </p:sp>
      <p:sp>
        <p:nvSpPr>
          <p:cNvPr id="3" name="Foliennummernplatzhalter 2">
            <a:extLst>
              <a:ext uri="{FF2B5EF4-FFF2-40B4-BE49-F238E27FC236}">
                <a16:creationId xmlns:a16="http://schemas.microsoft.com/office/drawing/2014/main" id="{A1C13C55-75D0-971E-16D6-0E4911FBDE39}"/>
              </a:ext>
            </a:extLst>
          </p:cNvPr>
          <p:cNvSpPr>
            <a:spLocks noGrp="1"/>
          </p:cNvSpPr>
          <p:nvPr>
            <p:ph type="sldNum" sz="quarter" idx="12"/>
          </p:nvPr>
        </p:nvSpPr>
        <p:spPr/>
        <p:txBody>
          <a:bodyPr/>
          <a:lstStyle/>
          <a:p>
            <a:fld id="{547313A6-FB1D-4F2B-8C55-BCB9DAED4D1B}" type="slidenum">
              <a:rPr lang="de-DE" smtClean="0"/>
              <a:t>37</a:t>
            </a:fld>
            <a:endParaRPr lang="de-DE"/>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1">
            <a:extLst>
              <a:ext uri="{FF2B5EF4-FFF2-40B4-BE49-F238E27FC236}">
                <a16:creationId xmlns:a16="http://schemas.microsoft.com/office/drawing/2014/main" id="{8208BCB8-9B15-7E59-0AEA-90E4ABA6FDB2}"/>
              </a:ext>
            </a:extLst>
          </p:cNvPr>
          <p:cNvSpPr>
            <a:spLocks noGrp="1" noChangeArrowheads="1"/>
          </p:cNvSpPr>
          <p:nvPr>
            <p:ph type="title"/>
          </p:nvPr>
        </p:nvSpPr>
        <p:spPr>
          <a:xfrm>
            <a:off x="779161" y="673112"/>
            <a:ext cx="9646679" cy="506302"/>
          </a:xfrm>
        </p:spPr>
        <p:txBody>
          <a:bodyPr>
            <a:noAutofit/>
          </a:bodyPr>
          <a:lstStyle/>
          <a:p>
            <a:pPr>
              <a:lnSpc>
                <a:spcPct val="100000"/>
              </a:lnSpc>
              <a:tabLst>
                <a:tab pos="0" algn="l"/>
                <a:tab pos="315163" algn="l"/>
                <a:tab pos="631444" algn="l"/>
                <a:tab pos="947725" algn="l"/>
                <a:tab pos="1264006" algn="l"/>
                <a:tab pos="1580286" algn="l"/>
                <a:tab pos="1896568" algn="l"/>
                <a:tab pos="2212848" algn="l"/>
                <a:tab pos="2529129" algn="l"/>
                <a:tab pos="2845410" algn="l"/>
                <a:tab pos="3161691" algn="l"/>
                <a:tab pos="3477971" algn="l"/>
                <a:tab pos="3794252" algn="l"/>
                <a:tab pos="4110533" algn="l"/>
                <a:tab pos="4426814" algn="l"/>
                <a:tab pos="4743094" algn="l"/>
                <a:tab pos="5059376" algn="l"/>
                <a:tab pos="5375656" algn="l"/>
                <a:tab pos="5691937" algn="l"/>
                <a:tab pos="6008218" algn="l"/>
                <a:tab pos="6324499" algn="l"/>
                <a:tab pos="6625133" algn="l"/>
                <a:tab pos="7134758" algn="l"/>
                <a:tab pos="7644384" algn="l"/>
                <a:tab pos="8154010" algn="l"/>
              </a:tabLst>
            </a:pPr>
            <a:r>
              <a:rPr lang="de-DE" altLang="de-DE" sz="4400"/>
              <a:t>Vielen Dank für Ihre Aufmerksamkeit</a:t>
            </a:r>
          </a:p>
        </p:txBody>
      </p:sp>
      <p:sp>
        <p:nvSpPr>
          <p:cNvPr id="86020" name="Rectangle 2">
            <a:extLst>
              <a:ext uri="{FF2B5EF4-FFF2-40B4-BE49-F238E27FC236}">
                <a16:creationId xmlns:a16="http://schemas.microsoft.com/office/drawing/2014/main" id="{210A9BF1-3359-85D8-25EA-BD677B720607}"/>
              </a:ext>
            </a:extLst>
          </p:cNvPr>
          <p:cNvSpPr txBox="1">
            <a:spLocks noChangeArrowheads="1"/>
          </p:cNvSpPr>
          <p:nvPr/>
        </p:nvSpPr>
        <p:spPr bwMode="auto">
          <a:xfrm>
            <a:off x="1772868" y="1959270"/>
            <a:ext cx="8652972" cy="4410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31682" tIns="0" rIns="31682" bIns="31682"/>
          <a:lstStyle>
            <a:lvl1pPr marL="44450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panose="020B0604020202020204" pitchFamily="34" charset="0"/>
                <a:cs typeface="Arial" panose="020B0604020202020204" pitchFamily="34" charset="0"/>
              </a:defRPr>
            </a:lvl1pPr>
            <a:lvl2pPr>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panose="020B0604020202020204" pitchFamily="34" charset="0"/>
                <a:cs typeface="Arial" panose="020B0604020202020204" pitchFamily="34" charset="0"/>
              </a:defRPr>
            </a:lvl2pPr>
            <a:lvl3pPr>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panose="020B0604020202020204" pitchFamily="34" charset="0"/>
                <a:cs typeface="Arial" panose="020B0604020202020204" pitchFamily="34" charset="0"/>
              </a:defRPr>
            </a:lvl3pPr>
            <a:lvl4pPr>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panose="020B0604020202020204" pitchFamily="34" charset="0"/>
                <a:cs typeface="Arial" panose="020B0604020202020204" pitchFamily="34" charset="0"/>
              </a:defRPr>
            </a:lvl4pPr>
            <a:lvl5pPr>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a:solidFill>
                  <a:schemeClr val="bg1"/>
                </a:solidFill>
                <a:latin typeface="Arial" panose="020B0604020202020204" pitchFamily="34" charset="0"/>
                <a:cs typeface="Arial" panose="020B0604020202020204" pitchFamily="34" charset="0"/>
              </a:defRPr>
            </a:lvl9pPr>
          </a:lstStyle>
          <a:p>
            <a:pPr>
              <a:lnSpc>
                <a:spcPct val="85000"/>
              </a:lnSpc>
              <a:spcBef>
                <a:spcPts val="1267"/>
              </a:spcBef>
              <a:spcAft>
                <a:spcPts val="845"/>
              </a:spcAft>
              <a:buClr>
                <a:srgbClr val="757575"/>
              </a:buClr>
              <a:buSzPct val="82000"/>
            </a:pPr>
            <a:r>
              <a:rPr lang="de-DE" altLang="de-DE" sz="1971">
                <a:solidFill>
                  <a:srgbClr val="000000"/>
                </a:solidFill>
              </a:rPr>
              <a:t>Weitere Vorträge im Rahmen der Gesundheitsbildung:</a:t>
            </a:r>
          </a:p>
          <a:p>
            <a:pPr>
              <a:lnSpc>
                <a:spcPct val="85000"/>
              </a:lnSpc>
              <a:spcBef>
                <a:spcPts val="1267"/>
              </a:spcBef>
              <a:spcAft>
                <a:spcPts val="845"/>
              </a:spcAft>
              <a:buClr>
                <a:srgbClr val="757575"/>
              </a:buClr>
              <a:buSzPct val="82000"/>
            </a:pPr>
            <a:r>
              <a:rPr lang="de-DE" altLang="de-DE" sz="1971">
                <a:solidFill>
                  <a:srgbClr val="BFBFBF"/>
                </a:solidFill>
              </a:rPr>
              <a:t>A: Krankheitsbewältigung bei arterieller Hypertonie</a:t>
            </a:r>
          </a:p>
          <a:p>
            <a:pPr>
              <a:lnSpc>
                <a:spcPct val="85000"/>
              </a:lnSpc>
              <a:spcBef>
                <a:spcPts val="1267"/>
              </a:spcBef>
              <a:spcAft>
                <a:spcPts val="845"/>
              </a:spcAft>
              <a:buClr>
                <a:srgbClr val="757575"/>
              </a:buClr>
              <a:buSzPct val="82000"/>
            </a:pPr>
            <a:r>
              <a:rPr lang="de-DE" altLang="de-DE" sz="1971">
                <a:solidFill>
                  <a:srgbClr val="000000"/>
                </a:solidFill>
              </a:rPr>
              <a:t>B: Risikofaktor Psyche bei KHK-Patienten, Stressformen</a:t>
            </a:r>
          </a:p>
          <a:p>
            <a:pPr>
              <a:lnSpc>
                <a:spcPct val="85000"/>
              </a:lnSpc>
              <a:spcBef>
                <a:spcPts val="1267"/>
              </a:spcBef>
              <a:spcAft>
                <a:spcPts val="845"/>
              </a:spcAft>
              <a:buClr>
                <a:srgbClr val="757575"/>
              </a:buClr>
              <a:buSzPct val="82000"/>
            </a:pPr>
            <a:r>
              <a:rPr lang="de-DE" altLang="de-DE" sz="1971">
                <a:solidFill>
                  <a:srgbClr val="000000"/>
                </a:solidFill>
              </a:rPr>
              <a:t>C: Kardiovaskuläre Risikofaktoren</a:t>
            </a:r>
          </a:p>
          <a:p>
            <a:pPr>
              <a:lnSpc>
                <a:spcPct val="85000"/>
              </a:lnSpc>
              <a:spcBef>
                <a:spcPts val="1267"/>
              </a:spcBef>
              <a:spcAft>
                <a:spcPts val="845"/>
              </a:spcAft>
              <a:buClr>
                <a:srgbClr val="757575"/>
              </a:buClr>
              <a:buSzPct val="82000"/>
            </a:pPr>
            <a:r>
              <a:rPr lang="de-DE" altLang="de-DE" sz="1971">
                <a:solidFill>
                  <a:srgbClr val="000000"/>
                </a:solidFill>
              </a:rPr>
              <a:t>D: Ernährung</a:t>
            </a:r>
          </a:p>
          <a:p>
            <a:pPr>
              <a:lnSpc>
                <a:spcPct val="85000"/>
              </a:lnSpc>
              <a:spcBef>
                <a:spcPts val="1267"/>
              </a:spcBef>
              <a:spcAft>
                <a:spcPts val="845"/>
              </a:spcAft>
              <a:buClr>
                <a:srgbClr val="757575"/>
              </a:buClr>
              <a:buSzPct val="82000"/>
            </a:pPr>
            <a:r>
              <a:rPr lang="de-DE" altLang="de-DE" sz="1971">
                <a:solidFill>
                  <a:srgbClr val="000000"/>
                </a:solidFill>
              </a:rPr>
              <a:t>E: Körperliche Aktivität und Training in der Sekundärprävention</a:t>
            </a:r>
          </a:p>
          <a:p>
            <a:pPr>
              <a:lnSpc>
                <a:spcPct val="85000"/>
              </a:lnSpc>
              <a:spcBef>
                <a:spcPts val="1267"/>
              </a:spcBef>
              <a:spcAft>
                <a:spcPts val="845"/>
              </a:spcAft>
              <a:buClr>
                <a:srgbClr val="757575"/>
              </a:buClr>
              <a:buSzPct val="82000"/>
            </a:pPr>
            <a:r>
              <a:rPr lang="de-DE" altLang="de-DE" sz="1971">
                <a:solidFill>
                  <a:srgbClr val="000000"/>
                </a:solidFill>
              </a:rPr>
              <a:t>F: Koronare Krankheitsbilder</a:t>
            </a:r>
          </a:p>
          <a:p>
            <a:pPr>
              <a:lnSpc>
                <a:spcPct val="85000"/>
              </a:lnSpc>
              <a:spcBef>
                <a:spcPts val="1267"/>
              </a:spcBef>
              <a:spcAft>
                <a:spcPts val="845"/>
              </a:spcAft>
              <a:buClr>
                <a:srgbClr val="757575"/>
              </a:buClr>
              <a:buSzPct val="82000"/>
            </a:pPr>
            <a:r>
              <a:rPr lang="de-DE" altLang="de-DE" sz="1971">
                <a:solidFill>
                  <a:srgbClr val="000000"/>
                </a:solidFill>
              </a:rPr>
              <a:t>G: Primär- und Sekundärprävention kardiovaskulärer Erkrankungen</a:t>
            </a:r>
          </a:p>
          <a:p>
            <a:pPr>
              <a:lnSpc>
                <a:spcPct val="85000"/>
              </a:lnSpc>
              <a:spcBef>
                <a:spcPts val="1267"/>
              </a:spcBef>
              <a:spcAft>
                <a:spcPts val="845"/>
              </a:spcAft>
              <a:buClr>
                <a:srgbClr val="757575"/>
              </a:buClr>
              <a:buSzPct val="82000"/>
            </a:pPr>
            <a:r>
              <a:rPr lang="de-DE" altLang="de-DE" sz="1971">
                <a:solidFill>
                  <a:srgbClr val="000000"/>
                </a:solidFill>
              </a:rPr>
              <a:t>H: Risikofaktor Rauchen</a:t>
            </a:r>
          </a:p>
        </p:txBody>
      </p:sp>
      <p:sp>
        <p:nvSpPr>
          <p:cNvPr id="2" name="Fußzeilenplatzhalter 1">
            <a:extLst>
              <a:ext uri="{FF2B5EF4-FFF2-40B4-BE49-F238E27FC236}">
                <a16:creationId xmlns:a16="http://schemas.microsoft.com/office/drawing/2014/main" id="{4581FC7D-072C-DFA8-B19B-AC957BF741D4}"/>
              </a:ext>
            </a:extLst>
          </p:cNvPr>
          <p:cNvSpPr>
            <a:spLocks noGrp="1"/>
          </p:cNvSpPr>
          <p:nvPr>
            <p:ph type="ftr" sz="quarter" idx="11"/>
          </p:nvPr>
        </p:nvSpPr>
        <p:spPr/>
        <p:txBody>
          <a:bodyPr/>
          <a:lstStyle/>
          <a:p>
            <a:r>
              <a:rPr lang="de-DE"/>
              <a:t>Stand: April 2024 © DGPR</a:t>
            </a:r>
          </a:p>
        </p:txBody>
      </p:sp>
      <p:sp>
        <p:nvSpPr>
          <p:cNvPr id="3" name="Foliennummernplatzhalter 2">
            <a:extLst>
              <a:ext uri="{FF2B5EF4-FFF2-40B4-BE49-F238E27FC236}">
                <a16:creationId xmlns:a16="http://schemas.microsoft.com/office/drawing/2014/main" id="{11932AF0-BEF6-7783-6653-E591B99EA564}"/>
              </a:ext>
            </a:extLst>
          </p:cNvPr>
          <p:cNvSpPr>
            <a:spLocks noGrp="1"/>
          </p:cNvSpPr>
          <p:nvPr>
            <p:ph type="sldNum" sz="quarter" idx="12"/>
          </p:nvPr>
        </p:nvSpPr>
        <p:spPr/>
        <p:txBody>
          <a:bodyPr/>
          <a:lstStyle/>
          <a:p>
            <a:fld id="{547313A6-FB1D-4F2B-8C55-BCB9DAED4D1B}" type="slidenum">
              <a:rPr lang="de-DE" smtClean="0"/>
              <a:t>38</a:t>
            </a:fld>
            <a:endParaRPr lang="de-DE"/>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a:extLst>
              <a:ext uri="{FF2B5EF4-FFF2-40B4-BE49-F238E27FC236}">
                <a16:creationId xmlns:a16="http://schemas.microsoft.com/office/drawing/2014/main" id="{C131AF56-81C7-6C93-FEE2-F0937AD71306}"/>
              </a:ext>
            </a:extLst>
          </p:cNvPr>
          <p:cNvSpPr txBox="1">
            <a:spLocks noChangeArrowheads="1"/>
          </p:cNvSpPr>
          <p:nvPr/>
        </p:nvSpPr>
        <p:spPr bwMode="auto">
          <a:xfrm>
            <a:off x="682388" y="1561914"/>
            <a:ext cx="11403544" cy="4778224"/>
          </a:xfrm>
          <a:prstGeom prst="rect">
            <a:avLst/>
          </a:prstGeom>
          <a:noFill/>
          <a:ln w="9525">
            <a:noFill/>
            <a:miter lim="800000"/>
            <a:headEnd/>
            <a:tailEnd/>
          </a:ln>
        </p:spPr>
        <p:txBody>
          <a:bodyPr lIns="360058" tIns="360058" rIns="0" bIns="360058" anchor="ctr"/>
          <a:lstStyle/>
          <a:p>
            <a:pPr>
              <a:buClr>
                <a:srgbClr val="CC0000"/>
              </a:buClr>
              <a:tabLst>
                <a:tab pos="127406" algn="l"/>
              </a:tabLst>
              <a:defRPr/>
            </a:pPr>
            <a:r>
              <a:rPr lang="de-DE" altLang="de-DE" sz="2400" u="sng">
                <a:solidFill>
                  <a:srgbClr val="000000"/>
                </a:solidFill>
                <a:cs typeface="Arial" charset="0"/>
              </a:rPr>
              <a:t>Zu wenig beachtet, zu wenig behandelt: </a:t>
            </a:r>
          </a:p>
          <a:p>
            <a:pPr>
              <a:buClr>
                <a:srgbClr val="CC0000"/>
              </a:buClr>
              <a:tabLst>
                <a:tab pos="127406" algn="l"/>
              </a:tabLst>
              <a:defRPr/>
            </a:pPr>
            <a:endParaRPr lang="de-DE" altLang="de-DE" sz="2400">
              <a:solidFill>
                <a:srgbClr val="000000"/>
              </a:solidFill>
              <a:cs typeface="Arial" charset="0"/>
            </a:endParaRPr>
          </a:p>
          <a:p>
            <a:pPr>
              <a:spcAft>
                <a:spcPct val="50000"/>
              </a:spcAft>
              <a:buClr>
                <a:srgbClr val="CC0000"/>
              </a:buClr>
              <a:buFont typeface="Arial" pitchFamily="34" charset="0"/>
              <a:buChar char="•"/>
              <a:tabLst>
                <a:tab pos="127406" algn="l"/>
              </a:tabLst>
              <a:defRPr/>
            </a:pPr>
            <a:r>
              <a:rPr lang="de-DE" altLang="de-DE" sz="2400">
                <a:solidFill>
                  <a:srgbClr val="000000"/>
                </a:solidFill>
                <a:cs typeface="Arial" charset="0"/>
              </a:rPr>
              <a:t> In Deutschland leiden nach Schätzungen von Experten 20-30</a:t>
            </a:r>
            <a:r>
              <a:rPr lang="de-DE" altLang="de-DE" sz="2400" baseline="30000">
                <a:solidFill>
                  <a:srgbClr val="000000"/>
                </a:solidFill>
                <a:cs typeface="Arial" charset="0"/>
              </a:rPr>
              <a:t>**</a:t>
            </a:r>
            <a:r>
              <a:rPr lang="de-DE" altLang="de-DE" sz="2400">
                <a:solidFill>
                  <a:srgbClr val="000000"/>
                </a:solidFill>
                <a:cs typeface="Arial" charset="0"/>
              </a:rPr>
              <a:t> Millionen 	Menschen an Bluthochdruck.</a:t>
            </a:r>
          </a:p>
          <a:p>
            <a:pPr>
              <a:spcAft>
                <a:spcPct val="50000"/>
              </a:spcAft>
              <a:buClr>
                <a:srgbClr val="CC0000"/>
              </a:buClr>
              <a:buFont typeface="Arial" pitchFamily="34" charset="0"/>
              <a:buChar char="•"/>
              <a:tabLst>
                <a:tab pos="127406" algn="l"/>
              </a:tabLst>
              <a:defRPr/>
            </a:pPr>
            <a:r>
              <a:rPr lang="de-DE" sz="2400">
                <a:solidFill>
                  <a:srgbClr val="000000"/>
                </a:solidFill>
                <a:cs typeface="Arial" charset="0"/>
              </a:rPr>
              <a:t> Nach Angaben der Weltgesundheitsorganisation (WHO) hat Bluthochdruck 	weltweit jährlich rund 8,5 Millionen Todesfälle zur Folge gehabt.</a:t>
            </a:r>
            <a:endParaRPr lang="de-DE" altLang="de-DE" sz="2400">
              <a:solidFill>
                <a:srgbClr val="000000"/>
              </a:solidFill>
              <a:cs typeface="Arial" charset="0"/>
            </a:endParaRPr>
          </a:p>
          <a:p>
            <a:pPr>
              <a:buClr>
                <a:srgbClr val="CC0000"/>
              </a:buClr>
              <a:buFont typeface="Arial" pitchFamily="34" charset="0"/>
              <a:buChar char="•"/>
              <a:tabLst>
                <a:tab pos="127406" algn="l"/>
              </a:tabLst>
              <a:defRPr/>
            </a:pPr>
            <a:r>
              <a:rPr lang="de-DE" altLang="de-DE" sz="2400">
                <a:solidFill>
                  <a:srgbClr val="000000"/>
                </a:solidFill>
                <a:cs typeface="Arial" charset="0"/>
              </a:rPr>
              <a:t> Die Hälfte der Betroffenen weiß es nicht, Millionen, die es wissen, sind 	unzureichend behandelt.</a:t>
            </a:r>
          </a:p>
          <a:p>
            <a:pPr marL="321869" indent="-321869">
              <a:spcBef>
                <a:spcPts val="422"/>
              </a:spcBef>
              <a:spcAft>
                <a:spcPts val="422"/>
              </a:spcAft>
              <a:buClr>
                <a:srgbClr val="757575"/>
              </a:buClr>
              <a:buSzPct val="82000"/>
              <a:defRPr/>
            </a:pPr>
            <a:endParaRPr lang="de-DE" altLang="de-DE" sz="2400">
              <a:solidFill>
                <a:srgbClr val="000000"/>
              </a:solidFill>
              <a:cs typeface="Arial" charset="0"/>
            </a:endParaRPr>
          </a:p>
          <a:p>
            <a:pPr marL="321869" indent="-321869">
              <a:buClr>
                <a:srgbClr val="757575"/>
              </a:buClr>
              <a:buSzPct val="82000"/>
              <a:defRPr/>
            </a:pPr>
            <a:r>
              <a:rPr lang="de-DE" altLang="de-DE" sz="2400" b="1">
                <a:solidFill>
                  <a:srgbClr val="000000"/>
                </a:solidFill>
                <a:cs typeface="Arial" charset="0"/>
              </a:rPr>
              <a:t>Es sind eher die Männer, die nicht wissen, dass sie Bluthochdruck haben.</a:t>
            </a:r>
          </a:p>
          <a:p>
            <a:pPr indent="312928">
              <a:buClr>
                <a:srgbClr val="757575"/>
              </a:buClr>
              <a:buSzPct val="82000"/>
              <a:defRPr/>
            </a:pPr>
            <a:r>
              <a:rPr lang="de-DE" altLang="de-DE">
                <a:solidFill>
                  <a:srgbClr val="000000"/>
                </a:solidFill>
                <a:latin typeface="Arial" charset="0"/>
                <a:cs typeface="Arial" charset="0"/>
              </a:rPr>
              <a:t>(Quelle: Robert-Koch-Institut)</a:t>
            </a:r>
          </a:p>
        </p:txBody>
      </p:sp>
      <p:sp>
        <p:nvSpPr>
          <p:cNvPr id="11268" name="Rechteck 1">
            <a:extLst>
              <a:ext uri="{FF2B5EF4-FFF2-40B4-BE49-F238E27FC236}">
                <a16:creationId xmlns:a16="http://schemas.microsoft.com/office/drawing/2014/main" id="{741F5F09-98FC-8232-CBF0-90615DDCF2B1}"/>
              </a:ext>
            </a:extLst>
          </p:cNvPr>
          <p:cNvSpPr>
            <a:spLocks noChangeArrowheads="1"/>
          </p:cNvSpPr>
          <p:nvPr/>
        </p:nvSpPr>
        <p:spPr bwMode="auto">
          <a:xfrm>
            <a:off x="2217013" y="6340138"/>
            <a:ext cx="7273772" cy="352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spAutoFit/>
          </a:bodyPr>
          <a:lstStyle/>
          <a:p>
            <a:r>
              <a:rPr lang="de-DE" altLang="de-DE" sz="845">
                <a:solidFill>
                  <a:srgbClr val="000000"/>
                </a:solidFill>
              </a:rPr>
              <a:t>* </a:t>
            </a:r>
            <a:r>
              <a:rPr lang="de-DE" altLang="de-DE" sz="845">
                <a:solidFill>
                  <a:srgbClr val="FFFFFF"/>
                </a:solidFill>
              </a:rPr>
              <a:t>  </a:t>
            </a:r>
            <a:r>
              <a:rPr lang="de-DE" altLang="de-DE" sz="845">
                <a:solidFill>
                  <a:srgbClr val="000000"/>
                </a:solidFill>
              </a:rPr>
              <a:t>Hochrechnung KORA Studie (Meisinger et al., Journal </a:t>
            </a:r>
            <a:r>
              <a:rPr lang="de-DE" altLang="de-DE" sz="845" err="1">
                <a:solidFill>
                  <a:srgbClr val="000000"/>
                </a:solidFill>
              </a:rPr>
              <a:t>of</a:t>
            </a:r>
            <a:r>
              <a:rPr lang="de-DE" altLang="de-DE" sz="845">
                <a:solidFill>
                  <a:srgbClr val="000000"/>
                </a:solidFill>
              </a:rPr>
              <a:t> Hypertension; 24: 293-299)</a:t>
            </a:r>
            <a:br>
              <a:rPr lang="de-DE" altLang="de-DE" sz="845">
                <a:solidFill>
                  <a:srgbClr val="000000"/>
                </a:solidFill>
              </a:rPr>
            </a:br>
            <a:r>
              <a:rPr lang="de-DE" altLang="de-DE" sz="845">
                <a:solidFill>
                  <a:srgbClr val="000000"/>
                </a:solidFill>
              </a:rPr>
              <a:t>** Quelle: Hochdruckliga 2015</a:t>
            </a:r>
          </a:p>
        </p:txBody>
      </p:sp>
      <p:sp>
        <p:nvSpPr>
          <p:cNvPr id="11269" name="Rectangle 2">
            <a:extLst>
              <a:ext uri="{FF2B5EF4-FFF2-40B4-BE49-F238E27FC236}">
                <a16:creationId xmlns:a16="http://schemas.microsoft.com/office/drawing/2014/main" id="{EC23F316-F640-E3E7-AB55-F3D9C91378EF}"/>
              </a:ext>
            </a:extLst>
          </p:cNvPr>
          <p:cNvSpPr txBox="1">
            <a:spLocks noChangeArrowheads="1"/>
          </p:cNvSpPr>
          <p:nvPr/>
        </p:nvSpPr>
        <p:spPr bwMode="auto">
          <a:xfrm>
            <a:off x="2099505" y="629032"/>
            <a:ext cx="8280509" cy="57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Bluthochdruck - Häufigkeit:</a:t>
            </a:r>
          </a:p>
        </p:txBody>
      </p:sp>
      <p:sp>
        <p:nvSpPr>
          <p:cNvPr id="2" name="Fußzeilenplatzhalter 1">
            <a:extLst>
              <a:ext uri="{FF2B5EF4-FFF2-40B4-BE49-F238E27FC236}">
                <a16:creationId xmlns:a16="http://schemas.microsoft.com/office/drawing/2014/main" id="{4768688D-A4F9-ED11-DF58-7B243CE2DA03}"/>
              </a:ext>
            </a:extLst>
          </p:cNvPr>
          <p:cNvSpPr>
            <a:spLocks noGrp="1"/>
          </p:cNvSpPr>
          <p:nvPr>
            <p:ph type="ftr" sz="quarter" idx="11"/>
          </p:nvPr>
        </p:nvSpPr>
        <p:spPr/>
        <p:txBody>
          <a:bodyPr/>
          <a:lstStyle/>
          <a:p>
            <a:r>
              <a:rPr lang="de-DE"/>
              <a:t>Stand: April 2024 © DGPR</a:t>
            </a:r>
          </a:p>
        </p:txBody>
      </p:sp>
      <p:sp>
        <p:nvSpPr>
          <p:cNvPr id="3" name="Foliennummernplatzhalter 2">
            <a:extLst>
              <a:ext uri="{FF2B5EF4-FFF2-40B4-BE49-F238E27FC236}">
                <a16:creationId xmlns:a16="http://schemas.microsoft.com/office/drawing/2014/main" id="{8B6656A2-E0AD-1EF3-4E4C-0F0BF0F7250D}"/>
              </a:ext>
            </a:extLst>
          </p:cNvPr>
          <p:cNvSpPr>
            <a:spLocks noGrp="1"/>
          </p:cNvSpPr>
          <p:nvPr>
            <p:ph type="sldNum" sz="quarter" idx="12"/>
          </p:nvPr>
        </p:nvSpPr>
        <p:spPr/>
        <p:txBody>
          <a:bodyPr/>
          <a:lstStyle/>
          <a:p>
            <a:fld id="{547313A6-FB1D-4F2B-8C55-BCB9DAED4D1B}" type="slidenum">
              <a:rPr lang="de-DE" smtClean="0"/>
              <a:t>4</a:t>
            </a:fld>
            <a:endParaRPr lang="de-DE"/>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a:extLst>
              <a:ext uri="{FF2B5EF4-FFF2-40B4-BE49-F238E27FC236}">
                <a16:creationId xmlns:a16="http://schemas.microsoft.com/office/drawing/2014/main" id="{2EE33C4E-54A3-2D5E-0CD0-46BAA0B08D52}"/>
              </a:ext>
            </a:extLst>
          </p:cNvPr>
          <p:cNvSpPr txBox="1">
            <a:spLocks noChangeArrowheads="1"/>
          </p:cNvSpPr>
          <p:nvPr/>
        </p:nvSpPr>
        <p:spPr bwMode="auto">
          <a:xfrm>
            <a:off x="6095999" y="1553225"/>
            <a:ext cx="5651351" cy="4157124"/>
          </a:xfrm>
          <a:prstGeom prst="rect">
            <a:avLst/>
          </a:prstGeom>
          <a:noFill/>
          <a:ln>
            <a:noFill/>
          </a:ln>
        </p:spPr>
        <p:txBody>
          <a:bodyPr lIns="360058" tIns="360058" rIns="0" bIns="360058" anchor="ctr"/>
          <a:lstStyle>
            <a:lvl1pPr>
              <a:tabLst>
                <a:tab pos="1079500" algn="l"/>
              </a:tabLst>
              <a:defRPr sz="2600">
                <a:solidFill>
                  <a:schemeClr val="tx1"/>
                </a:solidFill>
                <a:latin typeface="Times New Roman" pitchFamily="18" charset="0"/>
              </a:defRPr>
            </a:lvl1pPr>
            <a:lvl2pPr marL="742950" indent="-285750">
              <a:tabLst>
                <a:tab pos="1079500" algn="l"/>
              </a:tabLst>
              <a:defRPr sz="2600">
                <a:solidFill>
                  <a:schemeClr val="tx1"/>
                </a:solidFill>
                <a:latin typeface="Times New Roman" pitchFamily="18" charset="0"/>
              </a:defRPr>
            </a:lvl2pPr>
            <a:lvl3pPr marL="1143000" indent="-228600">
              <a:tabLst>
                <a:tab pos="1079500" algn="l"/>
              </a:tabLst>
              <a:defRPr sz="2600">
                <a:solidFill>
                  <a:schemeClr val="tx1"/>
                </a:solidFill>
                <a:latin typeface="Times New Roman" pitchFamily="18" charset="0"/>
              </a:defRPr>
            </a:lvl3pPr>
            <a:lvl4pPr marL="1600200" indent="-228600">
              <a:tabLst>
                <a:tab pos="1079500" algn="l"/>
              </a:tabLst>
              <a:defRPr sz="2600">
                <a:solidFill>
                  <a:schemeClr val="tx1"/>
                </a:solidFill>
                <a:latin typeface="Times New Roman" pitchFamily="18" charset="0"/>
              </a:defRPr>
            </a:lvl4pPr>
            <a:lvl5pPr marL="2057400" indent="-228600">
              <a:tabLst>
                <a:tab pos="1079500" algn="l"/>
              </a:tabLst>
              <a:defRPr sz="2600">
                <a:solidFill>
                  <a:schemeClr val="tx1"/>
                </a:solidFill>
                <a:latin typeface="Times New Roman" pitchFamily="18" charset="0"/>
              </a:defRPr>
            </a:lvl5pPr>
            <a:lvl6pPr marL="2514600" indent="-228600" eaLnBrk="0" fontAlgn="base" hangingPunct="0">
              <a:spcBef>
                <a:spcPct val="0"/>
              </a:spcBef>
              <a:spcAft>
                <a:spcPct val="0"/>
              </a:spcAft>
              <a:tabLst>
                <a:tab pos="1079500" algn="l"/>
              </a:tabLst>
              <a:defRPr sz="2600">
                <a:solidFill>
                  <a:schemeClr val="tx1"/>
                </a:solidFill>
                <a:latin typeface="Times New Roman" pitchFamily="18" charset="0"/>
              </a:defRPr>
            </a:lvl6pPr>
            <a:lvl7pPr marL="2971800" indent="-228600" eaLnBrk="0" fontAlgn="base" hangingPunct="0">
              <a:spcBef>
                <a:spcPct val="0"/>
              </a:spcBef>
              <a:spcAft>
                <a:spcPct val="0"/>
              </a:spcAft>
              <a:tabLst>
                <a:tab pos="1079500" algn="l"/>
              </a:tabLst>
              <a:defRPr sz="2600">
                <a:solidFill>
                  <a:schemeClr val="tx1"/>
                </a:solidFill>
                <a:latin typeface="Times New Roman" pitchFamily="18" charset="0"/>
              </a:defRPr>
            </a:lvl7pPr>
            <a:lvl8pPr marL="3429000" indent="-228600" eaLnBrk="0" fontAlgn="base" hangingPunct="0">
              <a:spcBef>
                <a:spcPct val="0"/>
              </a:spcBef>
              <a:spcAft>
                <a:spcPct val="0"/>
              </a:spcAft>
              <a:tabLst>
                <a:tab pos="1079500" algn="l"/>
              </a:tabLst>
              <a:defRPr sz="2600">
                <a:solidFill>
                  <a:schemeClr val="tx1"/>
                </a:solidFill>
                <a:latin typeface="Times New Roman" pitchFamily="18" charset="0"/>
              </a:defRPr>
            </a:lvl8pPr>
            <a:lvl9pPr marL="3886200" indent="-228600" eaLnBrk="0" fontAlgn="base" hangingPunct="0">
              <a:spcBef>
                <a:spcPct val="0"/>
              </a:spcBef>
              <a:spcAft>
                <a:spcPct val="0"/>
              </a:spcAft>
              <a:tabLst>
                <a:tab pos="1079500" algn="l"/>
              </a:tabLst>
              <a:defRPr sz="2600">
                <a:solidFill>
                  <a:schemeClr val="tx1"/>
                </a:solidFill>
                <a:latin typeface="Times New Roman" pitchFamily="18" charset="0"/>
              </a:defRPr>
            </a:lvl9pPr>
          </a:lstStyle>
          <a:p>
            <a:pPr marL="342900" indent="-342900">
              <a:buClr>
                <a:srgbClr val="CC0000"/>
              </a:buClr>
              <a:buFont typeface="Arial" panose="020B0604020202020204" pitchFamily="34" charset="0"/>
              <a:buChar char="•"/>
              <a:defRPr/>
            </a:pPr>
            <a:r>
              <a:rPr lang="de-DE" sz="2400">
                <a:solidFill>
                  <a:srgbClr val="CC0000"/>
                </a:solidFill>
                <a:latin typeface="Arial" panose="020B0604020202020204" pitchFamily="34" charset="0"/>
                <a:cs typeface="Arial" panose="020B0604020202020204" pitchFamily="34" charset="0"/>
              </a:rPr>
              <a:t>Niedriger</a:t>
            </a:r>
            <a:r>
              <a:rPr lang="de-DE" sz="2400">
                <a:solidFill>
                  <a:srgbClr val="434343"/>
                </a:solidFill>
                <a:latin typeface="Arial" panose="020B0604020202020204" pitchFamily="34" charset="0"/>
                <a:cs typeface="Arial" panose="020B0604020202020204" pitchFamily="34" charset="0"/>
              </a:rPr>
              <a:t> oder </a:t>
            </a:r>
            <a:r>
              <a:rPr lang="de-DE" sz="2400">
                <a:solidFill>
                  <a:srgbClr val="CC0000"/>
                </a:solidFill>
                <a:latin typeface="Arial" panose="020B0604020202020204" pitchFamily="34" charset="0"/>
                <a:cs typeface="Arial" panose="020B0604020202020204" pitchFamily="34" charset="0"/>
              </a:rPr>
              <a:t>normaler</a:t>
            </a:r>
            <a:r>
              <a:rPr lang="de-DE" sz="2400">
                <a:solidFill>
                  <a:srgbClr val="434343"/>
                </a:solidFill>
                <a:latin typeface="Arial" panose="020B0604020202020204" pitchFamily="34" charset="0"/>
                <a:cs typeface="Arial" panose="020B0604020202020204" pitchFamily="34" charset="0"/>
              </a:rPr>
              <a:t> Blutdruck entwickelt sich häufig im Lauf des Lebens </a:t>
            </a:r>
            <a:r>
              <a:rPr lang="de-DE" sz="2400">
                <a:solidFill>
                  <a:srgbClr val="CC0000"/>
                </a:solidFill>
                <a:latin typeface="Arial" panose="020B0604020202020204" pitchFamily="34" charset="0"/>
                <a:cs typeface="Arial" panose="020B0604020202020204" pitchFamily="34" charset="0"/>
              </a:rPr>
              <a:t>zu Bluthochdruck</a:t>
            </a:r>
            <a:r>
              <a:rPr lang="de-DE" sz="2400">
                <a:solidFill>
                  <a:srgbClr val="434343"/>
                </a:solidFill>
                <a:latin typeface="Arial" panose="020B0604020202020204" pitchFamily="34" charset="0"/>
                <a:cs typeface="Arial" panose="020B0604020202020204" pitchFamily="34" charset="0"/>
              </a:rPr>
              <a:t>:</a:t>
            </a:r>
          </a:p>
          <a:p>
            <a:pPr marL="342900" indent="-342900">
              <a:buClr>
                <a:srgbClr val="CC0000"/>
              </a:buClr>
              <a:buFont typeface="Arial" panose="020B0604020202020204" pitchFamily="34" charset="0"/>
              <a:buChar char="•"/>
              <a:defRPr/>
            </a:pPr>
            <a:endParaRPr lang="de-DE" sz="2400">
              <a:solidFill>
                <a:srgbClr val="434343"/>
              </a:solidFill>
              <a:latin typeface="Arial" panose="020B0604020202020204" pitchFamily="34" charset="0"/>
              <a:cs typeface="Arial" panose="020B0604020202020204" pitchFamily="34" charset="0"/>
            </a:endParaRPr>
          </a:p>
          <a:p>
            <a:pPr marL="342900" lvl="4" indent="-342900">
              <a:buClr>
                <a:srgbClr val="CC0000"/>
              </a:buClr>
              <a:buFont typeface="Arial" panose="020B0604020202020204" pitchFamily="34" charset="0"/>
              <a:buChar char="•"/>
              <a:defRPr/>
            </a:pPr>
            <a:r>
              <a:rPr lang="de-DE" sz="2400">
                <a:solidFill>
                  <a:srgbClr val="434343"/>
                </a:solidFill>
                <a:latin typeface="Arial" panose="020B0604020202020204" pitchFamily="34" charset="0"/>
                <a:cs typeface="Arial" panose="020B0604020202020204" pitchFamily="34" charset="0"/>
              </a:rPr>
              <a:t>Ab </a:t>
            </a:r>
            <a:r>
              <a:rPr lang="de-DE" sz="2400">
                <a:solidFill>
                  <a:srgbClr val="CC0000"/>
                </a:solidFill>
                <a:latin typeface="Arial" panose="020B0604020202020204" pitchFamily="34" charset="0"/>
                <a:cs typeface="Arial" panose="020B0604020202020204" pitchFamily="34" charset="0"/>
              </a:rPr>
              <a:t>60</a:t>
            </a:r>
            <a:r>
              <a:rPr lang="de-DE" sz="2400">
                <a:solidFill>
                  <a:srgbClr val="434343"/>
                </a:solidFill>
                <a:latin typeface="Arial" panose="020B0604020202020204" pitchFamily="34" charset="0"/>
                <a:cs typeface="Arial" panose="020B0604020202020204" pitchFamily="34" charset="0"/>
              </a:rPr>
              <a:t> Jahren hat </a:t>
            </a:r>
            <a:r>
              <a:rPr lang="de-DE" sz="2400">
                <a:solidFill>
                  <a:srgbClr val="CC0000"/>
                </a:solidFill>
                <a:latin typeface="Arial" panose="020B0604020202020204" pitchFamily="34" charset="0"/>
                <a:cs typeface="Arial" panose="020B0604020202020204" pitchFamily="34" charset="0"/>
              </a:rPr>
              <a:t>jeder Zweite </a:t>
            </a:r>
            <a:r>
              <a:rPr lang="de-DE" sz="2400">
                <a:solidFill>
                  <a:srgbClr val="434343"/>
                </a:solidFill>
                <a:latin typeface="Arial" panose="020B0604020202020204" pitchFamily="34" charset="0"/>
                <a:cs typeface="Arial" panose="020B0604020202020204" pitchFamily="34" charset="0"/>
              </a:rPr>
              <a:t>einen Bluthochdruck.</a:t>
            </a:r>
          </a:p>
          <a:p>
            <a:pPr marL="0" lvl="4" indent="0">
              <a:buClr>
                <a:srgbClr val="CC0000"/>
              </a:buClr>
              <a:buFont typeface="Wingdings" pitchFamily="2" charset="2"/>
              <a:buChar char="§"/>
              <a:defRPr/>
            </a:pPr>
            <a:endParaRPr lang="de-DE" sz="2400">
              <a:solidFill>
                <a:srgbClr val="434343"/>
              </a:solidFill>
              <a:latin typeface="Arial" panose="020B0604020202020204" pitchFamily="34" charset="0"/>
              <a:cs typeface="Arial" panose="020B0604020202020204" pitchFamily="34" charset="0"/>
            </a:endParaRPr>
          </a:p>
          <a:p>
            <a:pPr marL="342900" lvl="4" indent="-342900">
              <a:buClr>
                <a:srgbClr val="CC0000"/>
              </a:buClr>
              <a:buFont typeface="Arial" panose="020B0604020202020204" pitchFamily="34" charset="0"/>
              <a:buChar char="•"/>
              <a:defRPr/>
            </a:pPr>
            <a:r>
              <a:rPr lang="de-DE" sz="2400">
                <a:solidFill>
                  <a:srgbClr val="434343"/>
                </a:solidFill>
                <a:latin typeface="Arial" panose="020B0604020202020204" pitchFamily="34" charset="0"/>
                <a:cs typeface="Arial" panose="020B0604020202020204" pitchFamily="34" charset="0"/>
              </a:rPr>
              <a:t>Bei sehr Alten sind es 80 - 90%.</a:t>
            </a:r>
          </a:p>
          <a:p>
            <a:pPr marL="0" lvl="4" indent="0">
              <a:buClr>
                <a:srgbClr val="CC0000"/>
              </a:buClr>
              <a:buFont typeface="Wingdings" pitchFamily="2" charset="2"/>
              <a:buChar char="§"/>
              <a:defRPr/>
            </a:pPr>
            <a:endParaRPr lang="de-DE" sz="2400">
              <a:solidFill>
                <a:srgbClr val="434343"/>
              </a:solidFill>
              <a:latin typeface="Arial" panose="020B0604020202020204" pitchFamily="34" charset="0"/>
              <a:cs typeface="Arial" panose="020B0604020202020204" pitchFamily="34" charset="0"/>
            </a:endParaRPr>
          </a:p>
          <a:p>
            <a:pPr marL="342900" lvl="4" indent="-342900">
              <a:buClr>
                <a:srgbClr val="CC0000"/>
              </a:buClr>
              <a:buFont typeface="Arial" panose="020B0604020202020204" pitchFamily="34" charset="0"/>
              <a:buChar char="•"/>
              <a:defRPr/>
            </a:pPr>
            <a:r>
              <a:rPr lang="de-DE" sz="2400">
                <a:solidFill>
                  <a:srgbClr val="CC0000"/>
                </a:solidFill>
                <a:latin typeface="Arial" panose="020B0604020202020204" pitchFamily="34" charset="0"/>
                <a:cs typeface="Arial" panose="020B0604020202020204" pitchFamily="34" charset="0"/>
              </a:rPr>
              <a:t>Jeder</a:t>
            </a:r>
            <a:r>
              <a:rPr lang="de-DE" sz="2400">
                <a:solidFill>
                  <a:srgbClr val="434343"/>
                </a:solidFill>
                <a:latin typeface="Arial" panose="020B0604020202020204" pitchFamily="34" charset="0"/>
                <a:cs typeface="Arial" panose="020B0604020202020204" pitchFamily="34" charset="0"/>
              </a:rPr>
              <a:t> sollte die Höhe seines Blutdrucks kennen.</a:t>
            </a:r>
          </a:p>
        </p:txBody>
      </p:sp>
      <p:sp>
        <p:nvSpPr>
          <p:cNvPr id="15364" name="Textfeld 1">
            <a:extLst>
              <a:ext uri="{FF2B5EF4-FFF2-40B4-BE49-F238E27FC236}">
                <a16:creationId xmlns:a16="http://schemas.microsoft.com/office/drawing/2014/main" id="{C52948E3-5FCF-8F33-459A-59C822AFC5D5}"/>
              </a:ext>
            </a:extLst>
          </p:cNvPr>
          <p:cNvSpPr txBox="1">
            <a:spLocks noChangeArrowheads="1"/>
          </p:cNvSpPr>
          <p:nvPr/>
        </p:nvSpPr>
        <p:spPr bwMode="auto">
          <a:xfrm>
            <a:off x="337352" y="5599164"/>
            <a:ext cx="1784463"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iStock.com/</a:t>
            </a:r>
            <a:r>
              <a:rPr lang="de-DE" altLang="de-DE" sz="845" err="1">
                <a:solidFill>
                  <a:srgbClr val="000000"/>
                </a:solidFill>
              </a:rPr>
              <a:t>RapidEye</a:t>
            </a:r>
            <a:endParaRPr lang="de-DE" altLang="de-DE" sz="845">
              <a:solidFill>
                <a:srgbClr val="000000"/>
              </a:solidFill>
            </a:endParaRPr>
          </a:p>
        </p:txBody>
      </p:sp>
      <p:sp>
        <p:nvSpPr>
          <p:cNvPr id="15365" name="Rectangle 2">
            <a:extLst>
              <a:ext uri="{FF2B5EF4-FFF2-40B4-BE49-F238E27FC236}">
                <a16:creationId xmlns:a16="http://schemas.microsoft.com/office/drawing/2014/main" id="{794EBE97-2581-14F5-DD7D-945E18BD414C}"/>
              </a:ext>
            </a:extLst>
          </p:cNvPr>
          <p:cNvSpPr txBox="1">
            <a:spLocks noChangeArrowheads="1"/>
          </p:cNvSpPr>
          <p:nvPr/>
        </p:nvSpPr>
        <p:spPr bwMode="auto">
          <a:xfrm>
            <a:off x="1879041" y="634277"/>
            <a:ext cx="8717241" cy="57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Bluthochdruck - Häufigkeit:</a:t>
            </a:r>
          </a:p>
        </p:txBody>
      </p:sp>
      <p:sp>
        <p:nvSpPr>
          <p:cNvPr id="2" name="Fußzeilenplatzhalter 1">
            <a:extLst>
              <a:ext uri="{FF2B5EF4-FFF2-40B4-BE49-F238E27FC236}">
                <a16:creationId xmlns:a16="http://schemas.microsoft.com/office/drawing/2014/main" id="{7951BF12-BD87-FB02-5808-16B3AC5C16A2}"/>
              </a:ext>
            </a:extLst>
          </p:cNvPr>
          <p:cNvSpPr>
            <a:spLocks noGrp="1"/>
          </p:cNvSpPr>
          <p:nvPr>
            <p:ph type="ftr" sz="quarter" idx="11"/>
          </p:nvPr>
        </p:nvSpPr>
        <p:spPr/>
        <p:txBody>
          <a:bodyPr/>
          <a:lstStyle/>
          <a:p>
            <a:r>
              <a:rPr lang="de-DE"/>
              <a:t>Stand: April 2024 © DGPR</a:t>
            </a:r>
          </a:p>
        </p:txBody>
      </p:sp>
      <p:pic>
        <p:nvPicPr>
          <p:cNvPr id="5" name="Grafik 4" descr="Ein Bild, das Uhr, Im Haus enthält.&#10;&#10;Automatisch generierte Beschreibung">
            <a:extLst>
              <a:ext uri="{FF2B5EF4-FFF2-40B4-BE49-F238E27FC236}">
                <a16:creationId xmlns:a16="http://schemas.microsoft.com/office/drawing/2014/main" id="{90ADFAE5-608A-A0E2-723A-33119C8EEA3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7352" y="1742765"/>
            <a:ext cx="5758647" cy="3839098"/>
          </a:xfrm>
          <a:prstGeom prst="rect">
            <a:avLst/>
          </a:prstGeom>
          <a:ln>
            <a:noFill/>
          </a:ln>
          <a:effectLst>
            <a:outerShdw blurRad="292100" dist="139700" dir="2700000" algn="tl" rotWithShape="0">
              <a:srgbClr val="333333">
                <a:alpha val="65000"/>
              </a:srgbClr>
            </a:outerShdw>
          </a:effectLst>
        </p:spPr>
      </p:pic>
      <p:sp>
        <p:nvSpPr>
          <p:cNvPr id="3" name="Foliennummernplatzhalter 2">
            <a:extLst>
              <a:ext uri="{FF2B5EF4-FFF2-40B4-BE49-F238E27FC236}">
                <a16:creationId xmlns:a16="http://schemas.microsoft.com/office/drawing/2014/main" id="{95B9A81E-21F4-713E-6CA1-2F9C629CA230}"/>
              </a:ext>
            </a:extLst>
          </p:cNvPr>
          <p:cNvSpPr>
            <a:spLocks noGrp="1"/>
          </p:cNvSpPr>
          <p:nvPr>
            <p:ph type="sldNum" sz="quarter" idx="12"/>
          </p:nvPr>
        </p:nvSpPr>
        <p:spPr/>
        <p:txBody>
          <a:bodyPr/>
          <a:lstStyle/>
          <a:p>
            <a:fld id="{547313A6-FB1D-4F2B-8C55-BCB9DAED4D1B}" type="slidenum">
              <a:rPr lang="de-DE" smtClean="0"/>
              <a:t>5</a:t>
            </a:fld>
            <a:endParaRPr lang="de-DE"/>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a:extLst>
              <a:ext uri="{FF2B5EF4-FFF2-40B4-BE49-F238E27FC236}">
                <a16:creationId xmlns:a16="http://schemas.microsoft.com/office/drawing/2014/main" id="{81ECF3DA-3258-13F8-8C91-D86BBC14B795}"/>
              </a:ext>
            </a:extLst>
          </p:cNvPr>
          <p:cNvSpPr txBox="1">
            <a:spLocks noChangeArrowheads="1"/>
          </p:cNvSpPr>
          <p:nvPr/>
        </p:nvSpPr>
        <p:spPr bwMode="auto">
          <a:xfrm>
            <a:off x="1511416" y="1747062"/>
            <a:ext cx="9169167" cy="3059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180975" algn="l"/>
              </a:tabLst>
              <a:defRPr>
                <a:solidFill>
                  <a:schemeClr val="bg1"/>
                </a:solidFill>
                <a:latin typeface="Arial" panose="020B0604020202020204" pitchFamily="34" charset="0"/>
                <a:cs typeface="Arial" panose="020B0604020202020204" pitchFamily="34" charset="0"/>
              </a:defRPr>
            </a:lvl1pPr>
            <a:lvl2pPr>
              <a:tabLst>
                <a:tab pos="180975" algn="l"/>
              </a:tabLst>
              <a:defRPr>
                <a:solidFill>
                  <a:schemeClr val="bg1"/>
                </a:solidFill>
                <a:latin typeface="Arial" panose="020B0604020202020204" pitchFamily="34" charset="0"/>
                <a:cs typeface="Arial" panose="020B0604020202020204" pitchFamily="34" charset="0"/>
              </a:defRPr>
            </a:lvl2pPr>
            <a:lvl3pPr>
              <a:tabLst>
                <a:tab pos="180975" algn="l"/>
              </a:tabLst>
              <a:defRPr>
                <a:solidFill>
                  <a:schemeClr val="bg1"/>
                </a:solidFill>
                <a:latin typeface="Arial" panose="020B0604020202020204" pitchFamily="34" charset="0"/>
                <a:cs typeface="Arial" panose="020B0604020202020204" pitchFamily="34" charset="0"/>
              </a:defRPr>
            </a:lvl3pPr>
            <a:lvl4pPr>
              <a:tabLst>
                <a:tab pos="180975" algn="l"/>
              </a:tabLst>
              <a:defRPr>
                <a:solidFill>
                  <a:schemeClr val="bg1"/>
                </a:solidFill>
                <a:latin typeface="Arial" panose="020B0604020202020204" pitchFamily="34" charset="0"/>
                <a:cs typeface="Arial" panose="020B0604020202020204" pitchFamily="34" charset="0"/>
              </a:defRPr>
            </a:lvl4pPr>
            <a:lvl5pPr>
              <a:tabLst>
                <a:tab pos="180975"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180975"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180975"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180975"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180975" algn="l"/>
              </a:tabLst>
              <a:defRPr>
                <a:solidFill>
                  <a:schemeClr val="bg1"/>
                </a:solidFill>
                <a:latin typeface="Arial" panose="020B0604020202020204" pitchFamily="34" charset="0"/>
                <a:cs typeface="Arial" panose="020B0604020202020204" pitchFamily="34" charset="0"/>
              </a:defRPr>
            </a:lvl9pPr>
          </a:lstStyle>
          <a:p>
            <a:pPr algn="just">
              <a:buClr>
                <a:srgbClr val="CC0000"/>
              </a:buClr>
            </a:pPr>
            <a:r>
              <a:rPr lang="de-DE" altLang="de-DE" sz="2400" u="sng">
                <a:solidFill>
                  <a:srgbClr val="434343"/>
                </a:solidFill>
              </a:rPr>
              <a:t>Man unterscheidet:</a:t>
            </a:r>
          </a:p>
          <a:p>
            <a:pPr algn="just">
              <a:buClr>
                <a:srgbClr val="CC0000"/>
              </a:buClr>
            </a:pPr>
            <a:endParaRPr lang="de-DE" altLang="de-DE" sz="2400">
              <a:solidFill>
                <a:srgbClr val="434343"/>
              </a:solidFill>
            </a:endParaRPr>
          </a:p>
          <a:p>
            <a:pPr marL="342900" indent="-342900" algn="just">
              <a:buClr>
                <a:srgbClr val="CC0000"/>
              </a:buClr>
              <a:buFont typeface="Arial" panose="020B0604020202020204" pitchFamily="34" charset="0"/>
              <a:buChar char="•"/>
            </a:pPr>
            <a:r>
              <a:rPr lang="de-DE" altLang="de-DE" sz="2400">
                <a:solidFill>
                  <a:srgbClr val="434343"/>
                </a:solidFill>
              </a:rPr>
              <a:t>Bluthochdruck als </a:t>
            </a:r>
            <a:r>
              <a:rPr lang="de-DE" altLang="de-DE" sz="2400">
                <a:solidFill>
                  <a:srgbClr val="CC0000"/>
                </a:solidFill>
              </a:rPr>
              <a:t>eigenständige Erkrankung </a:t>
            </a:r>
            <a:r>
              <a:rPr lang="de-DE" altLang="de-DE" sz="2400">
                <a:solidFill>
                  <a:srgbClr val="434343"/>
                </a:solidFill>
              </a:rPr>
              <a:t>(essentielle Hypertonie), die </a:t>
            </a:r>
            <a:r>
              <a:rPr lang="de-DE" altLang="de-DE" sz="2400">
                <a:solidFill>
                  <a:srgbClr val="CC0000"/>
                </a:solidFill>
              </a:rPr>
              <a:t>95% </a:t>
            </a:r>
            <a:r>
              <a:rPr lang="de-DE" altLang="de-DE" sz="2400">
                <a:solidFill>
                  <a:srgbClr val="434343"/>
                </a:solidFill>
              </a:rPr>
              <a:t>der Patienten betrifft</a:t>
            </a:r>
          </a:p>
          <a:p>
            <a:pPr algn="just">
              <a:buClr>
                <a:srgbClr val="CC0000"/>
              </a:buClr>
              <a:buFont typeface="Wingdings" panose="05000000000000000000" pitchFamily="2" charset="2"/>
              <a:buNone/>
            </a:pPr>
            <a:endParaRPr lang="de-DE" altLang="de-DE" sz="2400">
              <a:solidFill>
                <a:srgbClr val="434343"/>
              </a:solidFill>
            </a:endParaRPr>
          </a:p>
          <a:p>
            <a:pPr marL="342900" indent="-342900" algn="just">
              <a:buClr>
                <a:srgbClr val="CC0000"/>
              </a:buClr>
              <a:buFont typeface="Arial" panose="020B0604020202020204" pitchFamily="34" charset="0"/>
              <a:buChar char="•"/>
            </a:pPr>
            <a:r>
              <a:rPr lang="de-DE" altLang="de-DE" sz="2400">
                <a:solidFill>
                  <a:srgbClr val="CC0000"/>
                </a:solidFill>
              </a:rPr>
              <a:t>sekundärer</a:t>
            </a:r>
            <a:r>
              <a:rPr lang="de-DE" altLang="de-DE" sz="2400">
                <a:solidFill>
                  <a:srgbClr val="434343"/>
                </a:solidFill>
              </a:rPr>
              <a:t> Bluthochdruck </a:t>
            </a:r>
            <a:r>
              <a:rPr lang="de-DE" altLang="de-DE" sz="2400">
                <a:solidFill>
                  <a:srgbClr val="CC0000"/>
                </a:solidFill>
              </a:rPr>
              <a:t>als Folge </a:t>
            </a:r>
            <a:r>
              <a:rPr lang="de-DE" altLang="de-DE" sz="2400">
                <a:solidFill>
                  <a:srgbClr val="434343"/>
                </a:solidFill>
              </a:rPr>
              <a:t>anderer Erkrankungen, die nur </a:t>
            </a:r>
            <a:r>
              <a:rPr lang="de-DE" altLang="de-DE" sz="2400">
                <a:solidFill>
                  <a:srgbClr val="CC0000"/>
                </a:solidFill>
              </a:rPr>
              <a:t>5% </a:t>
            </a:r>
            <a:r>
              <a:rPr lang="de-DE" altLang="de-DE" sz="2400">
                <a:solidFill>
                  <a:srgbClr val="434343"/>
                </a:solidFill>
              </a:rPr>
              <a:t>der Patienten betrifft</a:t>
            </a:r>
          </a:p>
        </p:txBody>
      </p:sp>
      <p:sp>
        <p:nvSpPr>
          <p:cNvPr id="17411" name="Rectangle 2">
            <a:extLst>
              <a:ext uri="{FF2B5EF4-FFF2-40B4-BE49-F238E27FC236}">
                <a16:creationId xmlns:a16="http://schemas.microsoft.com/office/drawing/2014/main" id="{44A34AF3-6BE7-6627-F639-CEF8CC9E2CE0}"/>
              </a:ext>
            </a:extLst>
          </p:cNvPr>
          <p:cNvSpPr txBox="1">
            <a:spLocks noChangeArrowheads="1"/>
          </p:cNvSpPr>
          <p:nvPr/>
        </p:nvSpPr>
        <p:spPr bwMode="auto">
          <a:xfrm>
            <a:off x="1724103" y="266331"/>
            <a:ext cx="9076575" cy="1115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Ursachen des Bluthochdrucks</a:t>
            </a:r>
          </a:p>
        </p:txBody>
      </p:sp>
      <p:sp>
        <p:nvSpPr>
          <p:cNvPr id="2" name="Fußzeilenplatzhalter 1">
            <a:extLst>
              <a:ext uri="{FF2B5EF4-FFF2-40B4-BE49-F238E27FC236}">
                <a16:creationId xmlns:a16="http://schemas.microsoft.com/office/drawing/2014/main" id="{502172EA-A6C8-5D9C-3366-916B197D8DF6}"/>
              </a:ext>
            </a:extLst>
          </p:cNvPr>
          <p:cNvSpPr>
            <a:spLocks noGrp="1"/>
          </p:cNvSpPr>
          <p:nvPr>
            <p:ph type="ftr" sz="quarter" idx="11"/>
          </p:nvPr>
        </p:nvSpPr>
        <p:spPr/>
        <p:txBody>
          <a:bodyPr/>
          <a:lstStyle/>
          <a:p>
            <a:r>
              <a:rPr lang="de-DE"/>
              <a:t>Stand: April 2024 © DGPR</a:t>
            </a:r>
          </a:p>
        </p:txBody>
      </p:sp>
      <p:sp>
        <p:nvSpPr>
          <p:cNvPr id="3" name="Foliennummernplatzhalter 2">
            <a:extLst>
              <a:ext uri="{FF2B5EF4-FFF2-40B4-BE49-F238E27FC236}">
                <a16:creationId xmlns:a16="http://schemas.microsoft.com/office/drawing/2014/main" id="{91D75E35-D4B2-27BE-423A-423CCFAB9BB1}"/>
              </a:ext>
            </a:extLst>
          </p:cNvPr>
          <p:cNvSpPr>
            <a:spLocks noGrp="1"/>
          </p:cNvSpPr>
          <p:nvPr>
            <p:ph type="sldNum" sz="quarter" idx="12"/>
          </p:nvPr>
        </p:nvSpPr>
        <p:spPr/>
        <p:txBody>
          <a:bodyPr/>
          <a:lstStyle/>
          <a:p>
            <a:fld id="{547313A6-FB1D-4F2B-8C55-BCB9DAED4D1B}" type="slidenum">
              <a:rPr lang="de-DE" smtClean="0"/>
              <a:t>6</a:t>
            </a:fld>
            <a:endParaRPr lang="de-DE"/>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a:extLst>
              <a:ext uri="{FF2B5EF4-FFF2-40B4-BE49-F238E27FC236}">
                <a16:creationId xmlns:a16="http://schemas.microsoft.com/office/drawing/2014/main" id="{7636379E-3719-72F1-8B00-5B70B43DFAD5}"/>
              </a:ext>
            </a:extLst>
          </p:cNvPr>
          <p:cNvSpPr txBox="1">
            <a:spLocks noChangeArrowheads="1"/>
          </p:cNvSpPr>
          <p:nvPr/>
        </p:nvSpPr>
        <p:spPr bwMode="auto">
          <a:xfrm>
            <a:off x="1024032" y="825956"/>
            <a:ext cx="10002556" cy="554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255588" algn="l"/>
              </a:tabLst>
              <a:defRPr>
                <a:solidFill>
                  <a:schemeClr val="bg1"/>
                </a:solidFill>
                <a:latin typeface="Arial" panose="020B0604020202020204" pitchFamily="34" charset="0"/>
                <a:cs typeface="Arial" panose="020B0604020202020204" pitchFamily="34" charset="0"/>
              </a:defRPr>
            </a:lvl1pPr>
            <a:lvl2pPr>
              <a:tabLst>
                <a:tab pos="255588" algn="l"/>
              </a:tabLst>
              <a:defRPr>
                <a:solidFill>
                  <a:schemeClr val="bg1"/>
                </a:solidFill>
                <a:latin typeface="Arial" panose="020B0604020202020204" pitchFamily="34" charset="0"/>
                <a:cs typeface="Arial" panose="020B0604020202020204" pitchFamily="34" charset="0"/>
              </a:defRPr>
            </a:lvl2pPr>
            <a:lvl3pPr>
              <a:tabLst>
                <a:tab pos="255588" algn="l"/>
              </a:tabLst>
              <a:defRPr>
                <a:solidFill>
                  <a:schemeClr val="bg1"/>
                </a:solidFill>
                <a:latin typeface="Arial" panose="020B0604020202020204" pitchFamily="34" charset="0"/>
                <a:cs typeface="Arial" panose="020B0604020202020204" pitchFamily="34" charset="0"/>
              </a:defRPr>
            </a:lvl3pPr>
            <a:lvl4pPr>
              <a:tabLst>
                <a:tab pos="255588" algn="l"/>
              </a:tabLst>
              <a:defRPr>
                <a:solidFill>
                  <a:schemeClr val="bg1"/>
                </a:solidFill>
                <a:latin typeface="Arial" panose="020B0604020202020204" pitchFamily="34" charset="0"/>
                <a:cs typeface="Arial" panose="020B0604020202020204" pitchFamily="34" charset="0"/>
              </a:defRPr>
            </a:lvl4pPr>
            <a:lvl5pPr>
              <a:tabLst>
                <a:tab pos="255588"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9pPr>
          </a:lstStyle>
          <a:p>
            <a:pPr>
              <a:buClr>
                <a:srgbClr val="CC0000"/>
              </a:buClr>
            </a:pPr>
            <a:r>
              <a:rPr lang="de-DE" altLang="de-DE" sz="2400">
                <a:solidFill>
                  <a:srgbClr val="434343"/>
                </a:solidFill>
              </a:rPr>
              <a:t>Ursachen des Bluthochdrucks als eigenständige Erkrankung:</a:t>
            </a:r>
          </a:p>
          <a:p>
            <a:pPr marL="342900" indent="-342900">
              <a:buClr>
                <a:srgbClr val="CC0000"/>
              </a:buClr>
              <a:buFont typeface="Arial" panose="020B0604020202020204" pitchFamily="34" charset="0"/>
              <a:buChar char="•"/>
            </a:pPr>
            <a:endParaRPr lang="de-DE" altLang="de-DE" sz="2400">
              <a:solidFill>
                <a:srgbClr val="434343"/>
              </a:solidFill>
            </a:endParaRPr>
          </a:p>
          <a:p>
            <a:pPr marL="342900" indent="-342900">
              <a:buClr>
                <a:srgbClr val="CC0000"/>
              </a:buClr>
              <a:buFont typeface="Arial" panose="020B0604020202020204" pitchFamily="34" charset="0"/>
              <a:buChar char="•"/>
            </a:pPr>
            <a:endParaRPr lang="de-DE" altLang="de-DE" sz="2400">
              <a:solidFill>
                <a:srgbClr val="CC0000"/>
              </a:solidFill>
            </a:endParaRPr>
          </a:p>
          <a:p>
            <a:pPr marL="342900" indent="-342900">
              <a:spcAft>
                <a:spcPct val="40000"/>
              </a:spcAft>
              <a:buClr>
                <a:srgbClr val="CC0000"/>
              </a:buClr>
              <a:buFont typeface="Arial" panose="020B0604020202020204" pitchFamily="34" charset="0"/>
              <a:buChar char="•"/>
            </a:pPr>
            <a:r>
              <a:rPr lang="de-DE" altLang="de-DE" sz="2400">
                <a:solidFill>
                  <a:srgbClr val="434343"/>
                </a:solidFill>
              </a:rPr>
              <a:t>erbliche Belastung </a:t>
            </a:r>
          </a:p>
          <a:p>
            <a:pPr marL="342900" indent="-342900">
              <a:buClr>
                <a:srgbClr val="CC0000"/>
              </a:buClr>
              <a:buFont typeface="Arial" panose="020B0604020202020204" pitchFamily="34" charset="0"/>
              <a:buChar char="•"/>
            </a:pPr>
            <a:r>
              <a:rPr lang="de-DE" altLang="de-DE" sz="2400">
                <a:solidFill>
                  <a:srgbClr val="434343"/>
                </a:solidFill>
              </a:rPr>
              <a:t>Lebensalter</a:t>
            </a:r>
          </a:p>
          <a:p>
            <a:pPr>
              <a:buClr>
                <a:srgbClr val="CC0000"/>
              </a:buClr>
              <a:buFont typeface="Wingdings" panose="05000000000000000000" pitchFamily="2" charset="2"/>
              <a:buChar char="§"/>
            </a:pPr>
            <a:endParaRPr lang="de-DE" altLang="de-DE" sz="2182">
              <a:solidFill>
                <a:srgbClr val="434343"/>
              </a:solidFill>
              <a:latin typeface="Verdana" panose="020B0604030504040204" pitchFamily="34" charset="0"/>
            </a:endParaRPr>
          </a:p>
          <a:p>
            <a:pPr>
              <a:buClr>
                <a:srgbClr val="CC0000"/>
              </a:buClr>
            </a:pPr>
            <a:r>
              <a:rPr lang="de-DE" altLang="de-DE" sz="2182">
                <a:solidFill>
                  <a:srgbClr val="434343"/>
                </a:solidFill>
                <a:latin typeface="Verdana" panose="020B0604030504040204" pitchFamily="34" charset="0"/>
              </a:rPr>
              <a:t> </a:t>
            </a:r>
          </a:p>
        </p:txBody>
      </p:sp>
      <p:sp>
        <p:nvSpPr>
          <p:cNvPr id="19460" name="Rectangle 2">
            <a:extLst>
              <a:ext uri="{FF2B5EF4-FFF2-40B4-BE49-F238E27FC236}">
                <a16:creationId xmlns:a16="http://schemas.microsoft.com/office/drawing/2014/main" id="{2E2DDCDF-AF96-3301-3A07-D2BBC1CCD963}"/>
              </a:ext>
            </a:extLst>
          </p:cNvPr>
          <p:cNvSpPr txBox="1">
            <a:spLocks noChangeArrowheads="1"/>
          </p:cNvSpPr>
          <p:nvPr/>
        </p:nvSpPr>
        <p:spPr bwMode="auto">
          <a:xfrm>
            <a:off x="1433647" y="603587"/>
            <a:ext cx="8441874" cy="785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Ursachen des Bluthochdrucks</a:t>
            </a:r>
          </a:p>
        </p:txBody>
      </p:sp>
      <p:sp>
        <p:nvSpPr>
          <p:cNvPr id="2" name="Fußzeilenplatzhalter 1">
            <a:extLst>
              <a:ext uri="{FF2B5EF4-FFF2-40B4-BE49-F238E27FC236}">
                <a16:creationId xmlns:a16="http://schemas.microsoft.com/office/drawing/2014/main" id="{A936BCC2-E428-B69F-9855-45F4C783A84B}"/>
              </a:ext>
            </a:extLst>
          </p:cNvPr>
          <p:cNvSpPr>
            <a:spLocks noGrp="1"/>
          </p:cNvSpPr>
          <p:nvPr>
            <p:ph type="ftr" sz="quarter" idx="11"/>
          </p:nvPr>
        </p:nvSpPr>
        <p:spPr/>
        <p:txBody>
          <a:bodyPr/>
          <a:lstStyle/>
          <a:p>
            <a:r>
              <a:rPr lang="de-DE"/>
              <a:t>Stand: April 2024 © DGPR</a:t>
            </a:r>
          </a:p>
        </p:txBody>
      </p:sp>
      <p:pic>
        <p:nvPicPr>
          <p:cNvPr id="4" name="Grafik 3" descr="Ein Bild, das Screenshot, Blau, Majorelle Blue, Electric Blue (Farbe) enthält.&#10;&#10;Automatisch generierte Beschreibung">
            <a:extLst>
              <a:ext uri="{FF2B5EF4-FFF2-40B4-BE49-F238E27FC236}">
                <a16:creationId xmlns:a16="http://schemas.microsoft.com/office/drawing/2014/main" id="{477BB36F-996E-905B-43E9-8A62A8B993A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58043" y="2901675"/>
            <a:ext cx="5763642" cy="3008495"/>
          </a:xfrm>
          <a:prstGeom prst="rect">
            <a:avLst/>
          </a:prstGeom>
          <a:ln>
            <a:noFill/>
          </a:ln>
          <a:effectLst>
            <a:outerShdw blurRad="292100" dist="139700" dir="2700000" algn="tl" rotWithShape="0">
              <a:srgbClr val="333333">
                <a:alpha val="65000"/>
              </a:srgbClr>
            </a:outerShdw>
          </a:effectLst>
        </p:spPr>
      </p:pic>
      <p:sp>
        <p:nvSpPr>
          <p:cNvPr id="3" name="Foliennummernplatzhalter 2">
            <a:extLst>
              <a:ext uri="{FF2B5EF4-FFF2-40B4-BE49-F238E27FC236}">
                <a16:creationId xmlns:a16="http://schemas.microsoft.com/office/drawing/2014/main" id="{8F8CFEEB-A4C6-2DBC-423D-4D3EFD9D68AA}"/>
              </a:ext>
            </a:extLst>
          </p:cNvPr>
          <p:cNvSpPr>
            <a:spLocks noGrp="1"/>
          </p:cNvSpPr>
          <p:nvPr>
            <p:ph type="sldNum" sz="quarter" idx="12"/>
          </p:nvPr>
        </p:nvSpPr>
        <p:spPr/>
        <p:txBody>
          <a:bodyPr/>
          <a:lstStyle/>
          <a:p>
            <a:fld id="{547313A6-FB1D-4F2B-8C55-BCB9DAED4D1B}" type="slidenum">
              <a:rPr lang="de-DE" smtClean="0"/>
              <a:t>7</a:t>
            </a:fld>
            <a:endParaRPr lang="de-DE"/>
          </a:p>
        </p:txBody>
      </p:sp>
      <p:sp>
        <p:nvSpPr>
          <p:cNvPr id="5" name="Textfeld 1">
            <a:extLst>
              <a:ext uri="{FF2B5EF4-FFF2-40B4-BE49-F238E27FC236}">
                <a16:creationId xmlns:a16="http://schemas.microsoft.com/office/drawing/2014/main" id="{0E516BBB-AB34-8BDA-6BDB-FE5FB47A915B}"/>
              </a:ext>
            </a:extLst>
          </p:cNvPr>
          <p:cNvSpPr txBox="1">
            <a:spLocks noChangeArrowheads="1"/>
          </p:cNvSpPr>
          <p:nvPr/>
        </p:nvSpPr>
        <p:spPr bwMode="auto">
          <a:xfrm>
            <a:off x="9823640" y="5873498"/>
            <a:ext cx="1693092"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iStock.com/</a:t>
            </a:r>
            <a:r>
              <a:rPr lang="de-DE" altLang="de-DE" sz="845" err="1">
                <a:solidFill>
                  <a:srgbClr val="000000"/>
                </a:solidFill>
              </a:rPr>
              <a:t>wildpixel</a:t>
            </a:r>
            <a:endParaRPr lang="de-DE" altLang="de-DE" sz="845">
              <a:solidFill>
                <a:srgbClr val="000000"/>
              </a:solidFill>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a:extLst>
              <a:ext uri="{FF2B5EF4-FFF2-40B4-BE49-F238E27FC236}">
                <a16:creationId xmlns:a16="http://schemas.microsoft.com/office/drawing/2014/main" id="{BC8E8E92-C6C7-D156-7135-1498A6F81377}"/>
              </a:ext>
            </a:extLst>
          </p:cNvPr>
          <p:cNvSpPr txBox="1">
            <a:spLocks noChangeArrowheads="1"/>
          </p:cNvSpPr>
          <p:nvPr/>
        </p:nvSpPr>
        <p:spPr bwMode="auto">
          <a:xfrm>
            <a:off x="938679" y="1214635"/>
            <a:ext cx="9174927" cy="5271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255588" algn="l"/>
              </a:tabLst>
              <a:defRPr>
                <a:solidFill>
                  <a:schemeClr val="bg1"/>
                </a:solidFill>
                <a:latin typeface="Arial" panose="020B0604020202020204" pitchFamily="34" charset="0"/>
                <a:cs typeface="Arial" panose="020B0604020202020204" pitchFamily="34" charset="0"/>
              </a:defRPr>
            </a:lvl1pPr>
            <a:lvl2pPr>
              <a:tabLst>
                <a:tab pos="255588" algn="l"/>
              </a:tabLst>
              <a:defRPr>
                <a:solidFill>
                  <a:schemeClr val="bg1"/>
                </a:solidFill>
                <a:latin typeface="Arial" panose="020B0604020202020204" pitchFamily="34" charset="0"/>
                <a:cs typeface="Arial" panose="020B0604020202020204" pitchFamily="34" charset="0"/>
              </a:defRPr>
            </a:lvl2pPr>
            <a:lvl3pPr>
              <a:tabLst>
                <a:tab pos="255588" algn="l"/>
              </a:tabLst>
              <a:defRPr>
                <a:solidFill>
                  <a:schemeClr val="bg1"/>
                </a:solidFill>
                <a:latin typeface="Arial" panose="020B0604020202020204" pitchFamily="34" charset="0"/>
                <a:cs typeface="Arial" panose="020B0604020202020204" pitchFamily="34" charset="0"/>
              </a:defRPr>
            </a:lvl3pPr>
            <a:lvl4pPr>
              <a:tabLst>
                <a:tab pos="255588" algn="l"/>
              </a:tabLst>
              <a:defRPr>
                <a:solidFill>
                  <a:schemeClr val="bg1"/>
                </a:solidFill>
                <a:latin typeface="Arial" panose="020B0604020202020204" pitchFamily="34" charset="0"/>
                <a:cs typeface="Arial" panose="020B0604020202020204" pitchFamily="34" charset="0"/>
              </a:defRPr>
            </a:lvl4pPr>
            <a:lvl5pPr>
              <a:tabLst>
                <a:tab pos="255588"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9pPr>
          </a:lstStyle>
          <a:p>
            <a:pPr>
              <a:buClr>
                <a:srgbClr val="CC0000"/>
              </a:buClr>
            </a:pPr>
            <a:endParaRPr lang="de-DE" altLang="de-DE" sz="2182">
              <a:solidFill>
                <a:srgbClr val="434343"/>
              </a:solidFill>
              <a:latin typeface="Verdana" panose="020B0604030504040204" pitchFamily="34" charset="0"/>
            </a:endParaRPr>
          </a:p>
          <a:p>
            <a:pPr>
              <a:buClr>
                <a:srgbClr val="CC0000"/>
              </a:buClr>
            </a:pPr>
            <a:r>
              <a:rPr lang="de-DE" altLang="de-DE" sz="2400" u="sng">
                <a:solidFill>
                  <a:srgbClr val="CC0000"/>
                </a:solidFill>
              </a:rPr>
              <a:t>Beeinflussbar:</a:t>
            </a:r>
          </a:p>
          <a:p>
            <a:pPr marL="342900" indent="-342900">
              <a:buClr>
                <a:srgbClr val="CC0000"/>
              </a:buClr>
              <a:buFont typeface="Arial" panose="020B0604020202020204" pitchFamily="34" charset="0"/>
              <a:buChar char="•"/>
            </a:pPr>
            <a:endParaRPr lang="de-DE" altLang="de-DE" sz="2400">
              <a:solidFill>
                <a:srgbClr val="CC0000"/>
              </a:solidFill>
            </a:endParaRPr>
          </a:p>
          <a:p>
            <a:pPr marL="342900" indent="-342900">
              <a:spcAft>
                <a:spcPct val="20000"/>
              </a:spcAft>
              <a:buClr>
                <a:srgbClr val="CC0000"/>
              </a:buClr>
              <a:buFont typeface="Arial" panose="020B0604020202020204" pitchFamily="34" charset="0"/>
              <a:buChar char="•"/>
            </a:pPr>
            <a:r>
              <a:rPr lang="de-DE" altLang="de-DE" sz="2400">
                <a:solidFill>
                  <a:srgbClr val="434343"/>
                </a:solidFill>
              </a:rPr>
              <a:t>Übergewicht</a:t>
            </a:r>
          </a:p>
          <a:p>
            <a:pPr marL="342900" indent="-342900">
              <a:spcAft>
                <a:spcPct val="20000"/>
              </a:spcAft>
              <a:buClr>
                <a:srgbClr val="CC0000"/>
              </a:buClr>
              <a:buFont typeface="Arial" panose="020B0604020202020204" pitchFamily="34" charset="0"/>
              <a:buChar char="•"/>
            </a:pPr>
            <a:r>
              <a:rPr lang="de-DE" altLang="de-DE" sz="2400">
                <a:solidFill>
                  <a:srgbClr val="434343"/>
                </a:solidFill>
              </a:rPr>
              <a:t>zu viel Kochsalz</a:t>
            </a:r>
          </a:p>
          <a:p>
            <a:pPr marL="342900" indent="-342900">
              <a:spcAft>
                <a:spcPct val="20000"/>
              </a:spcAft>
              <a:buClr>
                <a:srgbClr val="CC0000"/>
              </a:buClr>
              <a:buFont typeface="Arial" panose="020B0604020202020204" pitchFamily="34" charset="0"/>
              <a:buChar char="•"/>
            </a:pPr>
            <a:r>
              <a:rPr lang="de-DE" altLang="de-DE" sz="2400">
                <a:solidFill>
                  <a:srgbClr val="434343"/>
                </a:solidFill>
              </a:rPr>
              <a:t>zu viel Alkohol</a:t>
            </a:r>
          </a:p>
          <a:p>
            <a:pPr marL="342900" indent="-342900">
              <a:spcAft>
                <a:spcPct val="20000"/>
              </a:spcAft>
              <a:buClr>
                <a:srgbClr val="CC0000"/>
              </a:buClr>
              <a:buFont typeface="Arial" panose="020B0604020202020204" pitchFamily="34" charset="0"/>
              <a:buChar char="•"/>
            </a:pPr>
            <a:r>
              <a:rPr lang="de-DE" altLang="de-DE" sz="2400">
                <a:solidFill>
                  <a:srgbClr val="434343"/>
                </a:solidFill>
              </a:rPr>
              <a:t>Bewegungsmangel</a:t>
            </a:r>
          </a:p>
          <a:p>
            <a:pPr marL="342900" indent="-342900">
              <a:spcAft>
                <a:spcPct val="20000"/>
              </a:spcAft>
              <a:buClr>
                <a:srgbClr val="CC0000"/>
              </a:buClr>
              <a:buFont typeface="Arial" panose="020B0604020202020204" pitchFamily="34" charset="0"/>
              <a:buChar char="•"/>
            </a:pPr>
            <a:r>
              <a:rPr lang="de-DE" altLang="de-DE" sz="2400">
                <a:solidFill>
                  <a:srgbClr val="434343"/>
                </a:solidFill>
              </a:rPr>
              <a:t>zu wenig Obst und Gemüse</a:t>
            </a:r>
          </a:p>
          <a:p>
            <a:pPr marL="342900" indent="-342900">
              <a:spcAft>
                <a:spcPct val="20000"/>
              </a:spcAft>
              <a:buClr>
                <a:srgbClr val="CC0000"/>
              </a:buClr>
              <a:buFont typeface="Arial" panose="020B0604020202020204" pitchFamily="34" charset="0"/>
              <a:buChar char="•"/>
            </a:pPr>
            <a:r>
              <a:rPr lang="de-DE" altLang="de-DE" sz="2400">
                <a:solidFill>
                  <a:srgbClr val="434343"/>
                </a:solidFill>
              </a:rPr>
              <a:t>zu viel Stress</a:t>
            </a:r>
          </a:p>
          <a:p>
            <a:pPr marL="342900" indent="-342900">
              <a:spcAft>
                <a:spcPct val="20000"/>
              </a:spcAft>
              <a:buClr>
                <a:srgbClr val="CC0000"/>
              </a:buClr>
              <a:buFont typeface="Arial" panose="020B0604020202020204" pitchFamily="34" charset="0"/>
              <a:buChar char="•"/>
            </a:pPr>
            <a:r>
              <a:rPr lang="de-DE" altLang="de-DE" sz="2400">
                <a:solidFill>
                  <a:srgbClr val="434343"/>
                </a:solidFill>
              </a:rPr>
              <a:t>Rauchen</a:t>
            </a:r>
          </a:p>
          <a:p>
            <a:pPr marL="342900" indent="-342900">
              <a:spcAft>
                <a:spcPct val="20000"/>
              </a:spcAft>
              <a:buClr>
                <a:srgbClr val="CC0000"/>
              </a:buClr>
              <a:buFont typeface="Arial" panose="020B0604020202020204" pitchFamily="34" charset="0"/>
              <a:buChar char="•"/>
            </a:pPr>
            <a:r>
              <a:rPr lang="de-DE" altLang="de-DE" sz="2400">
                <a:solidFill>
                  <a:srgbClr val="434343"/>
                </a:solidFill>
              </a:rPr>
              <a:t>Medikamente, z. B. Rheuma/</a:t>
            </a:r>
            <a:br>
              <a:rPr lang="de-DE" altLang="de-DE" sz="2400">
                <a:solidFill>
                  <a:srgbClr val="434343"/>
                </a:solidFill>
              </a:rPr>
            </a:br>
            <a:r>
              <a:rPr lang="de-DE" altLang="de-DE" sz="2400">
                <a:solidFill>
                  <a:srgbClr val="434343"/>
                </a:solidFill>
              </a:rPr>
              <a:t>	Schmerzmittel, Pille, Cortison</a:t>
            </a:r>
          </a:p>
          <a:p>
            <a:pPr marL="342900" indent="-342900">
              <a:buClr>
                <a:srgbClr val="CC0000"/>
              </a:buClr>
              <a:buFont typeface="Arial" panose="020B0604020202020204" pitchFamily="34" charset="0"/>
              <a:buChar char="•"/>
            </a:pPr>
            <a:r>
              <a:rPr lang="de-DE" altLang="de-DE" sz="2400">
                <a:solidFill>
                  <a:srgbClr val="434343"/>
                </a:solidFill>
              </a:rPr>
              <a:t>Übermäßiger Konsum von Lakritze (&gt; 50g Starklakritz)</a:t>
            </a:r>
          </a:p>
          <a:p>
            <a:pPr>
              <a:buClr>
                <a:srgbClr val="CC0000"/>
              </a:buClr>
            </a:pPr>
            <a:endParaRPr lang="de-DE" altLang="de-DE" sz="2182">
              <a:solidFill>
                <a:srgbClr val="434343"/>
              </a:solidFill>
              <a:latin typeface="Verdana" panose="020B0604030504040204" pitchFamily="34" charset="0"/>
            </a:endParaRPr>
          </a:p>
        </p:txBody>
      </p:sp>
      <p:sp>
        <p:nvSpPr>
          <p:cNvPr id="21507" name="Rectangle 2">
            <a:extLst>
              <a:ext uri="{FF2B5EF4-FFF2-40B4-BE49-F238E27FC236}">
                <a16:creationId xmlns:a16="http://schemas.microsoft.com/office/drawing/2014/main" id="{045E8A74-7166-2D00-1AE4-C0C6549E23B7}"/>
              </a:ext>
            </a:extLst>
          </p:cNvPr>
          <p:cNvSpPr txBox="1">
            <a:spLocks noChangeArrowheads="1"/>
          </p:cNvSpPr>
          <p:nvPr/>
        </p:nvSpPr>
        <p:spPr bwMode="auto">
          <a:xfrm>
            <a:off x="1485205" y="-84616"/>
            <a:ext cx="8734985" cy="1354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Ursachen des Bluthochdrucks</a:t>
            </a:r>
          </a:p>
        </p:txBody>
      </p:sp>
      <p:sp>
        <p:nvSpPr>
          <p:cNvPr id="2" name="Fußzeilenplatzhalter 1">
            <a:extLst>
              <a:ext uri="{FF2B5EF4-FFF2-40B4-BE49-F238E27FC236}">
                <a16:creationId xmlns:a16="http://schemas.microsoft.com/office/drawing/2014/main" id="{740039B9-E037-9BDA-9D97-57D2E6D579E5}"/>
              </a:ext>
            </a:extLst>
          </p:cNvPr>
          <p:cNvSpPr>
            <a:spLocks noGrp="1"/>
          </p:cNvSpPr>
          <p:nvPr>
            <p:ph type="ftr" sz="quarter" idx="11"/>
          </p:nvPr>
        </p:nvSpPr>
        <p:spPr/>
        <p:txBody>
          <a:bodyPr/>
          <a:lstStyle/>
          <a:p>
            <a:r>
              <a:rPr lang="de-DE"/>
              <a:t>Stand: April 2024 © DGPR</a:t>
            </a:r>
          </a:p>
        </p:txBody>
      </p:sp>
      <p:pic>
        <p:nvPicPr>
          <p:cNvPr id="4" name="Grafik 3" descr="Ein Bild, das Person, Menschliches Gesicht, Mann, Im Haus enthält.&#10;&#10;Automatisch generierte Beschreibung">
            <a:extLst>
              <a:ext uri="{FF2B5EF4-FFF2-40B4-BE49-F238E27FC236}">
                <a16:creationId xmlns:a16="http://schemas.microsoft.com/office/drawing/2014/main" id="{E5C17526-08CD-F7EE-EDF0-F70E555F30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09821" y="1714500"/>
            <a:ext cx="5143500" cy="3429000"/>
          </a:xfrm>
          <a:prstGeom prst="rect">
            <a:avLst/>
          </a:prstGeom>
          <a:ln>
            <a:noFill/>
          </a:ln>
          <a:effectLst>
            <a:outerShdw blurRad="292100" dist="139700" dir="2700000" algn="tl" rotWithShape="0">
              <a:srgbClr val="333333">
                <a:alpha val="65000"/>
              </a:srgbClr>
            </a:outerShdw>
          </a:effectLst>
        </p:spPr>
      </p:pic>
      <p:sp>
        <p:nvSpPr>
          <p:cNvPr id="3" name="Foliennummernplatzhalter 2">
            <a:extLst>
              <a:ext uri="{FF2B5EF4-FFF2-40B4-BE49-F238E27FC236}">
                <a16:creationId xmlns:a16="http://schemas.microsoft.com/office/drawing/2014/main" id="{8270C0AE-7668-BE94-E271-7E10A548D248}"/>
              </a:ext>
            </a:extLst>
          </p:cNvPr>
          <p:cNvSpPr>
            <a:spLocks noGrp="1"/>
          </p:cNvSpPr>
          <p:nvPr>
            <p:ph type="sldNum" sz="quarter" idx="12"/>
          </p:nvPr>
        </p:nvSpPr>
        <p:spPr/>
        <p:txBody>
          <a:bodyPr/>
          <a:lstStyle/>
          <a:p>
            <a:fld id="{547313A6-FB1D-4F2B-8C55-BCB9DAED4D1B}" type="slidenum">
              <a:rPr lang="de-DE" smtClean="0"/>
              <a:t>8</a:t>
            </a:fld>
            <a:endParaRPr lang="de-DE"/>
          </a:p>
        </p:txBody>
      </p:sp>
      <p:sp>
        <p:nvSpPr>
          <p:cNvPr id="5" name="Textfeld 1">
            <a:extLst>
              <a:ext uri="{FF2B5EF4-FFF2-40B4-BE49-F238E27FC236}">
                <a16:creationId xmlns:a16="http://schemas.microsoft.com/office/drawing/2014/main" id="{D8E076AB-36AB-00A2-68CB-22AF21030AD9}"/>
              </a:ext>
            </a:extLst>
          </p:cNvPr>
          <p:cNvSpPr txBox="1">
            <a:spLocks noChangeArrowheads="1"/>
          </p:cNvSpPr>
          <p:nvPr/>
        </p:nvSpPr>
        <p:spPr bwMode="auto">
          <a:xfrm>
            <a:off x="9398226" y="5128865"/>
            <a:ext cx="1906291"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a:solidFill>
                  <a:srgbClr val="000000"/>
                </a:solidFill>
              </a:rPr>
              <a:t>Bildquelle: iStock.com/</a:t>
            </a:r>
            <a:r>
              <a:rPr lang="de-DE" altLang="de-DE" sz="845" err="1">
                <a:solidFill>
                  <a:srgbClr val="000000"/>
                </a:solidFill>
              </a:rPr>
              <a:t>Fotosmurf</a:t>
            </a:r>
            <a:r>
              <a:rPr lang="de-DE" altLang="de-DE" sz="845">
                <a:solidFill>
                  <a:srgbClr val="000000"/>
                </a:solidFill>
              </a:rPr>
              <a:t>()3</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a:extLst>
              <a:ext uri="{FF2B5EF4-FFF2-40B4-BE49-F238E27FC236}">
                <a16:creationId xmlns:a16="http://schemas.microsoft.com/office/drawing/2014/main" id="{7CEFDFE7-4F78-367E-F82C-EB7C96236D67}"/>
              </a:ext>
            </a:extLst>
          </p:cNvPr>
          <p:cNvSpPr txBox="1">
            <a:spLocks noChangeArrowheads="1"/>
          </p:cNvSpPr>
          <p:nvPr/>
        </p:nvSpPr>
        <p:spPr bwMode="auto">
          <a:xfrm>
            <a:off x="811033" y="2279178"/>
            <a:ext cx="11147729" cy="420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58" tIns="360058" rIns="0" bIns="360058" anchor="ctr"/>
          <a:lstStyle>
            <a:lvl1pPr>
              <a:tabLst>
                <a:tab pos="255588" algn="l"/>
              </a:tabLst>
              <a:defRPr>
                <a:solidFill>
                  <a:schemeClr val="bg1"/>
                </a:solidFill>
                <a:latin typeface="Arial" panose="020B0604020202020204" pitchFamily="34" charset="0"/>
                <a:cs typeface="Arial" panose="020B0604020202020204" pitchFamily="34" charset="0"/>
              </a:defRPr>
            </a:lvl1pPr>
            <a:lvl2pPr>
              <a:tabLst>
                <a:tab pos="255588" algn="l"/>
              </a:tabLst>
              <a:defRPr>
                <a:solidFill>
                  <a:schemeClr val="bg1"/>
                </a:solidFill>
                <a:latin typeface="Arial" panose="020B0604020202020204" pitchFamily="34" charset="0"/>
                <a:cs typeface="Arial" panose="020B0604020202020204" pitchFamily="34" charset="0"/>
              </a:defRPr>
            </a:lvl2pPr>
            <a:lvl3pPr>
              <a:tabLst>
                <a:tab pos="255588" algn="l"/>
              </a:tabLst>
              <a:defRPr>
                <a:solidFill>
                  <a:schemeClr val="bg1"/>
                </a:solidFill>
                <a:latin typeface="Arial" panose="020B0604020202020204" pitchFamily="34" charset="0"/>
                <a:cs typeface="Arial" panose="020B0604020202020204" pitchFamily="34" charset="0"/>
              </a:defRPr>
            </a:lvl3pPr>
            <a:lvl4pPr>
              <a:tabLst>
                <a:tab pos="255588" algn="l"/>
              </a:tabLst>
              <a:defRPr>
                <a:solidFill>
                  <a:schemeClr val="bg1"/>
                </a:solidFill>
                <a:latin typeface="Arial" panose="020B0604020202020204" pitchFamily="34" charset="0"/>
                <a:cs typeface="Arial" panose="020B0604020202020204" pitchFamily="34" charset="0"/>
              </a:defRPr>
            </a:lvl4pPr>
            <a:lvl5pPr>
              <a:tabLst>
                <a:tab pos="255588" algn="l"/>
              </a:tabLst>
              <a:defRPr>
                <a:solidFill>
                  <a:schemeClr val="bg1"/>
                </a:solidFill>
                <a:latin typeface="Arial" panose="020B0604020202020204" pitchFamily="34" charset="0"/>
                <a:cs typeface="Arial" panose="020B0604020202020204" pitchFamily="34" charset="0"/>
              </a:defRPr>
            </a:lvl5pPr>
            <a:lvl6pPr marL="25146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6pPr>
            <a:lvl7pPr marL="29718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7pPr>
            <a:lvl8pPr marL="34290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8pPr>
            <a:lvl9pPr marL="3886200" indent="-228600" defTabSz="449263" eaLnBrk="0" fontAlgn="base" hangingPunct="0">
              <a:spcBef>
                <a:spcPct val="0"/>
              </a:spcBef>
              <a:spcAft>
                <a:spcPct val="0"/>
              </a:spcAft>
              <a:tabLst>
                <a:tab pos="255588" algn="l"/>
              </a:tabLst>
              <a:defRPr>
                <a:solidFill>
                  <a:schemeClr val="bg1"/>
                </a:solidFill>
                <a:latin typeface="Arial" panose="020B0604020202020204" pitchFamily="34" charset="0"/>
                <a:cs typeface="Arial" panose="020B0604020202020204" pitchFamily="34" charset="0"/>
              </a:defRPr>
            </a:lvl9pPr>
          </a:lstStyle>
          <a:p>
            <a:pPr>
              <a:buClr>
                <a:srgbClr val="CC0000"/>
              </a:buClr>
            </a:pPr>
            <a:r>
              <a:rPr lang="de-DE" altLang="de-DE" sz="2400" u="sng">
                <a:solidFill>
                  <a:srgbClr val="CC0000"/>
                </a:solidFill>
              </a:rPr>
              <a:t>Bluthochdruck als Folge anderer Erkrankungen</a:t>
            </a:r>
          </a:p>
          <a:p>
            <a:pPr marL="342900" indent="-342900">
              <a:buClr>
                <a:srgbClr val="CC0000"/>
              </a:buClr>
              <a:buFont typeface="Arial" panose="020B0604020202020204" pitchFamily="34" charset="0"/>
              <a:buChar char="•"/>
            </a:pPr>
            <a:endParaRPr lang="de-DE" altLang="de-DE" sz="2400">
              <a:solidFill>
                <a:srgbClr val="434343"/>
              </a:solidFill>
            </a:endParaRPr>
          </a:p>
          <a:p>
            <a:pPr marL="342900" indent="-342900">
              <a:buClr>
                <a:srgbClr val="CC0000"/>
              </a:buClr>
              <a:buFont typeface="Arial" panose="020B0604020202020204" pitchFamily="34" charset="0"/>
              <a:buChar char="•"/>
            </a:pPr>
            <a:r>
              <a:rPr lang="de-DE" altLang="de-DE" sz="2400">
                <a:solidFill>
                  <a:srgbClr val="434343"/>
                </a:solidFill>
              </a:rPr>
              <a:t>Schlafapnoe (Schnarchen und Atempausen im Schlaf mit Tagesmüdigkeit)</a:t>
            </a:r>
          </a:p>
          <a:p>
            <a:pPr marL="342900" indent="-342900">
              <a:buClr>
                <a:srgbClr val="CC0000"/>
              </a:buClr>
              <a:buFont typeface="Arial" panose="020B0604020202020204" pitchFamily="34" charset="0"/>
              <a:buChar char="•"/>
            </a:pPr>
            <a:r>
              <a:rPr lang="de-DE" altLang="de-DE" sz="2400">
                <a:solidFill>
                  <a:srgbClr val="434343"/>
                </a:solidFill>
              </a:rPr>
              <a:t>Nierenerkrankungen, wie z.B. Durchblutungsstörungen der Niere</a:t>
            </a:r>
          </a:p>
          <a:p>
            <a:pPr marL="342900" indent="-342900">
              <a:buClr>
                <a:srgbClr val="CC0000"/>
              </a:buClr>
              <a:buFont typeface="Arial" panose="020B0604020202020204" pitchFamily="34" charset="0"/>
              <a:buChar char="•"/>
            </a:pPr>
            <a:r>
              <a:rPr lang="de-DE" altLang="de-DE" sz="2400">
                <a:solidFill>
                  <a:srgbClr val="434343"/>
                </a:solidFill>
              </a:rPr>
              <a:t>Anomalien der großen Gefäße (</a:t>
            </a:r>
            <a:r>
              <a:rPr lang="de-DE" altLang="de-DE" sz="2400" err="1">
                <a:solidFill>
                  <a:srgbClr val="434343"/>
                </a:solidFill>
              </a:rPr>
              <a:t>Aortenisthmusstenose</a:t>
            </a:r>
            <a:r>
              <a:rPr lang="de-DE" altLang="de-DE" sz="2400">
                <a:solidFill>
                  <a:srgbClr val="434343"/>
                </a:solidFill>
              </a:rPr>
              <a:t>)</a:t>
            </a:r>
          </a:p>
          <a:p>
            <a:pPr marL="342900" indent="-342900">
              <a:spcAft>
                <a:spcPct val="60000"/>
              </a:spcAft>
              <a:buClr>
                <a:srgbClr val="CC0000"/>
              </a:buClr>
              <a:buFont typeface="Arial" panose="020B0604020202020204" pitchFamily="34" charset="0"/>
              <a:buChar char="•"/>
            </a:pPr>
            <a:r>
              <a:rPr lang="de-DE" altLang="de-DE" sz="2400">
                <a:solidFill>
                  <a:srgbClr val="434343"/>
                </a:solidFill>
              </a:rPr>
              <a:t>erhöhte Hormonproduktion (Aldosteron, Adrenalin, 	Noradrenalin, Schilddrüsenhormone, Cortison) </a:t>
            </a:r>
          </a:p>
          <a:p>
            <a:pPr>
              <a:buClr>
                <a:srgbClr val="CC0000"/>
              </a:buClr>
              <a:buFont typeface="Arial" panose="020B0604020202020204" pitchFamily="34" charset="0"/>
              <a:buChar char="•"/>
            </a:pPr>
            <a:endParaRPr lang="de-DE" altLang="de-DE" sz="2400">
              <a:solidFill>
                <a:srgbClr val="434343"/>
              </a:solidFill>
              <a:latin typeface="Verdana" panose="020B0604030504040204" pitchFamily="34" charset="0"/>
            </a:endParaRPr>
          </a:p>
          <a:p>
            <a:pPr>
              <a:buClr>
                <a:srgbClr val="CC0000"/>
              </a:buClr>
            </a:pPr>
            <a:endParaRPr lang="de-DE" altLang="de-DE" sz="2400">
              <a:solidFill>
                <a:srgbClr val="434343"/>
              </a:solidFill>
              <a:latin typeface="Verdana" panose="020B0604030504040204" pitchFamily="34" charset="0"/>
            </a:endParaRPr>
          </a:p>
        </p:txBody>
      </p:sp>
      <p:sp>
        <p:nvSpPr>
          <p:cNvPr id="23555" name="Rectangle 2">
            <a:extLst>
              <a:ext uri="{FF2B5EF4-FFF2-40B4-BE49-F238E27FC236}">
                <a16:creationId xmlns:a16="http://schemas.microsoft.com/office/drawing/2014/main" id="{2EF96CC4-D575-3119-1F00-58881840F04D}"/>
              </a:ext>
            </a:extLst>
          </p:cNvPr>
          <p:cNvSpPr txBox="1">
            <a:spLocks noChangeArrowheads="1"/>
          </p:cNvSpPr>
          <p:nvPr/>
        </p:nvSpPr>
        <p:spPr bwMode="auto">
          <a:xfrm>
            <a:off x="1542760" y="798432"/>
            <a:ext cx="8311244" cy="57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5" tIns="45728" rIns="91455" bIns="45728"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a:lnSpc>
                <a:spcPct val="95000"/>
              </a:lnSpc>
              <a:spcAft>
                <a:spcPct val="0"/>
              </a:spcAft>
              <a:buClrTx/>
              <a:buSzTx/>
              <a:buFontTx/>
              <a:buNone/>
            </a:pPr>
            <a:r>
              <a:rPr lang="de-DE" altLang="de-DE" sz="4400">
                <a:solidFill>
                  <a:schemeClr val="tx1"/>
                </a:solidFill>
                <a:cs typeface="Times New Roman" panose="02020603050405020304" pitchFamily="18" charset="0"/>
              </a:rPr>
              <a:t>Ursachen des Bluthochdrucks</a:t>
            </a:r>
          </a:p>
        </p:txBody>
      </p:sp>
      <p:sp>
        <p:nvSpPr>
          <p:cNvPr id="2" name="Fußzeilenplatzhalter 1">
            <a:extLst>
              <a:ext uri="{FF2B5EF4-FFF2-40B4-BE49-F238E27FC236}">
                <a16:creationId xmlns:a16="http://schemas.microsoft.com/office/drawing/2014/main" id="{CE847D52-0C59-4BC0-D7F7-41E96F89FDB5}"/>
              </a:ext>
            </a:extLst>
          </p:cNvPr>
          <p:cNvSpPr>
            <a:spLocks noGrp="1"/>
          </p:cNvSpPr>
          <p:nvPr>
            <p:ph type="ftr" sz="quarter" idx="11"/>
          </p:nvPr>
        </p:nvSpPr>
        <p:spPr/>
        <p:txBody>
          <a:bodyPr/>
          <a:lstStyle/>
          <a:p>
            <a:r>
              <a:rPr lang="de-DE"/>
              <a:t>Stand: April 2024 © DGPR</a:t>
            </a:r>
          </a:p>
        </p:txBody>
      </p:sp>
      <p:sp>
        <p:nvSpPr>
          <p:cNvPr id="3" name="Foliennummernplatzhalter 2">
            <a:extLst>
              <a:ext uri="{FF2B5EF4-FFF2-40B4-BE49-F238E27FC236}">
                <a16:creationId xmlns:a16="http://schemas.microsoft.com/office/drawing/2014/main" id="{EDF9EC24-5A47-62D2-E957-9EA473DBA87D}"/>
              </a:ext>
            </a:extLst>
          </p:cNvPr>
          <p:cNvSpPr>
            <a:spLocks noGrp="1"/>
          </p:cNvSpPr>
          <p:nvPr>
            <p:ph type="sldNum" sz="quarter" idx="12"/>
          </p:nvPr>
        </p:nvSpPr>
        <p:spPr/>
        <p:txBody>
          <a:bodyPr/>
          <a:lstStyle/>
          <a:p>
            <a:fld id="{547313A6-FB1D-4F2B-8C55-BCB9DAED4D1B}" type="slidenum">
              <a:rPr lang="de-DE" smtClean="0"/>
              <a:t>9</a:t>
            </a:fld>
            <a:endParaRPr lang="de-DE"/>
          </a:p>
        </p:txBody>
      </p:sp>
    </p:spTree>
  </p:cSld>
  <p:clrMapOvr>
    <a:masterClrMapping/>
  </p:clrMapOvr>
  <p:transition/>
</p:sld>
</file>

<file path=ppt/theme/theme1.xml><?xml version="1.0" encoding="utf-8"?>
<a:theme xmlns:a="http://schemas.openxmlformats.org/drawingml/2006/main" name="DGPR_Maserfolie_KLE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GPR_Maserfolie_KLEIN" id="{AD571174-5657-4E91-AC0D-E4E851B297A2}" vid="{B60FC14B-41C5-4F7B-A051-77C534094EFD}"/>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CC15644933E0AC45BFBDDC6BA7BE2639" ma:contentTypeVersion="12" ma:contentTypeDescription="Ein neues Dokument erstellen." ma:contentTypeScope="" ma:versionID="bf416ab0055b8de49178c3a15ccb85ac">
  <xsd:schema xmlns:xsd="http://www.w3.org/2001/XMLSchema" xmlns:xs="http://www.w3.org/2001/XMLSchema" xmlns:p="http://schemas.microsoft.com/office/2006/metadata/properties" xmlns:ns2="8758c251-fcdb-4db6-b98b-e350b4edf6bc" xmlns:ns3="0663a006-291f-4e9d-9360-8f4572ab4371" targetNamespace="http://schemas.microsoft.com/office/2006/metadata/properties" ma:root="true" ma:fieldsID="9a777f3f03b3494d64fb63a42c9fd842" ns2:_="" ns3:_="">
    <xsd:import namespace="8758c251-fcdb-4db6-b98b-e350b4edf6bc"/>
    <xsd:import namespace="0663a006-291f-4e9d-9360-8f4572ab4371"/>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58c251-fcdb-4db6-b98b-e350b4edf6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ildmarkierungen" ma:readOnly="false" ma:fieldId="{5cf76f15-5ced-4ddc-b409-7134ff3c332f}" ma:taxonomyMulti="true" ma:sspId="cbe8c6d3-6790-4323-a09f-1dcc16d361d1"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663a006-291f-4e9d-9360-8f4572ab4371"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c5f6046-e095-4aa1-9020-596336bb5476}" ma:internalName="TaxCatchAll" ma:showField="CatchAllData" ma:web="0663a006-291f-4e9d-9360-8f4572ab43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758c251-fcdb-4db6-b98b-e350b4edf6bc">
      <Terms xmlns="http://schemas.microsoft.com/office/infopath/2007/PartnerControls"/>
    </lcf76f155ced4ddcb4097134ff3c332f>
    <TaxCatchAll xmlns="0663a006-291f-4e9d-9360-8f4572ab4371" xsi:nil="true"/>
  </documentManagement>
</p:properties>
</file>

<file path=customXml/itemProps1.xml><?xml version="1.0" encoding="utf-8"?>
<ds:datastoreItem xmlns:ds="http://schemas.openxmlformats.org/officeDocument/2006/customXml" ds:itemID="{7DE6B649-8C77-42BA-B034-08180C75717F}"/>
</file>

<file path=customXml/itemProps2.xml><?xml version="1.0" encoding="utf-8"?>
<ds:datastoreItem xmlns:ds="http://schemas.openxmlformats.org/officeDocument/2006/customXml" ds:itemID="{1297D08C-2CFF-42A3-9819-76C230917D76}">
  <ds:schemaRefs>
    <ds:schemaRef ds:uri="http://schemas.microsoft.com/sharepoint/v3/contenttype/forms"/>
  </ds:schemaRefs>
</ds:datastoreItem>
</file>

<file path=customXml/itemProps3.xml><?xml version="1.0" encoding="utf-8"?>
<ds:datastoreItem xmlns:ds="http://schemas.openxmlformats.org/officeDocument/2006/customXml" ds:itemID="{D9F96345-7A57-4467-9215-F730F9FFE4D8}">
  <ds:schemaRefs>
    <ds:schemaRef ds:uri="http://www.w3.org/XML/1998/namespace"/>
    <ds:schemaRef ds:uri="http://schemas.microsoft.com/office/2006/metadata/properties"/>
    <ds:schemaRef ds:uri="http://purl.org/dc/dcmitype/"/>
    <ds:schemaRef ds:uri="http://purl.org/dc/elements/1.1/"/>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8699c186-b568-45ff-a3e0-e0a76e523102"/>
  </ds:schemaRefs>
</ds:datastoreItem>
</file>

<file path=docProps/app.xml><?xml version="1.0" encoding="utf-8"?>
<Properties xmlns="http://schemas.openxmlformats.org/officeDocument/2006/extended-properties" xmlns:vt="http://schemas.openxmlformats.org/officeDocument/2006/docPropsVTypes">
  <Template>DGPR_Maserfolie_KLEIN</Template>
  <TotalTime>0</TotalTime>
  <Words>2631</Words>
  <Application>Microsoft Office PowerPoint</Application>
  <PresentationFormat>Breitbild</PresentationFormat>
  <Paragraphs>459</Paragraphs>
  <Slides>38</Slides>
  <Notes>38</Notes>
  <HiddenSlides>0</HiddenSlides>
  <MMClips>0</MMClips>
  <ScaleCrop>false</ScaleCrop>
  <HeadingPairs>
    <vt:vector size="6" baseType="variant">
      <vt:variant>
        <vt:lpstr>Verwendete Schriftarten</vt:lpstr>
      </vt:variant>
      <vt:variant>
        <vt:i4>10</vt:i4>
      </vt:variant>
      <vt:variant>
        <vt:lpstr>Design</vt:lpstr>
      </vt:variant>
      <vt:variant>
        <vt:i4>1</vt:i4>
      </vt:variant>
      <vt:variant>
        <vt:lpstr>Folientitel</vt:lpstr>
      </vt:variant>
      <vt:variant>
        <vt:i4>38</vt:i4>
      </vt:variant>
    </vt:vector>
  </HeadingPairs>
  <TitlesOfParts>
    <vt:vector size="49" baseType="lpstr">
      <vt:lpstr>Arial</vt:lpstr>
      <vt:lpstr>Calibri</vt:lpstr>
      <vt:lpstr>ObjektivMk2-Regular</vt:lpstr>
      <vt:lpstr>ObjektivMk2-Light</vt:lpstr>
      <vt:lpstr>Aptos</vt:lpstr>
      <vt:lpstr>Wingdings</vt:lpstr>
      <vt:lpstr>Verdana</vt:lpstr>
      <vt:lpstr>Times New Roman</vt:lpstr>
      <vt:lpstr>MinionPro-Regular</vt:lpstr>
      <vt:lpstr>Futura Book</vt:lpstr>
      <vt:lpstr>DGPR_Maserfolie_KLEIN</vt:lpstr>
      <vt:lpstr>PowerPoint-Präsentation</vt:lpstr>
      <vt:lpstr>Krankheitsbewältigung bei  arterieller Hypertonie</vt:lpstr>
      <vt:lpstr>Inhalt des Vortrags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Zahlen aus dem aktuellen Deutschen Herzbericht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Die Heilkraft der Musik</vt:lpstr>
      <vt:lpstr>PowerPoint-Präsentation</vt:lpstr>
      <vt:lpstr>PowerPoint-Präsentation</vt:lpstr>
      <vt:lpstr>PowerPoint-Präsentation</vt:lpstr>
      <vt:lpstr>PowerPoint-Präsentation</vt:lpstr>
      <vt:lpstr>PowerPoint-Präsentation</vt:lpstr>
      <vt:lpstr>PowerPoint-Präsentation</vt:lpstr>
      <vt:lpstr>Vielen Dank für Ihre Aufmerksamkeit</vt:lpstr>
    </vt:vector>
  </TitlesOfParts>
  <Company>DGPR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Stefanie Kneisle</dc:creator>
  <cp:lastModifiedBy>Stefanie Kneisle</cp:lastModifiedBy>
  <cp:revision>62</cp:revision>
  <cp:lastPrinted>2024-03-05T15:02:46Z</cp:lastPrinted>
  <dcterms:created xsi:type="dcterms:W3CDTF">2023-01-17T10:49:24Z</dcterms:created>
  <dcterms:modified xsi:type="dcterms:W3CDTF">2024-04-11T10:00:27Z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0x010100CC15644933E0AC45BFBDDC6BA7BE2639</vt:lpwstr>
  </property>
  <property fmtid="{D5CDD505-2E9C-101B-9397-08002B2CF9AE}" pid="3" name="Order">
    <vt:r8>5100</vt:r8>
  </property>
  <property fmtid="{D5CDD505-2E9C-101B-9397-08002B2CF9AE}" pid="4" name="xd_Signature">
    <vt:bool>false</vt:bool>
  </property>
  <property fmtid="{D5CDD505-2E9C-101B-9397-08002B2CF9AE}" pid="5" name="xd_ProgID">
    <vt:lpwstr/>
  </property>
  <property fmtid="{D5CDD505-2E9C-101B-9397-08002B2CF9AE}" pid="6" name="_ExtendedDescription">
    <vt:lpwstr/>
  </property>
  <property fmtid="{D5CDD505-2E9C-101B-9397-08002B2CF9AE}" pid="7" name="TriggerFlowInfo">
    <vt:lpwstr/>
  </property>
  <property fmtid="{D5CDD505-2E9C-101B-9397-08002B2CF9AE}" pid="8" name="ComplianceAssetId">
    <vt:lpwstr/>
  </property>
  <property fmtid="{D5CDD505-2E9C-101B-9397-08002B2CF9AE}" pid="9" name="TemplateUrl">
    <vt:lpwstr/>
  </property>
</Properties>
</file>