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64" r:id="rId4"/>
  </p:sldMasterIdLst>
  <p:notesMasterIdLst>
    <p:notesMasterId r:id="rId50"/>
  </p:notesMasterIdLst>
  <p:sldIdLst>
    <p:sldId id="360" r:id="rId5"/>
    <p:sldId id="361" r:id="rId6"/>
    <p:sldId id="306" r:id="rId7"/>
    <p:sldId id="307" r:id="rId8"/>
    <p:sldId id="308" r:id="rId9"/>
    <p:sldId id="309" r:id="rId10"/>
    <p:sldId id="310" r:id="rId11"/>
    <p:sldId id="313" r:id="rId12"/>
    <p:sldId id="314" r:id="rId13"/>
    <p:sldId id="315" r:id="rId14"/>
    <p:sldId id="316" r:id="rId15"/>
    <p:sldId id="352" r:id="rId16"/>
    <p:sldId id="317" r:id="rId17"/>
    <p:sldId id="318" r:id="rId18"/>
    <p:sldId id="325" r:id="rId19"/>
    <p:sldId id="327" r:id="rId20"/>
    <p:sldId id="367" r:id="rId21"/>
    <p:sldId id="368" r:id="rId22"/>
    <p:sldId id="369" r:id="rId23"/>
    <p:sldId id="356" r:id="rId24"/>
    <p:sldId id="370" r:id="rId25"/>
    <p:sldId id="371" r:id="rId26"/>
    <p:sldId id="330" r:id="rId27"/>
    <p:sldId id="320" r:id="rId28"/>
    <p:sldId id="372" r:id="rId29"/>
    <p:sldId id="323" r:id="rId30"/>
    <p:sldId id="324" r:id="rId31"/>
    <p:sldId id="334" r:id="rId32"/>
    <p:sldId id="335" r:id="rId33"/>
    <p:sldId id="336" r:id="rId34"/>
    <p:sldId id="337" r:id="rId35"/>
    <p:sldId id="339" r:id="rId36"/>
    <p:sldId id="331" r:id="rId37"/>
    <p:sldId id="341" r:id="rId38"/>
    <p:sldId id="342" r:id="rId39"/>
    <p:sldId id="343" r:id="rId40"/>
    <p:sldId id="362" r:id="rId41"/>
    <p:sldId id="359" r:id="rId42"/>
    <p:sldId id="346" r:id="rId43"/>
    <p:sldId id="347" r:id="rId44"/>
    <p:sldId id="348" r:id="rId45"/>
    <p:sldId id="349" r:id="rId46"/>
    <p:sldId id="350" r:id="rId47"/>
    <p:sldId id="351" r:id="rId48"/>
    <p:sldId id="304" r:id="rId49"/>
  </p:sldIdLst>
  <p:sldSz cx="17316450" cy="9740900"/>
  <p:notesSz cx="6797675" cy="9926638"/>
  <p:defaultTextStyle>
    <a:defPPr>
      <a:defRPr lang="en-GB"/>
    </a:defPPr>
    <a:lvl1pPr algn="l" defTabSz="449263" rtl="0" eaLnBrk="0" fontAlgn="base" hangingPunct="0">
      <a:spcBef>
        <a:spcPct val="0"/>
      </a:spcBef>
      <a:spcAft>
        <a:spcPct val="0"/>
      </a:spcAft>
      <a:defRPr kern="1200">
        <a:solidFill>
          <a:schemeClr val="bg1"/>
        </a:solidFill>
        <a:latin typeface="Arial" charset="0"/>
        <a:ea typeface="+mn-ea"/>
        <a:cs typeface="Arial" charset="0"/>
      </a:defRPr>
    </a:lvl1pPr>
    <a:lvl2pPr marL="742950" indent="-285750" algn="l" defTabSz="449263" rtl="0" eaLnBrk="0" fontAlgn="base" hangingPunct="0">
      <a:spcBef>
        <a:spcPct val="0"/>
      </a:spcBef>
      <a:spcAft>
        <a:spcPct val="0"/>
      </a:spcAft>
      <a:defRPr kern="1200">
        <a:solidFill>
          <a:schemeClr val="bg1"/>
        </a:solidFill>
        <a:latin typeface="Arial" charset="0"/>
        <a:ea typeface="+mn-ea"/>
        <a:cs typeface="Arial" charset="0"/>
      </a:defRPr>
    </a:lvl2pPr>
    <a:lvl3pPr marL="1143000" indent="-228600" algn="l" defTabSz="449263" rtl="0" eaLnBrk="0" fontAlgn="base" hangingPunct="0">
      <a:spcBef>
        <a:spcPct val="0"/>
      </a:spcBef>
      <a:spcAft>
        <a:spcPct val="0"/>
      </a:spcAft>
      <a:defRPr kern="1200">
        <a:solidFill>
          <a:schemeClr val="bg1"/>
        </a:solidFill>
        <a:latin typeface="Arial" charset="0"/>
        <a:ea typeface="+mn-ea"/>
        <a:cs typeface="Arial" charset="0"/>
      </a:defRPr>
    </a:lvl3pPr>
    <a:lvl4pPr marL="1600200" indent="-228600" algn="l" defTabSz="449263" rtl="0" eaLnBrk="0" fontAlgn="base" hangingPunct="0">
      <a:spcBef>
        <a:spcPct val="0"/>
      </a:spcBef>
      <a:spcAft>
        <a:spcPct val="0"/>
      </a:spcAft>
      <a:defRPr kern="1200">
        <a:solidFill>
          <a:schemeClr val="bg1"/>
        </a:solidFill>
        <a:latin typeface="Arial" charset="0"/>
        <a:ea typeface="+mn-ea"/>
        <a:cs typeface="Arial" charset="0"/>
      </a:defRPr>
    </a:lvl4pPr>
    <a:lvl5pPr marL="2057400" indent="-228600" algn="l" defTabSz="449263" rtl="0" eaLnBrk="0" fontAlgn="base" hangingPunct="0">
      <a:spcBef>
        <a:spcPct val="0"/>
      </a:spcBef>
      <a:spcAft>
        <a:spcPct val="0"/>
      </a:spcAft>
      <a:defRPr kern="1200">
        <a:solidFill>
          <a:schemeClr val="bg1"/>
        </a:solidFill>
        <a:latin typeface="Arial" charset="0"/>
        <a:ea typeface="+mn-ea"/>
        <a:cs typeface="Arial" charset="0"/>
      </a:defRPr>
    </a:lvl5pPr>
    <a:lvl6pPr marL="2286000" algn="l" defTabSz="914400" rtl="0" eaLnBrk="1" latinLnBrk="0" hangingPunct="1">
      <a:defRPr kern="1200">
        <a:solidFill>
          <a:schemeClr val="bg1"/>
        </a:solidFill>
        <a:latin typeface="Arial" charset="0"/>
        <a:ea typeface="+mn-ea"/>
        <a:cs typeface="Arial" charset="0"/>
      </a:defRPr>
    </a:lvl6pPr>
    <a:lvl7pPr marL="2743200" algn="l" defTabSz="914400" rtl="0" eaLnBrk="1" latinLnBrk="0" hangingPunct="1">
      <a:defRPr kern="1200">
        <a:solidFill>
          <a:schemeClr val="bg1"/>
        </a:solidFill>
        <a:latin typeface="Arial" charset="0"/>
        <a:ea typeface="+mn-ea"/>
        <a:cs typeface="Arial" charset="0"/>
      </a:defRPr>
    </a:lvl7pPr>
    <a:lvl8pPr marL="3200400" algn="l" defTabSz="914400" rtl="0" eaLnBrk="1" latinLnBrk="0" hangingPunct="1">
      <a:defRPr kern="1200">
        <a:solidFill>
          <a:schemeClr val="bg1"/>
        </a:solidFill>
        <a:latin typeface="Arial" charset="0"/>
        <a:ea typeface="+mn-ea"/>
        <a:cs typeface="Arial" charset="0"/>
      </a:defRPr>
    </a:lvl8pPr>
    <a:lvl9pPr marL="3657600" algn="l" defTabSz="914400" rtl="0" eaLnBrk="1" latinLnBrk="0" hangingPunct="1">
      <a:defRPr kern="1200">
        <a:solidFill>
          <a:schemeClr val="bg1"/>
        </a:solidFill>
        <a:latin typeface="Arial" charset="0"/>
        <a:ea typeface="+mn-ea"/>
        <a:cs typeface="Arial" charset="0"/>
      </a:defRPr>
    </a:lvl9pPr>
  </p:defaultTextStyle>
  <p:modifyVerifier cryptProviderType="rsaAES" cryptAlgorithmClass="hash" cryptAlgorithmType="typeAny" cryptAlgorithmSid="14" spinCount="100000" saltData="B6hZrwEdc00CaXF1m8kqfg==" hashData="gRuo4XFyKNoi4YBTSiVb5E85Lsno/DBSIZZr7bHg62elFxFiCq7AT7171+L9G8p9Bu72yg3WalEdFn0wBGcpFg=="/>
  <p:extLst>
    <p:ext uri="{EFAFB233-063F-42B5-8137-9DF3F51BA10A}">
      <p15:sldGuideLst xmlns:p15="http://schemas.microsoft.com/office/powerpoint/2012/main">
        <p15:guide id="1" orient="horz" pos="2160" userDrawn="1">
          <p15:clr>
            <a:srgbClr val="A4A3A4"/>
          </p15:clr>
        </p15:guide>
        <p15:guide id="2" pos="3839" userDrawn="1">
          <p15:clr>
            <a:srgbClr val="A4A3A4"/>
          </p15:clr>
        </p15:guide>
      </p15:sldGuideLst>
    </p:ext>
    <p:ext uri="{2D200454-40CA-4A62-9FC3-DE9A4176ACB9}">
      <p15:notesGuideLst xmlns:p15="http://schemas.microsoft.com/office/powerpoint/2012/main">
        <p15:guide id="1" orient="horz" pos="2674" userDrawn="1">
          <p15:clr>
            <a:srgbClr val="A4A3A4"/>
          </p15:clr>
        </p15:guide>
        <p15:guide id="2" pos="1942"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B0A26B7-7571-E52E-B74D-E6F34C4A1D3A}" name="Gunnar Thome" initials="GT" userId="S::thome_brandenburgklinik.de#ext#@degepr.onmicrosoft.com::efad9bd0-c2d3-4810-ac6a-67ce770c95c6" providerId="AD"/>
  <p188:author id="{8EF51FD1-5A4A-252C-D5A1-4634F8A94A89}" name="Petra Pfaffel - LV Bayern" initials="PB" userId="S::herzlag_outlook.de#ext#@degepr.onmicrosoft.com::81a6b0e8-04ce-4c04-b938-0c9851f0263b" providerId="AD"/>
  <p188:author id="{DC6610E8-AD70-CD58-3EFA-DBD247B6F3AA}" name="Stefanie Kneisle" initials="SK" userId="S::stefanie.kneisle@dgpr.de::c1cf020d-46ba-466c-8ff3-6f540842542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Ein Microsoft Office-Anwender" initials="Office [2]" lastIdx="1" clrIdx="0"/>
  <p:cmAuthor id="1" name="Ein Microsoft Office-Anwender" initials="Office [3]" lastIdx="1" clrIdx="1"/>
  <p:cmAuthor id="2" name="Hr. Benninghoven, Dieter" initials="HBD"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F1F1"/>
    <a:srgbClr val="E9220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5056" autoAdjust="0"/>
    <p:restoredTop sz="87427" autoAdjust="0"/>
  </p:normalViewPr>
  <p:slideViewPr>
    <p:cSldViewPr>
      <p:cViewPr varScale="1">
        <p:scale>
          <a:sx n="66" d="100"/>
          <a:sy n="66" d="100"/>
        </p:scale>
        <p:origin x="102" y="222"/>
      </p:cViewPr>
      <p:guideLst>
        <p:guide orient="horz" pos="2160"/>
        <p:guide pos="3839"/>
      </p:guideLst>
    </p:cSldViewPr>
  </p:slideViewPr>
  <p:outlineViewPr>
    <p:cViewPr varScale="1">
      <p:scale>
        <a:sx n="170" d="200"/>
        <a:sy n="170" d="200"/>
      </p:scale>
      <p:origin x="-780" y="-84"/>
    </p:cViewPr>
    <p:sldLst>
      <p:sld r:id="rId1" collapse="1"/>
      <p:sld r:id="rId2" collapse="1"/>
    </p:sldLst>
  </p:outlineViewPr>
  <p:notesTextViewPr>
    <p:cViewPr>
      <p:scale>
        <a:sx n="1" d="1"/>
        <a:sy n="1" d="1"/>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674"/>
        <p:guide pos="19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8/10/relationships/authors" Target="authors.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_rels/viewProps.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hPercent val="100"/>
      <c:rotY val="20"/>
      <c:depthPercent val="100"/>
      <c:rAngAx val="1"/>
    </c:view3D>
    <c:floor>
      <c:thickness val="0"/>
      <c:spPr>
        <a:solidFill>
          <a:srgbClr val="C0C0C0"/>
        </a:solidFill>
        <a:ln w="3175">
          <a:solidFill>
            <a:schemeClr val="tx1"/>
          </a:solidFill>
          <a:prstDash val="solid"/>
        </a:ln>
      </c:spPr>
    </c:floor>
    <c:sideWall>
      <c:thickness val="0"/>
      <c:spPr>
        <a:noFill/>
        <a:ln w="12700">
          <a:solidFill>
            <a:schemeClr val="tx1"/>
          </a:solidFill>
          <a:prstDash val="solid"/>
        </a:ln>
      </c:spPr>
    </c:sideWall>
    <c:backWall>
      <c:thickness val="0"/>
      <c:spPr>
        <a:noFill/>
        <a:ln w="12700">
          <a:solidFill>
            <a:schemeClr val="tx1"/>
          </a:solidFill>
          <a:prstDash val="solid"/>
        </a:ln>
      </c:spPr>
    </c:backWall>
    <c:plotArea>
      <c:layout>
        <c:manualLayout>
          <c:layoutTarget val="inner"/>
          <c:xMode val="edge"/>
          <c:yMode val="edge"/>
          <c:x val="0.17460317460317457"/>
          <c:y val="3.8369304556354941E-2"/>
          <c:w val="0.47142857142857164"/>
          <c:h val="0.88968824940048008"/>
        </c:manualLayout>
      </c:layout>
      <c:bar3DChart>
        <c:barDir val="col"/>
        <c:grouping val="clustered"/>
        <c:varyColors val="0"/>
        <c:ser>
          <c:idx val="0"/>
          <c:order val="0"/>
          <c:tx>
            <c:strRef>
              <c:f>Sheet1!$A$2</c:f>
              <c:strCache>
                <c:ptCount val="1"/>
                <c:pt idx="0">
                  <c:v>leitende Dienste</c:v>
                </c:pt>
              </c:strCache>
            </c:strRef>
          </c:tx>
          <c:spPr>
            <a:solidFill>
              <a:srgbClr val="FF6600"/>
            </a:solidFill>
            <a:ln w="18039">
              <a:solidFill>
                <a:schemeClr val="tx1"/>
              </a:solidFill>
              <a:prstDash val="solid"/>
            </a:ln>
          </c:spPr>
          <c:invertIfNegative val="0"/>
          <c:cat>
            <c:numRef>
              <c:f>Sheet1!$B$1:$B$1</c:f>
              <c:numCache>
                <c:formatCode>General</c:formatCode>
                <c:ptCount val="1"/>
              </c:numCache>
            </c:numRef>
          </c:cat>
          <c:val>
            <c:numRef>
              <c:f>Sheet1!$B$2:$B$2</c:f>
              <c:numCache>
                <c:formatCode>General</c:formatCode>
                <c:ptCount val="1"/>
                <c:pt idx="0">
                  <c:v>1</c:v>
                </c:pt>
              </c:numCache>
            </c:numRef>
          </c:val>
          <c:extLst>
            <c:ext xmlns:c16="http://schemas.microsoft.com/office/drawing/2014/chart" uri="{C3380CC4-5D6E-409C-BE32-E72D297353CC}">
              <c16:uniqueId val="{00000000-F1EA-4362-8EF3-5A35D2D26E85}"/>
            </c:ext>
          </c:extLst>
        </c:ser>
        <c:ser>
          <c:idx val="1"/>
          <c:order val="1"/>
          <c:tx>
            <c:strRef>
              <c:f>Sheet1!$A$3</c:f>
              <c:strCache>
                <c:ptCount val="1"/>
                <c:pt idx="0">
                  <c:v>gehobene</c:v>
                </c:pt>
              </c:strCache>
            </c:strRef>
          </c:tx>
          <c:spPr>
            <a:solidFill>
              <a:srgbClr val="FF9900"/>
            </a:solidFill>
            <a:ln w="18039">
              <a:solidFill>
                <a:schemeClr val="tx1"/>
              </a:solidFill>
              <a:prstDash val="solid"/>
            </a:ln>
          </c:spPr>
          <c:invertIfNegative val="0"/>
          <c:cat>
            <c:numRef>
              <c:f>Sheet1!$B$1:$B$1</c:f>
              <c:numCache>
                <c:formatCode>General</c:formatCode>
                <c:ptCount val="1"/>
              </c:numCache>
            </c:numRef>
          </c:cat>
          <c:val>
            <c:numRef>
              <c:f>Sheet1!$B$3:$B$3</c:f>
              <c:numCache>
                <c:formatCode>General</c:formatCode>
                <c:ptCount val="1"/>
                <c:pt idx="0">
                  <c:v>1.5</c:v>
                </c:pt>
              </c:numCache>
            </c:numRef>
          </c:val>
          <c:extLst>
            <c:ext xmlns:c16="http://schemas.microsoft.com/office/drawing/2014/chart" uri="{C3380CC4-5D6E-409C-BE32-E72D297353CC}">
              <c16:uniqueId val="{00000001-F1EA-4362-8EF3-5A35D2D26E85}"/>
            </c:ext>
          </c:extLst>
        </c:ser>
        <c:ser>
          <c:idx val="2"/>
          <c:order val="2"/>
          <c:tx>
            <c:strRef>
              <c:f>Sheet1!$A$4</c:f>
              <c:strCache>
                <c:ptCount val="1"/>
                <c:pt idx="0">
                  <c:v>einfache</c:v>
                </c:pt>
              </c:strCache>
            </c:strRef>
          </c:tx>
          <c:spPr>
            <a:solidFill>
              <a:srgbClr val="FFCC00"/>
            </a:solidFill>
            <a:ln w="18039">
              <a:solidFill>
                <a:schemeClr val="tx1"/>
              </a:solidFill>
              <a:prstDash val="solid"/>
            </a:ln>
          </c:spPr>
          <c:invertIfNegative val="0"/>
          <c:cat>
            <c:numRef>
              <c:f>Sheet1!$B$1:$B$1</c:f>
              <c:numCache>
                <c:formatCode>General</c:formatCode>
                <c:ptCount val="1"/>
              </c:numCache>
            </c:numRef>
          </c:cat>
          <c:val>
            <c:numRef>
              <c:f>Sheet1!$B$4:$B$4</c:f>
              <c:numCache>
                <c:formatCode>General</c:formatCode>
                <c:ptCount val="1"/>
                <c:pt idx="0">
                  <c:v>1.7000000000000006</c:v>
                </c:pt>
              </c:numCache>
            </c:numRef>
          </c:val>
          <c:extLst>
            <c:ext xmlns:c16="http://schemas.microsoft.com/office/drawing/2014/chart" uri="{C3380CC4-5D6E-409C-BE32-E72D297353CC}">
              <c16:uniqueId val="{00000002-F1EA-4362-8EF3-5A35D2D26E85}"/>
            </c:ext>
          </c:extLst>
        </c:ser>
        <c:ser>
          <c:idx val="3"/>
          <c:order val="3"/>
          <c:tx>
            <c:strRef>
              <c:f>Sheet1!$A$5</c:f>
              <c:strCache>
                <c:ptCount val="1"/>
                <c:pt idx="0">
                  <c:v>un-/angelernte</c:v>
                </c:pt>
              </c:strCache>
            </c:strRef>
          </c:tx>
          <c:spPr>
            <a:solidFill>
              <a:srgbClr val="FFCC99"/>
            </a:solidFill>
            <a:ln w="18039">
              <a:solidFill>
                <a:schemeClr val="tx1"/>
              </a:solidFill>
              <a:prstDash val="solid"/>
            </a:ln>
          </c:spPr>
          <c:invertIfNegative val="0"/>
          <c:cat>
            <c:numRef>
              <c:f>Sheet1!$B$1:$B$1</c:f>
              <c:numCache>
                <c:formatCode>General</c:formatCode>
                <c:ptCount val="1"/>
              </c:numCache>
            </c:numRef>
          </c:cat>
          <c:val>
            <c:numRef>
              <c:f>Sheet1!$B$5:$B$5</c:f>
              <c:numCache>
                <c:formatCode>General</c:formatCode>
                <c:ptCount val="1"/>
                <c:pt idx="0">
                  <c:v>2.1</c:v>
                </c:pt>
              </c:numCache>
            </c:numRef>
          </c:val>
          <c:extLst>
            <c:ext xmlns:c16="http://schemas.microsoft.com/office/drawing/2014/chart" uri="{C3380CC4-5D6E-409C-BE32-E72D297353CC}">
              <c16:uniqueId val="{00000003-F1EA-4362-8EF3-5A35D2D26E85}"/>
            </c:ext>
          </c:extLst>
        </c:ser>
        <c:dLbls>
          <c:showLegendKey val="0"/>
          <c:showVal val="0"/>
          <c:showCatName val="0"/>
          <c:showSerName val="0"/>
          <c:showPercent val="0"/>
          <c:showBubbleSize val="0"/>
        </c:dLbls>
        <c:gapWidth val="150"/>
        <c:gapDepth val="0"/>
        <c:shape val="box"/>
        <c:axId val="110923776"/>
        <c:axId val="110925312"/>
        <c:axId val="0"/>
      </c:bar3DChart>
      <c:catAx>
        <c:axId val="110923776"/>
        <c:scaling>
          <c:orientation val="minMax"/>
        </c:scaling>
        <c:delete val="0"/>
        <c:axPos val="b"/>
        <c:numFmt formatCode="General" sourceLinked="1"/>
        <c:majorTickMark val="out"/>
        <c:minorTickMark val="none"/>
        <c:tickLblPos val="low"/>
        <c:spPr>
          <a:ln w="4510">
            <a:solidFill>
              <a:schemeClr val="tx1"/>
            </a:solidFill>
            <a:prstDash val="solid"/>
          </a:ln>
        </c:spPr>
        <c:txPr>
          <a:bodyPr rot="0" vert="horz"/>
          <a:lstStyle/>
          <a:p>
            <a:pPr>
              <a:defRPr sz="2557" b="1" i="0" u="none" strike="noStrike" baseline="0">
                <a:solidFill>
                  <a:schemeClr val="tx1"/>
                </a:solidFill>
                <a:latin typeface="Verdana"/>
                <a:ea typeface="Verdana"/>
                <a:cs typeface="Verdana"/>
              </a:defRPr>
            </a:pPr>
            <a:endParaRPr lang="de-DE"/>
          </a:p>
        </c:txPr>
        <c:crossAx val="110925312"/>
        <c:crosses val="autoZero"/>
        <c:auto val="1"/>
        <c:lblAlgn val="ctr"/>
        <c:lblOffset val="100"/>
        <c:tickLblSkip val="1"/>
        <c:tickMarkSkip val="1"/>
        <c:noMultiLvlLbl val="0"/>
      </c:catAx>
      <c:valAx>
        <c:axId val="110925312"/>
        <c:scaling>
          <c:orientation val="minMax"/>
        </c:scaling>
        <c:delete val="0"/>
        <c:axPos val="l"/>
        <c:majorGridlines>
          <c:spPr>
            <a:ln w="4510">
              <a:solidFill>
                <a:schemeClr val="tx1"/>
              </a:solidFill>
              <a:prstDash val="solid"/>
            </a:ln>
          </c:spPr>
        </c:majorGridlines>
        <c:title>
          <c:tx>
            <c:rich>
              <a:bodyPr/>
              <a:lstStyle/>
              <a:p>
                <a:pPr>
                  <a:defRPr sz="2557" b="1" i="0" u="none" strike="noStrike" baseline="0">
                    <a:solidFill>
                      <a:schemeClr val="tx1"/>
                    </a:solidFill>
                    <a:latin typeface="Verdana"/>
                    <a:ea typeface="Verdana"/>
                    <a:cs typeface="Verdana"/>
                  </a:defRPr>
                </a:pPr>
                <a:r>
                  <a:rPr lang="de-DE" dirty="0"/>
                  <a:t>Risiko für KHK</a:t>
                </a:r>
              </a:p>
            </c:rich>
          </c:tx>
          <c:layout>
            <c:manualLayout>
              <c:xMode val="edge"/>
              <c:yMode val="edge"/>
              <c:x val="1.7460317460317482E-2"/>
              <c:y val="0.23261390887290179"/>
            </c:manualLayout>
          </c:layout>
          <c:overlay val="0"/>
          <c:spPr>
            <a:noFill/>
            <a:ln w="36078">
              <a:noFill/>
            </a:ln>
          </c:spPr>
        </c:title>
        <c:numFmt formatCode="General" sourceLinked="1"/>
        <c:majorTickMark val="out"/>
        <c:minorTickMark val="none"/>
        <c:tickLblPos val="nextTo"/>
        <c:spPr>
          <a:ln w="4510">
            <a:solidFill>
              <a:schemeClr val="tx1"/>
            </a:solidFill>
            <a:prstDash val="solid"/>
          </a:ln>
        </c:spPr>
        <c:txPr>
          <a:bodyPr rot="0" vert="horz"/>
          <a:lstStyle/>
          <a:p>
            <a:pPr>
              <a:defRPr sz="2557" b="1" i="0" u="none" strike="noStrike" baseline="0">
                <a:solidFill>
                  <a:schemeClr val="tx1"/>
                </a:solidFill>
                <a:latin typeface="Verdana"/>
                <a:ea typeface="Verdana"/>
                <a:cs typeface="Verdana"/>
              </a:defRPr>
            </a:pPr>
            <a:endParaRPr lang="de-DE"/>
          </a:p>
        </c:txPr>
        <c:crossAx val="110923776"/>
        <c:crosses val="autoZero"/>
        <c:crossBetween val="between"/>
      </c:valAx>
      <c:spPr>
        <a:noFill/>
        <a:ln w="36078">
          <a:noFill/>
        </a:ln>
      </c:spPr>
    </c:plotArea>
    <c:legend>
      <c:legendPos val="r"/>
      <c:layout>
        <c:manualLayout>
          <c:xMode val="edge"/>
          <c:yMode val="edge"/>
          <c:x val="0.66349206349206369"/>
          <c:y val="0.36930455635491638"/>
          <c:w val="0.33015873015873032"/>
          <c:h val="0.26139088729016802"/>
        </c:manualLayout>
      </c:layout>
      <c:overlay val="0"/>
      <c:spPr>
        <a:noFill/>
        <a:ln w="4510">
          <a:solidFill>
            <a:schemeClr val="tx1"/>
          </a:solidFill>
          <a:prstDash val="solid"/>
        </a:ln>
      </c:spPr>
      <c:txPr>
        <a:bodyPr/>
        <a:lstStyle/>
        <a:p>
          <a:pPr>
            <a:defRPr sz="1825" b="1" i="0" u="none" strike="noStrike" baseline="0">
              <a:solidFill>
                <a:schemeClr val="tx1"/>
              </a:solidFill>
              <a:latin typeface="Verdana"/>
              <a:ea typeface="Verdana"/>
              <a:cs typeface="Verdana"/>
            </a:defRPr>
          </a:pPr>
          <a:endParaRPr lang="de-DE"/>
        </a:p>
      </c:txPr>
    </c:legend>
    <c:plotVisOnly val="1"/>
    <c:dispBlanksAs val="gap"/>
    <c:showDLblsOverMax val="0"/>
  </c:chart>
  <c:spPr>
    <a:noFill/>
    <a:ln>
      <a:noFill/>
    </a:ln>
  </c:spPr>
  <c:txPr>
    <a:bodyPr/>
    <a:lstStyle/>
    <a:p>
      <a:pPr>
        <a:defRPr sz="2557" b="1" i="0" u="none" strike="noStrike" baseline="0">
          <a:solidFill>
            <a:schemeClr val="tx1"/>
          </a:solidFill>
          <a:latin typeface="Verdana"/>
          <a:ea typeface="Verdana"/>
          <a:cs typeface="Verdana"/>
        </a:defRPr>
      </a:pPr>
      <a:endParaRPr lang="de-DE"/>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3C6D36-7C59-4C68-80DE-C2CBC00B02C7}" type="doc">
      <dgm:prSet loTypeId="urn:microsoft.com/office/officeart/2005/8/layout/arrow1" loCatId="relationship" qsTypeId="urn:microsoft.com/office/officeart/2005/8/quickstyle/simple2" qsCatId="simple" csTypeId="urn:microsoft.com/office/officeart/2005/8/colors/accent3_1" csCatId="accent3" phldr="1"/>
      <dgm:spPr/>
      <dgm:t>
        <a:bodyPr/>
        <a:lstStyle/>
        <a:p>
          <a:endParaRPr lang="de-DE"/>
        </a:p>
      </dgm:t>
    </dgm:pt>
    <dgm:pt modelId="{619D08E0-E18F-41FC-B229-4B9B55A80F89}">
      <dgm:prSet/>
      <dgm:spPr>
        <a:ln>
          <a:solidFill>
            <a:srgbClr val="FF0000"/>
          </a:solidFill>
        </a:ln>
      </dgm:spPr>
      <dgm:t>
        <a:bodyPr/>
        <a:lstStyle/>
        <a:p>
          <a:r>
            <a:rPr lang="de-DE" b="1" dirty="0">
              <a:latin typeface="Arial" panose="020B0604020202020204" pitchFamily="34" charset="0"/>
              <a:cs typeface="Arial" panose="020B0604020202020204" pitchFamily="34" charset="0"/>
            </a:rPr>
            <a:t>Kampf</a:t>
          </a:r>
          <a:endParaRPr lang="de-DE" dirty="0">
            <a:latin typeface="Arial" panose="020B0604020202020204" pitchFamily="34" charset="0"/>
            <a:cs typeface="Arial" panose="020B0604020202020204" pitchFamily="34" charset="0"/>
          </a:endParaRPr>
        </a:p>
      </dgm:t>
    </dgm:pt>
    <dgm:pt modelId="{2310A9A4-37EC-476D-9F63-07D23858AE79}" type="parTrans" cxnId="{6144913F-6903-4836-9D4D-0175E6898D40}">
      <dgm:prSet/>
      <dgm:spPr/>
      <dgm:t>
        <a:bodyPr/>
        <a:lstStyle/>
        <a:p>
          <a:endParaRPr lang="de-DE"/>
        </a:p>
      </dgm:t>
    </dgm:pt>
    <dgm:pt modelId="{F9396720-A4FF-4695-8AFD-7212FA5AA021}" type="sibTrans" cxnId="{6144913F-6903-4836-9D4D-0175E6898D40}">
      <dgm:prSet/>
      <dgm:spPr/>
      <dgm:t>
        <a:bodyPr/>
        <a:lstStyle/>
        <a:p>
          <a:endParaRPr lang="de-DE"/>
        </a:p>
      </dgm:t>
    </dgm:pt>
    <dgm:pt modelId="{AB85EF62-B07E-4E86-B228-F79379B832A4}">
      <dgm:prSet/>
      <dgm:spPr>
        <a:ln>
          <a:solidFill>
            <a:srgbClr val="FF0000"/>
          </a:solidFill>
        </a:ln>
      </dgm:spPr>
      <dgm:t>
        <a:bodyPr/>
        <a:lstStyle/>
        <a:p>
          <a:r>
            <a:rPr lang="de-DE" b="1" dirty="0">
              <a:latin typeface="Arial" panose="020B0604020202020204" pitchFamily="34" charset="0"/>
              <a:cs typeface="Arial" panose="020B0604020202020204" pitchFamily="34" charset="0"/>
            </a:rPr>
            <a:t>Flucht</a:t>
          </a:r>
          <a:endParaRPr lang="de-DE" dirty="0">
            <a:latin typeface="Arial" panose="020B0604020202020204" pitchFamily="34" charset="0"/>
            <a:cs typeface="Arial" panose="020B0604020202020204" pitchFamily="34" charset="0"/>
          </a:endParaRPr>
        </a:p>
      </dgm:t>
    </dgm:pt>
    <dgm:pt modelId="{E169E459-3EAD-4317-87EF-264F08F2EFF0}" type="parTrans" cxnId="{F79D360D-022C-40E1-8FB5-61D43E036B3B}">
      <dgm:prSet/>
      <dgm:spPr/>
      <dgm:t>
        <a:bodyPr/>
        <a:lstStyle/>
        <a:p>
          <a:endParaRPr lang="de-DE"/>
        </a:p>
      </dgm:t>
    </dgm:pt>
    <dgm:pt modelId="{02A643EB-2139-43E6-8A04-693FD583FBD0}" type="sibTrans" cxnId="{F79D360D-022C-40E1-8FB5-61D43E036B3B}">
      <dgm:prSet/>
      <dgm:spPr/>
      <dgm:t>
        <a:bodyPr/>
        <a:lstStyle/>
        <a:p>
          <a:endParaRPr lang="de-DE"/>
        </a:p>
      </dgm:t>
    </dgm:pt>
    <dgm:pt modelId="{AEC25F20-E4F1-4199-976E-B318AFE550A5}" type="pres">
      <dgm:prSet presAssocID="{EA3C6D36-7C59-4C68-80DE-C2CBC00B02C7}" presName="cycle" presStyleCnt="0">
        <dgm:presLayoutVars>
          <dgm:dir/>
          <dgm:resizeHandles val="exact"/>
        </dgm:presLayoutVars>
      </dgm:prSet>
      <dgm:spPr/>
    </dgm:pt>
    <dgm:pt modelId="{AF2F489B-3CDB-478C-BE58-896E5359FFB6}" type="pres">
      <dgm:prSet presAssocID="{619D08E0-E18F-41FC-B229-4B9B55A80F89}" presName="arrow" presStyleLbl="node1" presStyleIdx="0" presStyleCnt="2">
        <dgm:presLayoutVars>
          <dgm:bulletEnabled val="1"/>
        </dgm:presLayoutVars>
      </dgm:prSet>
      <dgm:spPr/>
    </dgm:pt>
    <dgm:pt modelId="{4120EE9B-008C-4366-9450-623F01CA598D}" type="pres">
      <dgm:prSet presAssocID="{AB85EF62-B07E-4E86-B228-F79379B832A4}" presName="arrow" presStyleLbl="node1" presStyleIdx="1" presStyleCnt="2">
        <dgm:presLayoutVars>
          <dgm:bulletEnabled val="1"/>
        </dgm:presLayoutVars>
      </dgm:prSet>
      <dgm:spPr/>
    </dgm:pt>
  </dgm:ptLst>
  <dgm:cxnLst>
    <dgm:cxn modelId="{F79D360D-022C-40E1-8FB5-61D43E036B3B}" srcId="{EA3C6D36-7C59-4C68-80DE-C2CBC00B02C7}" destId="{AB85EF62-B07E-4E86-B228-F79379B832A4}" srcOrd="1" destOrd="0" parTransId="{E169E459-3EAD-4317-87EF-264F08F2EFF0}" sibTransId="{02A643EB-2139-43E6-8A04-693FD583FBD0}"/>
    <dgm:cxn modelId="{6144913F-6903-4836-9D4D-0175E6898D40}" srcId="{EA3C6D36-7C59-4C68-80DE-C2CBC00B02C7}" destId="{619D08E0-E18F-41FC-B229-4B9B55A80F89}" srcOrd="0" destOrd="0" parTransId="{2310A9A4-37EC-476D-9F63-07D23858AE79}" sibTransId="{F9396720-A4FF-4695-8AFD-7212FA5AA021}"/>
    <dgm:cxn modelId="{BB903364-032D-4F27-BE40-0210D865F534}" type="presOf" srcId="{EA3C6D36-7C59-4C68-80DE-C2CBC00B02C7}" destId="{AEC25F20-E4F1-4199-976E-B318AFE550A5}" srcOrd="0" destOrd="0" presId="urn:microsoft.com/office/officeart/2005/8/layout/arrow1"/>
    <dgm:cxn modelId="{95CA2F82-A2E8-440A-8787-3FC01B98A4EB}" type="presOf" srcId="{AB85EF62-B07E-4E86-B228-F79379B832A4}" destId="{4120EE9B-008C-4366-9450-623F01CA598D}" srcOrd="0" destOrd="0" presId="urn:microsoft.com/office/officeart/2005/8/layout/arrow1"/>
    <dgm:cxn modelId="{38BEFAA7-4AD6-4474-B867-3A314B7A9E85}" type="presOf" srcId="{619D08E0-E18F-41FC-B229-4B9B55A80F89}" destId="{AF2F489B-3CDB-478C-BE58-896E5359FFB6}" srcOrd="0" destOrd="0" presId="urn:microsoft.com/office/officeart/2005/8/layout/arrow1"/>
    <dgm:cxn modelId="{6B3EED61-EB67-48F8-B1B2-3BA339F65CB5}" type="presParOf" srcId="{AEC25F20-E4F1-4199-976E-B318AFE550A5}" destId="{AF2F489B-3CDB-478C-BE58-896E5359FFB6}" srcOrd="0" destOrd="0" presId="urn:microsoft.com/office/officeart/2005/8/layout/arrow1"/>
    <dgm:cxn modelId="{061262A6-4679-4F03-B709-61B4726AEC21}" type="presParOf" srcId="{AEC25F20-E4F1-4199-976E-B318AFE550A5}" destId="{4120EE9B-008C-4366-9450-623F01CA598D}" srcOrd="1" destOrd="0" presId="urn:microsoft.com/office/officeart/2005/8/layout/arrow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2F489B-3CDB-478C-BE58-896E5359FFB6}">
      <dsp:nvSpPr>
        <dsp:cNvPr id="0" name=""/>
        <dsp:cNvSpPr/>
      </dsp:nvSpPr>
      <dsp:spPr>
        <a:xfrm rot="16200000">
          <a:off x="167" y="559404"/>
          <a:ext cx="1919745" cy="1919745"/>
        </a:xfrm>
        <a:prstGeom prst="upArrow">
          <a:avLst>
            <a:gd name="adj1" fmla="val 50000"/>
            <a:gd name="adj2" fmla="val 35000"/>
          </a:avLst>
        </a:prstGeom>
        <a:solidFill>
          <a:schemeClr val="lt1">
            <a:hueOff val="0"/>
            <a:satOff val="0"/>
            <a:lumOff val="0"/>
            <a:alphaOff val="0"/>
          </a:schemeClr>
        </a:solidFill>
        <a:ln w="19050" cap="flat" cmpd="sng" algn="ctr">
          <a:solidFill>
            <a:srgbClr val="FF000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de-DE" sz="2900" b="1" kern="1200" dirty="0">
              <a:latin typeface="Arial" panose="020B0604020202020204" pitchFamily="34" charset="0"/>
              <a:cs typeface="Arial" panose="020B0604020202020204" pitchFamily="34" charset="0"/>
            </a:rPr>
            <a:t>Kampf</a:t>
          </a:r>
          <a:endParaRPr lang="de-DE" sz="2900" kern="1200" dirty="0">
            <a:latin typeface="Arial" panose="020B0604020202020204" pitchFamily="34" charset="0"/>
            <a:cs typeface="Arial" panose="020B0604020202020204" pitchFamily="34" charset="0"/>
          </a:endParaRPr>
        </a:p>
      </dsp:txBody>
      <dsp:txXfrm rot="5400000">
        <a:off x="336123" y="1039340"/>
        <a:ext cx="1583790" cy="959873"/>
      </dsp:txXfrm>
    </dsp:sp>
    <dsp:sp modelId="{4120EE9B-008C-4366-9450-623F01CA598D}">
      <dsp:nvSpPr>
        <dsp:cNvPr id="0" name=""/>
        <dsp:cNvSpPr/>
      </dsp:nvSpPr>
      <dsp:spPr>
        <a:xfrm rot="5400000">
          <a:off x="2112536" y="559404"/>
          <a:ext cx="1919745" cy="1919745"/>
        </a:xfrm>
        <a:prstGeom prst="upArrow">
          <a:avLst>
            <a:gd name="adj1" fmla="val 50000"/>
            <a:gd name="adj2" fmla="val 35000"/>
          </a:avLst>
        </a:prstGeom>
        <a:solidFill>
          <a:schemeClr val="lt1">
            <a:hueOff val="0"/>
            <a:satOff val="0"/>
            <a:lumOff val="0"/>
            <a:alphaOff val="0"/>
          </a:schemeClr>
        </a:solidFill>
        <a:ln w="19050" cap="flat" cmpd="sng" algn="ctr">
          <a:solidFill>
            <a:srgbClr val="FF000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06248" tIns="206248" rIns="206248" bIns="206248" numCol="1" spcCol="1270" anchor="ctr" anchorCtr="0">
          <a:noAutofit/>
        </a:bodyPr>
        <a:lstStyle/>
        <a:p>
          <a:pPr marL="0" lvl="0" indent="0" algn="ctr" defTabSz="1289050">
            <a:lnSpc>
              <a:spcPct val="90000"/>
            </a:lnSpc>
            <a:spcBef>
              <a:spcPct val="0"/>
            </a:spcBef>
            <a:spcAft>
              <a:spcPct val="35000"/>
            </a:spcAft>
            <a:buNone/>
          </a:pPr>
          <a:r>
            <a:rPr lang="de-DE" sz="2900" b="1" kern="1200" dirty="0">
              <a:latin typeface="Arial" panose="020B0604020202020204" pitchFamily="34" charset="0"/>
              <a:cs typeface="Arial" panose="020B0604020202020204" pitchFamily="34" charset="0"/>
            </a:rPr>
            <a:t>Flucht</a:t>
          </a:r>
          <a:endParaRPr lang="de-DE" sz="2900" kern="1200" dirty="0">
            <a:latin typeface="Arial" panose="020B0604020202020204" pitchFamily="34" charset="0"/>
            <a:cs typeface="Arial" panose="020B0604020202020204" pitchFamily="34" charset="0"/>
          </a:endParaRPr>
        </a:p>
      </dsp:txBody>
      <dsp:txXfrm rot="-5400000">
        <a:off x="2112537" y="1039340"/>
        <a:ext cx="1583790" cy="959873"/>
      </dsp:txXfrm>
    </dsp:sp>
  </dsp:spTree>
</dsp:drawing>
</file>

<file path=ppt/diagrams/layout1.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AutoShape 1"/>
          <p:cNvSpPr>
            <a:spLocks noChangeArrowheads="1"/>
          </p:cNvSpPr>
          <p:nvPr/>
        </p:nvSpPr>
        <p:spPr bwMode="auto">
          <a:xfrm>
            <a:off x="1" y="0"/>
            <a:ext cx="6797675" cy="9926638"/>
          </a:xfrm>
          <a:prstGeom prst="roundRect">
            <a:avLst>
              <a:gd name="adj" fmla="val 19"/>
            </a:avLst>
          </a:prstGeom>
          <a:solidFill>
            <a:srgbClr val="FFFFFF"/>
          </a:solidFill>
          <a:ln>
            <a:noFill/>
          </a:ln>
          <a:effectLst/>
          <a:extLst>
            <a:ext uri="{91240B29-F687-4F45-9708-019B960494DF}">
              <a14:hiddenLine xmlns:a14="http://schemas.microsoft.com/office/drawing/2010/main" w="9360" cap="sq">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3779" tIns="41890" rIns="83779" bIns="41890" anchor="ctr"/>
          <a:lstStyle/>
          <a:p>
            <a:pPr eaLnBrk="1">
              <a:lnSpc>
                <a:spcPct val="93000"/>
              </a:lnSpc>
              <a:buClr>
                <a:srgbClr val="000000"/>
              </a:buClr>
              <a:buSzPct val="100000"/>
              <a:buFont typeface="Times New Roman" panose="02020603050405020304" pitchFamily="18" charset="0"/>
              <a:buNone/>
              <a:defRPr/>
            </a:pPr>
            <a:endParaRPr lang="de-DE" altLang="de-DE">
              <a:latin typeface="Arial" panose="020B0604020202020204" pitchFamily="34" charset="0"/>
              <a:cs typeface="Arial" panose="020B0604020202020204" pitchFamily="34" charset="0"/>
            </a:endParaRPr>
          </a:p>
        </p:txBody>
      </p:sp>
      <p:sp>
        <p:nvSpPr>
          <p:cNvPr id="3075" name="AutoShape 2"/>
          <p:cNvSpPr>
            <a:spLocks noChangeArrowheads="1"/>
          </p:cNvSpPr>
          <p:nvPr/>
        </p:nvSpPr>
        <p:spPr bwMode="auto">
          <a:xfrm>
            <a:off x="1" y="0"/>
            <a:ext cx="6797675" cy="9926638"/>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3779" tIns="41890" rIns="83779" bIns="41890" anchor="ctr"/>
          <a:lstStyle/>
          <a:p>
            <a:pPr eaLnBrk="1">
              <a:lnSpc>
                <a:spcPct val="93000"/>
              </a:lnSpc>
              <a:buClr>
                <a:srgbClr val="000000"/>
              </a:buClr>
              <a:buSzPct val="100000"/>
              <a:buFont typeface="Times New Roman" panose="02020603050405020304" pitchFamily="18" charset="0"/>
              <a:buNone/>
              <a:defRPr/>
            </a:pPr>
            <a:endParaRPr lang="de-DE" altLang="de-DE">
              <a:latin typeface="Arial" panose="020B0604020202020204" pitchFamily="34" charset="0"/>
              <a:cs typeface="Arial" panose="020B0604020202020204" pitchFamily="34" charset="0"/>
            </a:endParaRPr>
          </a:p>
        </p:txBody>
      </p:sp>
      <p:sp>
        <p:nvSpPr>
          <p:cNvPr id="3076" name="AutoShape 3"/>
          <p:cNvSpPr>
            <a:spLocks noChangeArrowheads="1"/>
          </p:cNvSpPr>
          <p:nvPr/>
        </p:nvSpPr>
        <p:spPr bwMode="auto">
          <a:xfrm>
            <a:off x="1" y="0"/>
            <a:ext cx="6797675" cy="9926638"/>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3779" tIns="41890" rIns="83779" bIns="41890" anchor="ctr"/>
          <a:lstStyle/>
          <a:p>
            <a:pPr eaLnBrk="1">
              <a:lnSpc>
                <a:spcPct val="93000"/>
              </a:lnSpc>
              <a:buClr>
                <a:srgbClr val="000000"/>
              </a:buClr>
              <a:buSzPct val="100000"/>
              <a:buFont typeface="Times New Roman" panose="02020603050405020304" pitchFamily="18" charset="0"/>
              <a:buNone/>
              <a:defRPr/>
            </a:pPr>
            <a:endParaRPr lang="de-DE" altLang="de-DE">
              <a:latin typeface="Arial" panose="020B0604020202020204" pitchFamily="34" charset="0"/>
              <a:cs typeface="Arial" panose="020B0604020202020204" pitchFamily="34" charset="0"/>
            </a:endParaRPr>
          </a:p>
        </p:txBody>
      </p:sp>
      <p:sp>
        <p:nvSpPr>
          <p:cNvPr id="3077" name="Rectangle 4"/>
          <p:cNvSpPr>
            <a:spLocks noGrp="1" noRot="1" noChangeAspect="1" noChangeArrowheads="1"/>
          </p:cNvSpPr>
          <p:nvPr>
            <p:ph type="sldImg"/>
          </p:nvPr>
        </p:nvSpPr>
        <p:spPr bwMode="auto">
          <a:xfrm>
            <a:off x="93663" y="754063"/>
            <a:ext cx="6604000" cy="3716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sp>
      <p:sp>
        <p:nvSpPr>
          <p:cNvPr id="2" name="Rectangle 5"/>
          <p:cNvSpPr>
            <a:spLocks noGrp="1" noChangeArrowheads="1"/>
          </p:cNvSpPr>
          <p:nvPr>
            <p:ph type="body"/>
          </p:nvPr>
        </p:nvSpPr>
        <p:spPr bwMode="auto">
          <a:xfrm>
            <a:off x="679451" y="4714875"/>
            <a:ext cx="5432425" cy="446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de-DE" altLang="de-DE" noProof="0"/>
          </a:p>
        </p:txBody>
      </p:sp>
      <p:sp>
        <p:nvSpPr>
          <p:cNvPr id="3078" name="Rectangle 6"/>
          <p:cNvSpPr>
            <a:spLocks noGrp="1" noChangeArrowheads="1"/>
          </p:cNvSpPr>
          <p:nvPr>
            <p:ph type="hdr"/>
          </p:nvPr>
        </p:nvSpPr>
        <p:spPr bwMode="auto">
          <a:xfrm>
            <a:off x="0" y="0"/>
            <a:ext cx="2944813"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a:lnSpc>
                <a:spcPct val="93000"/>
              </a:lnSpc>
              <a:buSzPct val="100000"/>
              <a:tabLst>
                <a:tab pos="0" algn="l"/>
                <a:tab pos="409542" algn="l"/>
                <a:tab pos="820671" algn="l"/>
                <a:tab pos="1233388" algn="l"/>
                <a:tab pos="1644516" algn="l"/>
                <a:tab pos="2055646" algn="l"/>
                <a:tab pos="2466775" algn="l"/>
                <a:tab pos="2879491" algn="l"/>
                <a:tab pos="3290620" algn="l"/>
                <a:tab pos="3701749" algn="l"/>
                <a:tab pos="4114466" algn="l"/>
                <a:tab pos="4525595" algn="l"/>
                <a:tab pos="4936723" algn="l"/>
                <a:tab pos="5349440" algn="l"/>
                <a:tab pos="5760570" algn="l"/>
                <a:tab pos="6171698" algn="l"/>
                <a:tab pos="6584415" algn="l"/>
                <a:tab pos="6995545" algn="l"/>
                <a:tab pos="7406673" algn="l"/>
                <a:tab pos="7819389" algn="l"/>
                <a:tab pos="8230519" algn="l"/>
              </a:tabLst>
              <a:defRPr sz="1300" smtClean="0">
                <a:solidFill>
                  <a:srgbClr val="000000"/>
                </a:solidFill>
                <a:latin typeface="Times New Roman" panose="02020603050405020304" pitchFamily="18" charset="0"/>
                <a:ea typeface="Arial Unicode MS" panose="020B0604020202020204" pitchFamily="34" charset="-128"/>
                <a:cs typeface="Arial Unicode MS" panose="020B0604020202020204" pitchFamily="34" charset="-128"/>
              </a:defRPr>
            </a:lvl1pPr>
          </a:lstStyle>
          <a:p>
            <a:pPr>
              <a:defRPr/>
            </a:pPr>
            <a:endParaRPr lang="de-DE" altLang="de-DE"/>
          </a:p>
        </p:txBody>
      </p:sp>
      <p:sp>
        <p:nvSpPr>
          <p:cNvPr id="3079" name="Rectangle 7"/>
          <p:cNvSpPr>
            <a:spLocks noGrp="1" noChangeArrowheads="1"/>
          </p:cNvSpPr>
          <p:nvPr>
            <p:ph type="dt"/>
          </p:nvPr>
        </p:nvSpPr>
        <p:spPr bwMode="auto">
          <a:xfrm>
            <a:off x="3846513" y="0"/>
            <a:ext cx="2944812"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eaLnBrk="1">
              <a:lnSpc>
                <a:spcPct val="93000"/>
              </a:lnSpc>
              <a:buSzPct val="100000"/>
              <a:tabLst>
                <a:tab pos="0" algn="l"/>
                <a:tab pos="409542" algn="l"/>
                <a:tab pos="820671" algn="l"/>
                <a:tab pos="1233388" algn="l"/>
                <a:tab pos="1644516" algn="l"/>
                <a:tab pos="2055646" algn="l"/>
                <a:tab pos="2466775" algn="l"/>
                <a:tab pos="2879491" algn="l"/>
                <a:tab pos="3290620" algn="l"/>
                <a:tab pos="3701749" algn="l"/>
                <a:tab pos="4114466" algn="l"/>
                <a:tab pos="4525595" algn="l"/>
                <a:tab pos="4936723" algn="l"/>
                <a:tab pos="5349440" algn="l"/>
                <a:tab pos="5760570" algn="l"/>
                <a:tab pos="6171698" algn="l"/>
                <a:tab pos="6584415" algn="l"/>
                <a:tab pos="6995545" algn="l"/>
                <a:tab pos="7406673" algn="l"/>
                <a:tab pos="7819389" algn="l"/>
                <a:tab pos="8230519" algn="l"/>
              </a:tabLst>
              <a:defRPr sz="1300" smtClean="0">
                <a:solidFill>
                  <a:srgbClr val="000000"/>
                </a:solidFill>
                <a:latin typeface="Times New Roman" panose="02020603050405020304" pitchFamily="18" charset="0"/>
                <a:ea typeface="Arial Unicode MS" panose="020B0604020202020204" pitchFamily="34" charset="-128"/>
                <a:cs typeface="Arial Unicode MS" panose="020B0604020202020204" pitchFamily="34" charset="-128"/>
              </a:defRPr>
            </a:lvl1pPr>
          </a:lstStyle>
          <a:p>
            <a:pPr>
              <a:defRPr/>
            </a:pPr>
            <a:endParaRPr lang="de-DE" altLang="de-DE"/>
          </a:p>
        </p:txBody>
      </p:sp>
      <p:sp>
        <p:nvSpPr>
          <p:cNvPr id="3080" name="Rectangle 8"/>
          <p:cNvSpPr>
            <a:spLocks noGrp="1" noChangeArrowheads="1"/>
          </p:cNvSpPr>
          <p:nvPr>
            <p:ph type="ftr"/>
          </p:nvPr>
        </p:nvSpPr>
        <p:spPr bwMode="auto">
          <a:xfrm>
            <a:off x="0" y="9429750"/>
            <a:ext cx="2944813"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eaLnBrk="1">
              <a:lnSpc>
                <a:spcPct val="93000"/>
              </a:lnSpc>
              <a:buSzPct val="100000"/>
              <a:tabLst>
                <a:tab pos="0" algn="l"/>
                <a:tab pos="409542" algn="l"/>
                <a:tab pos="820671" algn="l"/>
                <a:tab pos="1233388" algn="l"/>
                <a:tab pos="1644516" algn="l"/>
                <a:tab pos="2055646" algn="l"/>
                <a:tab pos="2466775" algn="l"/>
                <a:tab pos="2879491" algn="l"/>
                <a:tab pos="3290620" algn="l"/>
                <a:tab pos="3701749" algn="l"/>
                <a:tab pos="4114466" algn="l"/>
                <a:tab pos="4525595" algn="l"/>
                <a:tab pos="4936723" algn="l"/>
                <a:tab pos="5349440" algn="l"/>
                <a:tab pos="5760570" algn="l"/>
                <a:tab pos="6171698" algn="l"/>
                <a:tab pos="6584415" algn="l"/>
                <a:tab pos="6995545" algn="l"/>
                <a:tab pos="7406673" algn="l"/>
                <a:tab pos="7819389" algn="l"/>
                <a:tab pos="8230519" algn="l"/>
              </a:tabLst>
              <a:defRPr sz="1300" smtClean="0">
                <a:solidFill>
                  <a:srgbClr val="000000"/>
                </a:solidFill>
                <a:latin typeface="Times New Roman" panose="02020603050405020304" pitchFamily="18" charset="0"/>
                <a:ea typeface="Arial Unicode MS" panose="020B0604020202020204" pitchFamily="34" charset="-128"/>
                <a:cs typeface="Arial Unicode MS" panose="020B0604020202020204" pitchFamily="34" charset="-128"/>
              </a:defRPr>
            </a:lvl1pPr>
          </a:lstStyle>
          <a:p>
            <a:pPr>
              <a:defRPr/>
            </a:pPr>
            <a:endParaRPr lang="de-DE" altLang="de-DE"/>
          </a:p>
        </p:txBody>
      </p:sp>
      <p:sp>
        <p:nvSpPr>
          <p:cNvPr id="3081" name="Rectangle 9"/>
          <p:cNvSpPr>
            <a:spLocks noGrp="1" noChangeArrowheads="1"/>
          </p:cNvSpPr>
          <p:nvPr>
            <p:ph type="sldNum"/>
          </p:nvPr>
        </p:nvSpPr>
        <p:spPr bwMode="auto">
          <a:xfrm>
            <a:off x="3846513" y="9429750"/>
            <a:ext cx="2944812"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eaLnBrk="1">
              <a:lnSpc>
                <a:spcPct val="93000"/>
              </a:lnSpc>
              <a:buSzPct val="100000"/>
              <a:tabLst>
                <a:tab pos="0" algn="l"/>
                <a:tab pos="409542" algn="l"/>
                <a:tab pos="820671" algn="l"/>
                <a:tab pos="1233388" algn="l"/>
                <a:tab pos="1644516" algn="l"/>
                <a:tab pos="2055646" algn="l"/>
                <a:tab pos="2466775" algn="l"/>
                <a:tab pos="2879491" algn="l"/>
                <a:tab pos="3290620" algn="l"/>
                <a:tab pos="3701749" algn="l"/>
                <a:tab pos="4114466" algn="l"/>
                <a:tab pos="4525595" algn="l"/>
                <a:tab pos="4936723" algn="l"/>
                <a:tab pos="5349440" algn="l"/>
                <a:tab pos="5760570" algn="l"/>
                <a:tab pos="6171698" algn="l"/>
                <a:tab pos="6584415" algn="l"/>
                <a:tab pos="6995545" algn="l"/>
                <a:tab pos="7406673" algn="l"/>
                <a:tab pos="7819389" algn="l"/>
                <a:tab pos="8230519" algn="l"/>
              </a:tabLst>
              <a:defRPr sz="1300">
                <a:solidFill>
                  <a:srgbClr val="000000"/>
                </a:solidFill>
                <a:latin typeface="Times New Roman" charset="0"/>
                <a:ea typeface="Arial Unicode MS" pitchFamily="34" charset="-128"/>
                <a:cs typeface="Arial Unicode MS" pitchFamily="34" charset="-128"/>
              </a:defRPr>
            </a:lvl1pPr>
          </a:lstStyle>
          <a:p>
            <a:fld id="{D3DAEA6A-4D07-4C0C-9EEE-EA1581FEAB43}" type="slidenum">
              <a:rPr lang="de-DE" altLang="de-DE"/>
              <a:pPr/>
              <a:t>‹Nr.›</a:t>
            </a:fld>
            <a:endParaRPr lang="de-DE" altLang="de-DE"/>
          </a:p>
        </p:txBody>
      </p:sp>
    </p:spTree>
    <p:extLst>
      <p:ext uri="{BB962C8B-B14F-4D97-AF65-F5344CB8AC3E}">
        <p14:creationId xmlns:p14="http://schemas.microsoft.com/office/powerpoint/2010/main" val="4053805163"/>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p:nvPr>
        </p:nvSpPr>
        <p:spPr/>
        <p:txBody>
          <a:bodyPr/>
          <a:lstStyle/>
          <a:p>
            <a:fld id="{D3DAEA6A-4D07-4C0C-9EEE-EA1581FEAB43}" type="slidenum">
              <a:rPr lang="de-DE" altLang="de-DE" smtClean="0"/>
              <a:pPr/>
              <a:t>1</a:t>
            </a:fld>
            <a:endParaRPr lang="de-DE" altLang="de-DE"/>
          </a:p>
        </p:txBody>
      </p:sp>
    </p:spTree>
    <p:extLst>
      <p:ext uri="{BB962C8B-B14F-4D97-AF65-F5344CB8AC3E}">
        <p14:creationId xmlns:p14="http://schemas.microsoft.com/office/powerpoint/2010/main" val="143380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p:nvPr>
        </p:nvSpPr>
        <p:spPr>
          <a:noFill/>
          <a:ln>
            <a:round/>
            <a:headEnd/>
            <a:tailEnd/>
          </a:ln>
        </p:spPr>
        <p:txBody>
          <a:bodyPr/>
          <a:lstStyle/>
          <a:p>
            <a:fld id="{323DD39E-D30B-4F65-B16A-636CBEF938EC}" type="slidenum">
              <a:rPr lang="de-DE" altLang="de-DE"/>
              <a:pPr/>
              <a:t>10</a:t>
            </a:fld>
            <a:endParaRPr lang="de-DE" altLang="de-DE"/>
          </a:p>
        </p:txBody>
      </p:sp>
      <p:sp>
        <p:nvSpPr>
          <p:cNvPr id="138242" name="Rectangle 2"/>
          <p:cNvSpPr>
            <a:spLocks noGrp="1" noRot="1" noChangeAspect="1" noChangeArrowheads="1" noTextEdit="1"/>
          </p:cNvSpPr>
          <p:nvPr>
            <p:ph type="sldImg"/>
          </p:nvPr>
        </p:nvSpPr>
        <p:spPr>
          <a:xfrm>
            <a:off x="93663" y="754063"/>
            <a:ext cx="6604000" cy="3716337"/>
          </a:xfrm>
          <a:ln/>
        </p:spPr>
      </p:sp>
      <p:sp>
        <p:nvSpPr>
          <p:cNvPr id="28676" name="Rectangle 3"/>
          <p:cNvSpPr>
            <a:spLocks noGrp="1" noChangeArrowheads="1"/>
          </p:cNvSpPr>
          <p:nvPr>
            <p:ph type="body" idx="1"/>
          </p:nvPr>
        </p:nvSpPr>
        <p:spPr>
          <a:noFill/>
        </p:spPr>
        <p:txBody>
          <a:bodyPr/>
          <a:lstStyle/>
          <a:p>
            <a:r>
              <a:rPr lang="de-DE" altLang="de-DE" dirty="0">
                <a:latin typeface="Times New Roman" charset="0"/>
              </a:rPr>
              <a:t>Nachdem</a:t>
            </a:r>
            <a:r>
              <a:rPr lang="de-DE" altLang="de-DE" baseline="0" dirty="0">
                <a:latin typeface="Times New Roman" charset="0"/>
              </a:rPr>
              <a:t> wir die Stressauslöser kennen gelernt haben, kommen wir nun zu unserer Stressreaktion. </a:t>
            </a:r>
            <a:r>
              <a:rPr lang="de-DE" altLang="de-DE" dirty="0">
                <a:latin typeface="Times New Roman" charset="0"/>
              </a:rPr>
              <a:t>Stress</a:t>
            </a:r>
            <a:r>
              <a:rPr lang="de-DE" altLang="de-DE" baseline="0" dirty="0">
                <a:latin typeface="Times New Roman" charset="0"/>
              </a:rPr>
              <a:t> macht sich auf den angegebenen 4 Ebenen bemerkbar. </a:t>
            </a:r>
            <a:endParaRPr lang="de-DE" altLang="de-DE" dirty="0">
              <a:latin typeface="Times New Roman" charset="0"/>
            </a:endParaRPr>
          </a:p>
          <a:p>
            <a:endParaRPr lang="de-DE" altLang="de-DE" dirty="0">
              <a:latin typeface="Times New Roman" charset="0"/>
            </a:endParaRPr>
          </a:p>
        </p:txBody>
      </p:sp>
    </p:spTree>
    <p:extLst>
      <p:ext uri="{BB962C8B-B14F-4D97-AF65-F5344CB8AC3E}">
        <p14:creationId xmlns:p14="http://schemas.microsoft.com/office/powerpoint/2010/main" val="36706358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p:nvPr>
        </p:nvSpPr>
        <p:spPr>
          <a:noFill/>
          <a:ln>
            <a:round/>
            <a:headEnd/>
            <a:tailEnd/>
          </a:ln>
        </p:spPr>
        <p:txBody>
          <a:bodyPr/>
          <a:lstStyle/>
          <a:p>
            <a:fld id="{BDEFED0B-229A-4AE0-8419-686FA6ECF616}" type="slidenum">
              <a:rPr lang="de-DE" altLang="de-DE"/>
              <a:pPr/>
              <a:t>11</a:t>
            </a:fld>
            <a:endParaRPr lang="de-DE" altLang="de-DE"/>
          </a:p>
        </p:txBody>
      </p:sp>
      <p:sp>
        <p:nvSpPr>
          <p:cNvPr id="140290" name="Rectangle 2"/>
          <p:cNvSpPr>
            <a:spLocks noGrp="1" noRot="1" noChangeAspect="1" noChangeArrowheads="1" noTextEdit="1"/>
          </p:cNvSpPr>
          <p:nvPr>
            <p:ph type="sldImg"/>
          </p:nvPr>
        </p:nvSpPr>
        <p:spPr>
          <a:xfrm>
            <a:off x="93663" y="754063"/>
            <a:ext cx="6604000" cy="3716337"/>
          </a:xfrm>
          <a:ln/>
        </p:spPr>
      </p:sp>
      <p:sp>
        <p:nvSpPr>
          <p:cNvPr id="30724" name="Rectangle 3"/>
          <p:cNvSpPr>
            <a:spLocks noGrp="1" noChangeArrowheads="1"/>
          </p:cNvSpPr>
          <p:nvPr>
            <p:ph type="body" idx="1"/>
          </p:nvPr>
        </p:nvSpPr>
        <p:spPr>
          <a:noFill/>
        </p:spPr>
        <p:txBody>
          <a:bodyPr/>
          <a:lstStyle/>
          <a:p>
            <a:r>
              <a:rPr lang="de-DE" altLang="de-DE" dirty="0">
                <a:latin typeface="Times New Roman" charset="0"/>
              </a:rPr>
              <a:t>Wie erklären wir den Zusammenhang zwischen Stress und Herz-Kreislauf-Erkrankungen?</a:t>
            </a:r>
          </a:p>
          <a:p>
            <a:r>
              <a:rPr lang="de-DE" altLang="de-DE" dirty="0">
                <a:latin typeface="Times New Roman" charset="0"/>
              </a:rPr>
              <a:t>Kurzfristig</a:t>
            </a:r>
            <a:r>
              <a:rPr lang="de-DE" altLang="de-DE" baseline="0" dirty="0">
                <a:latin typeface="Times New Roman" charset="0"/>
              </a:rPr>
              <a:t> führt eine Stressbelastung über die Ausschüttung der Stresshormone Adrenalin und Noradrenalin zu einer Aktivierung des Herz-Kreislaufsystems mit Anstieg von Blutdruck, Puls und Atemfrequenz. Die Blutgerinnung wird ebenso wie die Immunabwehr aktiviert und im Blut wird dem Körper Energie in Form von Fett und Zucker zur Verfügung gestellt. </a:t>
            </a:r>
          </a:p>
          <a:p>
            <a:r>
              <a:rPr lang="de-DE" altLang="de-DE" baseline="0" dirty="0">
                <a:latin typeface="Times New Roman" charset="0"/>
              </a:rPr>
              <a:t>Bei chronischer Stressbelastung ohne entsprechende Ruhephasen ist das Risiko für die Entstehung von Herz-Kreislauferkrankungen erhöht, weil das Herz-Kreislaufsystem ebenso wie das Gerinnungssystem dauerhaft übermäßig aktiviert sind. Die körpereigene Dämpfung der Immunabwehr über die Ausschüttung von </a:t>
            </a:r>
            <a:r>
              <a:rPr lang="de-DE" altLang="de-DE" baseline="0" dirty="0" err="1">
                <a:latin typeface="Times New Roman" charset="0"/>
              </a:rPr>
              <a:t>Cortisol</a:t>
            </a:r>
            <a:r>
              <a:rPr lang="de-DE" altLang="de-DE" baseline="0" dirty="0">
                <a:latin typeface="Times New Roman" charset="0"/>
              </a:rPr>
              <a:t> gerät aus der Balance. Dauerhaft hohe Konzentrationen von Zucker- und Fett im Blut erhöhen ebenfalls das Risiko für Herz-Kreislauferkrankungen.</a:t>
            </a:r>
          </a:p>
        </p:txBody>
      </p:sp>
    </p:spTree>
    <p:extLst>
      <p:ext uri="{BB962C8B-B14F-4D97-AF65-F5344CB8AC3E}">
        <p14:creationId xmlns:p14="http://schemas.microsoft.com/office/powerpoint/2010/main" val="3824481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663" y="754063"/>
            <a:ext cx="6604000" cy="3716337"/>
          </a:xfrm>
        </p:spPr>
      </p:sp>
      <p:sp>
        <p:nvSpPr>
          <p:cNvPr id="3" name="Notizenplatzhalter 2"/>
          <p:cNvSpPr>
            <a:spLocks noGrp="1"/>
          </p:cNvSpPr>
          <p:nvPr>
            <p:ph type="body" idx="1"/>
          </p:nvPr>
        </p:nvSpPr>
        <p:spPr/>
        <p:txBody>
          <a:bodyPr/>
          <a:lstStyle/>
          <a:p>
            <a:r>
              <a:rPr lang="de-DE" dirty="0"/>
              <a:t>Warum reagiert unser Körper</a:t>
            </a:r>
            <a:r>
              <a:rPr lang="de-DE" baseline="0" dirty="0"/>
              <a:t> mit einer Aktivierung des Herz-Kreislaufsystems auf Stress?</a:t>
            </a:r>
          </a:p>
          <a:p>
            <a:endParaRPr lang="de-DE" baseline="0" dirty="0"/>
          </a:p>
          <a:p>
            <a:r>
              <a:rPr lang="de-DE" baseline="0" dirty="0"/>
              <a:t>Das hat mit unserer Stammesgeschichte zu tun. In unserer Frühgeschichte entstand Stress vor allem in Situationen, in denen es wichtig war, möglichst schnell zu fliehen oder effektiv zu kämpfen. Eine Aktivierung des Herzkreislaufsystems war mit einem Überlebensvorteil verbunden und hat sich daher fest etabliert. Auch wenn in unserer heutigen Lebensumgebung Kampf- oder Flucht oft keine angemessenen Verhaltensweisen bei Stress darstellen, reagiert unser Körper dennoch nach wie vor auf diese Weise. </a:t>
            </a:r>
            <a:endParaRPr lang="de-DE" dirty="0"/>
          </a:p>
        </p:txBody>
      </p:sp>
      <p:sp>
        <p:nvSpPr>
          <p:cNvPr id="4" name="Foliennummernplatzhalter 3"/>
          <p:cNvSpPr>
            <a:spLocks noGrp="1"/>
          </p:cNvSpPr>
          <p:nvPr>
            <p:ph type="sldNum" idx="10"/>
          </p:nvPr>
        </p:nvSpPr>
        <p:spPr/>
        <p:txBody>
          <a:bodyPr/>
          <a:lstStyle/>
          <a:p>
            <a:fld id="{D3DAEA6A-4D07-4C0C-9EEE-EA1581FEAB43}" type="slidenum">
              <a:rPr lang="de-DE" altLang="de-DE" smtClean="0"/>
              <a:pPr/>
              <a:t>12</a:t>
            </a:fld>
            <a:endParaRPr lang="de-DE" altLang="de-DE"/>
          </a:p>
        </p:txBody>
      </p:sp>
    </p:spTree>
    <p:extLst>
      <p:ext uri="{BB962C8B-B14F-4D97-AF65-F5344CB8AC3E}">
        <p14:creationId xmlns:p14="http://schemas.microsoft.com/office/powerpoint/2010/main" val="16476745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663" y="754063"/>
            <a:ext cx="6604000" cy="3716337"/>
          </a:xfrm>
        </p:spPr>
      </p:sp>
      <p:sp>
        <p:nvSpPr>
          <p:cNvPr id="3" name="Notizenplatzhalter 2"/>
          <p:cNvSpPr>
            <a:spLocks noGrp="1"/>
          </p:cNvSpPr>
          <p:nvPr>
            <p:ph type="body" idx="1"/>
          </p:nvPr>
        </p:nvSpPr>
        <p:spPr/>
        <p:txBody>
          <a:bodyPr/>
          <a:lstStyle/>
          <a:p>
            <a:r>
              <a:rPr lang="de-DE" dirty="0"/>
              <a:t>Stress macht sich nicht nur körperlich sondern auch</a:t>
            </a:r>
            <a:r>
              <a:rPr lang="de-DE" baseline="0" dirty="0"/>
              <a:t> im Verhalten, in den Gedanken und den Gefühlen bemerkbar und verstärkt so das Risiko für die Entwicklung von Herz-Kreislauferkrankungen. Z.B. erhöht vermehrtes Rauchen zur Kompensation von Stressbelastungen das KHK-Risiko. Ebenso stellen Angst und Depressivität eigenständige Risikofaktoren dar. </a:t>
            </a:r>
            <a:endParaRPr lang="de-DE" dirty="0"/>
          </a:p>
        </p:txBody>
      </p:sp>
      <p:sp>
        <p:nvSpPr>
          <p:cNvPr id="4" name="Foliennummernplatzhalter 3"/>
          <p:cNvSpPr>
            <a:spLocks noGrp="1"/>
          </p:cNvSpPr>
          <p:nvPr>
            <p:ph type="sldNum" idx="10"/>
          </p:nvPr>
        </p:nvSpPr>
        <p:spPr/>
        <p:txBody>
          <a:bodyPr/>
          <a:lstStyle/>
          <a:p>
            <a:fld id="{D3DAEA6A-4D07-4C0C-9EEE-EA1581FEAB43}" type="slidenum">
              <a:rPr lang="de-DE" altLang="de-DE" smtClean="0"/>
              <a:pPr/>
              <a:t>13</a:t>
            </a:fld>
            <a:endParaRPr lang="de-DE" altLang="de-DE"/>
          </a:p>
        </p:txBody>
      </p:sp>
    </p:spTree>
    <p:extLst>
      <p:ext uri="{BB962C8B-B14F-4D97-AF65-F5344CB8AC3E}">
        <p14:creationId xmlns:p14="http://schemas.microsoft.com/office/powerpoint/2010/main" val="5521151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663" y="754063"/>
            <a:ext cx="6604000" cy="3716337"/>
          </a:xfrm>
        </p:spPr>
      </p:sp>
      <p:sp>
        <p:nvSpPr>
          <p:cNvPr id="3" name="Notizenplatzhalter 2"/>
          <p:cNvSpPr>
            <a:spLocks noGrp="1"/>
          </p:cNvSpPr>
          <p:nvPr>
            <p:ph type="body" idx="1"/>
          </p:nvPr>
        </p:nvSpPr>
        <p:spPr/>
        <p:txBody>
          <a:bodyPr/>
          <a:lstStyle/>
          <a:p>
            <a:r>
              <a:rPr lang="de-DE" dirty="0"/>
              <a:t>Die 4 Ebenen der Stressreaktion</a:t>
            </a:r>
            <a:r>
              <a:rPr lang="de-DE" baseline="0" dirty="0"/>
              <a:t> sind nicht unabhängig voneinander sondern stehen in Wechselwirkung miteinander und können sich im Sinne eines Teufelskreises aufschaukeln.  </a:t>
            </a:r>
            <a:endParaRPr lang="de-DE" dirty="0"/>
          </a:p>
        </p:txBody>
      </p:sp>
      <p:sp>
        <p:nvSpPr>
          <p:cNvPr id="4" name="Foliennummernplatzhalter 3"/>
          <p:cNvSpPr>
            <a:spLocks noGrp="1"/>
          </p:cNvSpPr>
          <p:nvPr>
            <p:ph type="sldNum" idx="10"/>
          </p:nvPr>
        </p:nvSpPr>
        <p:spPr/>
        <p:txBody>
          <a:bodyPr/>
          <a:lstStyle/>
          <a:p>
            <a:fld id="{D3DAEA6A-4D07-4C0C-9EEE-EA1581FEAB43}" type="slidenum">
              <a:rPr lang="de-DE" altLang="de-DE" smtClean="0"/>
              <a:pPr/>
              <a:t>14</a:t>
            </a:fld>
            <a:endParaRPr lang="de-DE" altLang="de-DE"/>
          </a:p>
        </p:txBody>
      </p:sp>
    </p:spTree>
    <p:extLst>
      <p:ext uri="{BB962C8B-B14F-4D97-AF65-F5344CB8AC3E}">
        <p14:creationId xmlns:p14="http://schemas.microsoft.com/office/powerpoint/2010/main" val="18816777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p:nvPr>
        </p:nvSpPr>
        <p:spPr>
          <a:noFill/>
          <a:ln>
            <a:round/>
            <a:headEnd/>
            <a:tailEnd/>
          </a:ln>
        </p:spPr>
        <p:txBody>
          <a:bodyPr/>
          <a:lstStyle/>
          <a:p>
            <a:fld id="{6DB03A6F-1FAF-483D-87B1-62C297F719C8}" type="slidenum">
              <a:rPr lang="de-DE" altLang="de-DE"/>
              <a:pPr/>
              <a:t>15</a:t>
            </a:fld>
            <a:endParaRPr lang="de-DE" altLang="de-DE"/>
          </a:p>
        </p:txBody>
      </p:sp>
      <p:sp>
        <p:nvSpPr>
          <p:cNvPr id="152578" name="Rectangle 2"/>
          <p:cNvSpPr>
            <a:spLocks noGrp="1" noRot="1" noChangeAspect="1" noChangeArrowheads="1" noTextEdit="1"/>
          </p:cNvSpPr>
          <p:nvPr>
            <p:ph type="sldImg"/>
          </p:nvPr>
        </p:nvSpPr>
        <p:spPr>
          <a:xfrm>
            <a:off x="93663" y="754063"/>
            <a:ext cx="6604000" cy="3716337"/>
          </a:xfrm>
          <a:ln/>
        </p:spPr>
      </p:sp>
      <p:sp>
        <p:nvSpPr>
          <p:cNvPr id="45060" name="Rectangle 3"/>
          <p:cNvSpPr>
            <a:spLocks noGrp="1" noChangeArrowheads="1"/>
          </p:cNvSpPr>
          <p:nvPr>
            <p:ph type="body" idx="1"/>
          </p:nvPr>
        </p:nvSpPr>
        <p:spPr>
          <a:noFill/>
        </p:spPr>
        <p:txBody>
          <a:bodyPr/>
          <a:lstStyle/>
          <a:p>
            <a:endParaRPr lang="de-DE" altLang="de-DE" dirty="0">
              <a:latin typeface="Times New Roman" charset="0"/>
            </a:endParaRPr>
          </a:p>
        </p:txBody>
      </p:sp>
    </p:spTree>
    <p:extLst>
      <p:ext uri="{BB962C8B-B14F-4D97-AF65-F5344CB8AC3E}">
        <p14:creationId xmlns:p14="http://schemas.microsoft.com/office/powerpoint/2010/main" val="12590328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663" y="754063"/>
            <a:ext cx="6604000" cy="3716337"/>
          </a:xfrm>
        </p:spPr>
      </p:sp>
      <p:sp>
        <p:nvSpPr>
          <p:cNvPr id="3" name="Notizenplatzhalter 2"/>
          <p:cNvSpPr>
            <a:spLocks noGrp="1"/>
          </p:cNvSpPr>
          <p:nvPr>
            <p:ph type="body" idx="1"/>
          </p:nvPr>
        </p:nvSpPr>
        <p:spPr/>
        <p:txBody>
          <a:bodyPr/>
          <a:lstStyle/>
          <a:p>
            <a:r>
              <a:rPr lang="de-DE" dirty="0"/>
              <a:t>Kurzfristig kann es</a:t>
            </a:r>
            <a:r>
              <a:rPr lang="de-DE" baseline="0" dirty="0"/>
              <a:t> helfen, sich spontan zu entspannen oder auch sich abzureagieren. Abreaktion durch Bewegung hilft, weil wir unserem Körper dann das bieten, was er eigentlich bei Stress erwartet, nämlich Aktivität und Bewegung. Wichtig dabei ist es, die eigene Stressreaktion nicht noch durch die eigenen Gedanken zu fördern, sondern eher stressmildernde Gedanken zu aktivieren. </a:t>
            </a:r>
            <a:endParaRPr lang="de-DE" dirty="0"/>
          </a:p>
        </p:txBody>
      </p:sp>
      <p:sp>
        <p:nvSpPr>
          <p:cNvPr id="4" name="Foliennummernplatzhalter 3"/>
          <p:cNvSpPr>
            <a:spLocks noGrp="1"/>
          </p:cNvSpPr>
          <p:nvPr>
            <p:ph type="sldNum" idx="10"/>
          </p:nvPr>
        </p:nvSpPr>
        <p:spPr/>
        <p:txBody>
          <a:bodyPr/>
          <a:lstStyle/>
          <a:p>
            <a:fld id="{D3DAEA6A-4D07-4C0C-9EEE-EA1581FEAB43}" type="slidenum">
              <a:rPr lang="de-DE" altLang="de-DE" smtClean="0"/>
              <a:pPr/>
              <a:t>16</a:t>
            </a:fld>
            <a:endParaRPr lang="de-DE" altLang="de-DE"/>
          </a:p>
        </p:txBody>
      </p:sp>
    </p:spTree>
    <p:extLst>
      <p:ext uri="{BB962C8B-B14F-4D97-AF65-F5344CB8AC3E}">
        <p14:creationId xmlns:p14="http://schemas.microsoft.com/office/powerpoint/2010/main" val="20137751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449226">
              <a:defRPr/>
            </a:pPr>
            <a:r>
              <a:rPr lang="de-DE" dirty="0"/>
              <a:t>Hier finden Sie Beispiele für</a:t>
            </a:r>
            <a:r>
              <a:rPr lang="de-DE" baseline="0" dirty="0"/>
              <a:t> stressverstärkende und stressmildernde Gedanken.</a:t>
            </a:r>
            <a:endParaRPr lang="de-DE" dirty="0"/>
          </a:p>
          <a:p>
            <a:endParaRPr lang="de-DE" dirty="0"/>
          </a:p>
        </p:txBody>
      </p:sp>
      <p:sp>
        <p:nvSpPr>
          <p:cNvPr id="4" name="Foliennummernplatzhalter 3"/>
          <p:cNvSpPr>
            <a:spLocks noGrp="1"/>
          </p:cNvSpPr>
          <p:nvPr>
            <p:ph type="sldNum"/>
          </p:nvPr>
        </p:nvSpPr>
        <p:spPr/>
        <p:txBody>
          <a:bodyPr/>
          <a:lstStyle/>
          <a:p>
            <a:fld id="{D3DAEA6A-4D07-4C0C-9EEE-EA1581FEAB43}" type="slidenum">
              <a:rPr lang="de-DE" altLang="de-DE" smtClean="0"/>
              <a:pPr/>
              <a:t>17</a:t>
            </a:fld>
            <a:endParaRPr lang="de-DE" altLang="de-DE"/>
          </a:p>
        </p:txBody>
      </p:sp>
    </p:spTree>
    <p:extLst>
      <p:ext uri="{BB962C8B-B14F-4D97-AF65-F5344CB8AC3E}">
        <p14:creationId xmlns:p14="http://schemas.microsoft.com/office/powerpoint/2010/main" val="22623363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449226">
              <a:defRPr/>
            </a:pPr>
            <a:r>
              <a:rPr lang="de-DE" dirty="0"/>
              <a:t>Langfristige</a:t>
            </a:r>
            <a:r>
              <a:rPr lang="de-DE" baseline="0" dirty="0"/>
              <a:t> Stressbewältigung kann sowohl bei den Bedingungen ansetzen, mit denen wir konfrontiert sind, als auch bei uns selbst.</a:t>
            </a:r>
            <a:endParaRPr lang="de-DE" dirty="0"/>
          </a:p>
          <a:p>
            <a:endParaRPr lang="de-DE" dirty="0"/>
          </a:p>
          <a:p>
            <a:pPr defTabSz="449226">
              <a:defRPr/>
            </a:pPr>
            <a:r>
              <a:rPr lang="de-DE" dirty="0"/>
              <a:t>Wenn</a:t>
            </a:r>
            <a:r>
              <a:rPr lang="de-DE" baseline="0" dirty="0"/>
              <a:t> es uns gelingt, die Bedingungen, die uns zu schaffen machen, zu verändern oder sie komplett zu verlassen, ist dies u.U. eine sehr effektive Form der Stressbewältigung (Arbeitsplatzwechsel, innerbetriebliche Umsetzung, Inanspruchnahme von z.B. häuslicher Unterstützung bei der Pflege von Angehörigen etc.). Manchmal aber ist dies nicht möglich. Dann geht es darum, die nicht zu verändernden Bedingungen zu akzeptieren.  </a:t>
            </a:r>
            <a:endParaRPr lang="de-DE" dirty="0"/>
          </a:p>
          <a:p>
            <a:endParaRPr lang="de-DE" dirty="0"/>
          </a:p>
          <a:p>
            <a:pPr defTabSz="449226">
              <a:defRPr/>
            </a:pPr>
            <a:r>
              <a:rPr lang="de-DE" dirty="0"/>
              <a:t>Neben der Veränderung der äußeren Bedingungen ist die eigene</a:t>
            </a:r>
            <a:r>
              <a:rPr lang="de-DE" baseline="0" dirty="0"/>
              <a:t> Person ein wichtiger Ansatzpunkt zur langfristigen Stressbewältigung.</a:t>
            </a:r>
            <a:endParaRPr lang="de-DE" dirty="0"/>
          </a:p>
          <a:p>
            <a:endParaRPr lang="de-DE" dirty="0"/>
          </a:p>
          <a:p>
            <a:endParaRPr lang="de-DE" dirty="0"/>
          </a:p>
        </p:txBody>
      </p:sp>
      <p:sp>
        <p:nvSpPr>
          <p:cNvPr id="4" name="Foliennummernplatzhalter 3"/>
          <p:cNvSpPr>
            <a:spLocks noGrp="1"/>
          </p:cNvSpPr>
          <p:nvPr>
            <p:ph type="sldNum"/>
          </p:nvPr>
        </p:nvSpPr>
        <p:spPr/>
        <p:txBody>
          <a:bodyPr/>
          <a:lstStyle/>
          <a:p>
            <a:fld id="{D3DAEA6A-4D07-4C0C-9EEE-EA1581FEAB43}" type="slidenum">
              <a:rPr lang="de-DE" altLang="de-DE" smtClean="0"/>
              <a:pPr/>
              <a:t>18</a:t>
            </a:fld>
            <a:endParaRPr lang="de-DE" altLang="de-DE"/>
          </a:p>
        </p:txBody>
      </p:sp>
    </p:spTree>
    <p:extLst>
      <p:ext uri="{BB962C8B-B14F-4D97-AF65-F5344CB8AC3E}">
        <p14:creationId xmlns:p14="http://schemas.microsoft.com/office/powerpoint/2010/main" val="2770591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449226">
              <a:defRPr/>
            </a:pPr>
            <a:r>
              <a:rPr lang="de-DE" dirty="0"/>
              <a:t>Wenn wir Regenerationsphasen</a:t>
            </a:r>
            <a:r>
              <a:rPr lang="de-DE" baseline="0" dirty="0"/>
              <a:t> vernachlässigen, verstärken wir auf die Dauer unser Stresserleben, auch wenn wir dies manchmal tun, um kurzfristig Aufgaben noch zu bewältigen. </a:t>
            </a:r>
            <a:endParaRPr lang="de-DE" dirty="0"/>
          </a:p>
          <a:p>
            <a:endParaRPr lang="de-DE" dirty="0"/>
          </a:p>
        </p:txBody>
      </p:sp>
      <p:sp>
        <p:nvSpPr>
          <p:cNvPr id="4" name="Foliennummernplatzhalter 3"/>
          <p:cNvSpPr>
            <a:spLocks noGrp="1"/>
          </p:cNvSpPr>
          <p:nvPr>
            <p:ph type="sldNum"/>
          </p:nvPr>
        </p:nvSpPr>
        <p:spPr/>
        <p:txBody>
          <a:bodyPr/>
          <a:lstStyle/>
          <a:p>
            <a:fld id="{D3DAEA6A-4D07-4C0C-9EEE-EA1581FEAB43}" type="slidenum">
              <a:rPr lang="de-DE" altLang="de-DE" smtClean="0"/>
              <a:pPr/>
              <a:t>19</a:t>
            </a:fld>
            <a:endParaRPr lang="de-DE" altLang="de-DE"/>
          </a:p>
        </p:txBody>
      </p:sp>
    </p:spTree>
    <p:extLst>
      <p:ext uri="{BB962C8B-B14F-4D97-AF65-F5344CB8AC3E}">
        <p14:creationId xmlns:p14="http://schemas.microsoft.com/office/powerpoint/2010/main" val="1688052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9"/>
          <p:cNvSpPr>
            <a:spLocks noGrp="1" noChangeArrowheads="1"/>
          </p:cNvSpPr>
          <p:nvPr>
            <p:ph type="sldNum" sz="quarter"/>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spcBef>
                <a:spcPct val="30000"/>
              </a:spcBef>
              <a:buClr>
                <a:srgbClr val="000000"/>
              </a:buClr>
              <a:buSzPct val="100000"/>
              <a:buFont typeface="Times New Roman" pitchFamily="18" charset="0"/>
              <a:tabLst>
                <a:tab pos="0" algn="l"/>
                <a:tab pos="409542" algn="l"/>
                <a:tab pos="820671" algn="l"/>
                <a:tab pos="1233388" algn="l"/>
                <a:tab pos="1644516" algn="l"/>
                <a:tab pos="2055646" algn="l"/>
                <a:tab pos="2466775" algn="l"/>
                <a:tab pos="2879491" algn="l"/>
                <a:tab pos="3290620" algn="l"/>
                <a:tab pos="3701749" algn="l"/>
                <a:tab pos="4114466" algn="l"/>
                <a:tab pos="4525595" algn="l"/>
                <a:tab pos="4936723" algn="l"/>
                <a:tab pos="5349440" algn="l"/>
                <a:tab pos="5760570" algn="l"/>
                <a:tab pos="6171698" algn="l"/>
                <a:tab pos="6584415" algn="l"/>
                <a:tab pos="6995545" algn="l"/>
                <a:tab pos="7406673" algn="l"/>
                <a:tab pos="7819389" algn="l"/>
                <a:tab pos="8230519" algn="l"/>
              </a:tabLst>
              <a:defRPr sz="1200">
                <a:solidFill>
                  <a:srgbClr val="000000"/>
                </a:solidFill>
                <a:latin typeface="Times New Roman" pitchFamily="18" charset="0"/>
              </a:defRPr>
            </a:lvl1pPr>
            <a:lvl2pPr>
              <a:spcBef>
                <a:spcPct val="30000"/>
              </a:spcBef>
              <a:buClr>
                <a:srgbClr val="000000"/>
              </a:buClr>
              <a:buSzPct val="100000"/>
              <a:buFont typeface="Times New Roman" pitchFamily="18" charset="0"/>
              <a:tabLst>
                <a:tab pos="0" algn="l"/>
                <a:tab pos="409542" algn="l"/>
                <a:tab pos="820671" algn="l"/>
                <a:tab pos="1233388" algn="l"/>
                <a:tab pos="1644516" algn="l"/>
                <a:tab pos="2055646" algn="l"/>
                <a:tab pos="2466775" algn="l"/>
                <a:tab pos="2879491" algn="l"/>
                <a:tab pos="3290620" algn="l"/>
                <a:tab pos="3701749" algn="l"/>
                <a:tab pos="4114466" algn="l"/>
                <a:tab pos="4525595" algn="l"/>
                <a:tab pos="4936723" algn="l"/>
                <a:tab pos="5349440" algn="l"/>
                <a:tab pos="5760570" algn="l"/>
                <a:tab pos="6171698" algn="l"/>
                <a:tab pos="6584415" algn="l"/>
                <a:tab pos="6995545" algn="l"/>
                <a:tab pos="7406673" algn="l"/>
                <a:tab pos="7819389" algn="l"/>
                <a:tab pos="8230519" algn="l"/>
              </a:tabLst>
              <a:defRPr sz="1200">
                <a:solidFill>
                  <a:srgbClr val="000000"/>
                </a:solidFill>
                <a:latin typeface="Times New Roman" pitchFamily="18" charset="0"/>
              </a:defRPr>
            </a:lvl2pPr>
            <a:lvl3pPr>
              <a:spcBef>
                <a:spcPct val="30000"/>
              </a:spcBef>
              <a:buClr>
                <a:srgbClr val="000000"/>
              </a:buClr>
              <a:buSzPct val="100000"/>
              <a:buFont typeface="Times New Roman" pitchFamily="18" charset="0"/>
              <a:tabLst>
                <a:tab pos="0" algn="l"/>
                <a:tab pos="409542" algn="l"/>
                <a:tab pos="820671" algn="l"/>
                <a:tab pos="1233388" algn="l"/>
                <a:tab pos="1644516" algn="l"/>
                <a:tab pos="2055646" algn="l"/>
                <a:tab pos="2466775" algn="l"/>
                <a:tab pos="2879491" algn="l"/>
                <a:tab pos="3290620" algn="l"/>
                <a:tab pos="3701749" algn="l"/>
                <a:tab pos="4114466" algn="l"/>
                <a:tab pos="4525595" algn="l"/>
                <a:tab pos="4936723" algn="l"/>
                <a:tab pos="5349440" algn="l"/>
                <a:tab pos="5760570" algn="l"/>
                <a:tab pos="6171698" algn="l"/>
                <a:tab pos="6584415" algn="l"/>
                <a:tab pos="6995545" algn="l"/>
                <a:tab pos="7406673" algn="l"/>
                <a:tab pos="7819389" algn="l"/>
                <a:tab pos="8230519" algn="l"/>
              </a:tabLst>
              <a:defRPr sz="1200">
                <a:solidFill>
                  <a:srgbClr val="000000"/>
                </a:solidFill>
                <a:latin typeface="Times New Roman" pitchFamily="18" charset="0"/>
              </a:defRPr>
            </a:lvl3pPr>
            <a:lvl4pPr>
              <a:spcBef>
                <a:spcPct val="30000"/>
              </a:spcBef>
              <a:buClr>
                <a:srgbClr val="000000"/>
              </a:buClr>
              <a:buSzPct val="100000"/>
              <a:buFont typeface="Times New Roman" pitchFamily="18" charset="0"/>
              <a:tabLst>
                <a:tab pos="0" algn="l"/>
                <a:tab pos="409542" algn="l"/>
                <a:tab pos="820671" algn="l"/>
                <a:tab pos="1233388" algn="l"/>
                <a:tab pos="1644516" algn="l"/>
                <a:tab pos="2055646" algn="l"/>
                <a:tab pos="2466775" algn="l"/>
                <a:tab pos="2879491" algn="l"/>
                <a:tab pos="3290620" algn="l"/>
                <a:tab pos="3701749" algn="l"/>
                <a:tab pos="4114466" algn="l"/>
                <a:tab pos="4525595" algn="l"/>
                <a:tab pos="4936723" algn="l"/>
                <a:tab pos="5349440" algn="l"/>
                <a:tab pos="5760570" algn="l"/>
                <a:tab pos="6171698" algn="l"/>
                <a:tab pos="6584415" algn="l"/>
                <a:tab pos="6995545" algn="l"/>
                <a:tab pos="7406673" algn="l"/>
                <a:tab pos="7819389" algn="l"/>
                <a:tab pos="8230519" algn="l"/>
              </a:tabLst>
              <a:defRPr sz="1200">
                <a:solidFill>
                  <a:srgbClr val="000000"/>
                </a:solidFill>
                <a:latin typeface="Times New Roman" pitchFamily="18" charset="0"/>
              </a:defRPr>
            </a:lvl4pPr>
            <a:lvl5pPr>
              <a:spcBef>
                <a:spcPct val="30000"/>
              </a:spcBef>
              <a:buClr>
                <a:srgbClr val="000000"/>
              </a:buClr>
              <a:buSzPct val="100000"/>
              <a:buFont typeface="Times New Roman" pitchFamily="18" charset="0"/>
              <a:tabLst>
                <a:tab pos="0" algn="l"/>
                <a:tab pos="409542" algn="l"/>
                <a:tab pos="820671" algn="l"/>
                <a:tab pos="1233388" algn="l"/>
                <a:tab pos="1644516" algn="l"/>
                <a:tab pos="2055646" algn="l"/>
                <a:tab pos="2466775" algn="l"/>
                <a:tab pos="2879491" algn="l"/>
                <a:tab pos="3290620" algn="l"/>
                <a:tab pos="3701749" algn="l"/>
                <a:tab pos="4114466" algn="l"/>
                <a:tab pos="4525595" algn="l"/>
                <a:tab pos="4936723" algn="l"/>
                <a:tab pos="5349440" algn="l"/>
                <a:tab pos="5760570" algn="l"/>
                <a:tab pos="6171698" algn="l"/>
                <a:tab pos="6584415" algn="l"/>
                <a:tab pos="6995545" algn="l"/>
                <a:tab pos="7406673" algn="l"/>
                <a:tab pos="7819389" algn="l"/>
                <a:tab pos="8230519" algn="l"/>
              </a:tabLst>
              <a:defRPr sz="1200">
                <a:solidFill>
                  <a:srgbClr val="000000"/>
                </a:solidFill>
                <a:latin typeface="Times New Roman" pitchFamily="18" charset="0"/>
              </a:defRPr>
            </a:lvl5pPr>
            <a:lvl6pPr marL="2514395" indent="-228581" defTabSz="449226" eaLnBrk="0" fontAlgn="base" hangingPunct="0">
              <a:spcBef>
                <a:spcPct val="30000"/>
              </a:spcBef>
              <a:spcAft>
                <a:spcPct val="0"/>
              </a:spcAft>
              <a:buClr>
                <a:srgbClr val="000000"/>
              </a:buClr>
              <a:buSzPct val="100000"/>
              <a:buFont typeface="Times New Roman" pitchFamily="18" charset="0"/>
              <a:tabLst>
                <a:tab pos="0" algn="l"/>
                <a:tab pos="409542" algn="l"/>
                <a:tab pos="820671" algn="l"/>
                <a:tab pos="1233388" algn="l"/>
                <a:tab pos="1644516" algn="l"/>
                <a:tab pos="2055646" algn="l"/>
                <a:tab pos="2466775" algn="l"/>
                <a:tab pos="2879491" algn="l"/>
                <a:tab pos="3290620" algn="l"/>
                <a:tab pos="3701749" algn="l"/>
                <a:tab pos="4114466" algn="l"/>
                <a:tab pos="4525595" algn="l"/>
                <a:tab pos="4936723" algn="l"/>
                <a:tab pos="5349440" algn="l"/>
                <a:tab pos="5760570" algn="l"/>
                <a:tab pos="6171698" algn="l"/>
                <a:tab pos="6584415" algn="l"/>
                <a:tab pos="6995545" algn="l"/>
                <a:tab pos="7406673" algn="l"/>
                <a:tab pos="7819389" algn="l"/>
                <a:tab pos="8230519" algn="l"/>
              </a:tabLst>
              <a:defRPr sz="1200">
                <a:solidFill>
                  <a:srgbClr val="000000"/>
                </a:solidFill>
                <a:latin typeface="Times New Roman" pitchFamily="18" charset="0"/>
              </a:defRPr>
            </a:lvl6pPr>
            <a:lvl7pPr marL="2971559" indent="-228581" defTabSz="449226" eaLnBrk="0" fontAlgn="base" hangingPunct="0">
              <a:spcBef>
                <a:spcPct val="30000"/>
              </a:spcBef>
              <a:spcAft>
                <a:spcPct val="0"/>
              </a:spcAft>
              <a:buClr>
                <a:srgbClr val="000000"/>
              </a:buClr>
              <a:buSzPct val="100000"/>
              <a:buFont typeface="Times New Roman" pitchFamily="18" charset="0"/>
              <a:tabLst>
                <a:tab pos="0" algn="l"/>
                <a:tab pos="409542" algn="l"/>
                <a:tab pos="820671" algn="l"/>
                <a:tab pos="1233388" algn="l"/>
                <a:tab pos="1644516" algn="l"/>
                <a:tab pos="2055646" algn="l"/>
                <a:tab pos="2466775" algn="l"/>
                <a:tab pos="2879491" algn="l"/>
                <a:tab pos="3290620" algn="l"/>
                <a:tab pos="3701749" algn="l"/>
                <a:tab pos="4114466" algn="l"/>
                <a:tab pos="4525595" algn="l"/>
                <a:tab pos="4936723" algn="l"/>
                <a:tab pos="5349440" algn="l"/>
                <a:tab pos="5760570" algn="l"/>
                <a:tab pos="6171698" algn="l"/>
                <a:tab pos="6584415" algn="l"/>
                <a:tab pos="6995545" algn="l"/>
                <a:tab pos="7406673" algn="l"/>
                <a:tab pos="7819389" algn="l"/>
                <a:tab pos="8230519" algn="l"/>
              </a:tabLst>
              <a:defRPr sz="1200">
                <a:solidFill>
                  <a:srgbClr val="000000"/>
                </a:solidFill>
                <a:latin typeface="Times New Roman" pitchFamily="18" charset="0"/>
              </a:defRPr>
            </a:lvl7pPr>
            <a:lvl8pPr marL="3428722" indent="-228581" defTabSz="449226" eaLnBrk="0" fontAlgn="base" hangingPunct="0">
              <a:spcBef>
                <a:spcPct val="30000"/>
              </a:spcBef>
              <a:spcAft>
                <a:spcPct val="0"/>
              </a:spcAft>
              <a:buClr>
                <a:srgbClr val="000000"/>
              </a:buClr>
              <a:buSzPct val="100000"/>
              <a:buFont typeface="Times New Roman" pitchFamily="18" charset="0"/>
              <a:tabLst>
                <a:tab pos="0" algn="l"/>
                <a:tab pos="409542" algn="l"/>
                <a:tab pos="820671" algn="l"/>
                <a:tab pos="1233388" algn="l"/>
                <a:tab pos="1644516" algn="l"/>
                <a:tab pos="2055646" algn="l"/>
                <a:tab pos="2466775" algn="l"/>
                <a:tab pos="2879491" algn="l"/>
                <a:tab pos="3290620" algn="l"/>
                <a:tab pos="3701749" algn="l"/>
                <a:tab pos="4114466" algn="l"/>
                <a:tab pos="4525595" algn="l"/>
                <a:tab pos="4936723" algn="l"/>
                <a:tab pos="5349440" algn="l"/>
                <a:tab pos="5760570" algn="l"/>
                <a:tab pos="6171698" algn="l"/>
                <a:tab pos="6584415" algn="l"/>
                <a:tab pos="6995545" algn="l"/>
                <a:tab pos="7406673" algn="l"/>
                <a:tab pos="7819389" algn="l"/>
                <a:tab pos="8230519" algn="l"/>
              </a:tabLst>
              <a:defRPr sz="1200">
                <a:solidFill>
                  <a:srgbClr val="000000"/>
                </a:solidFill>
                <a:latin typeface="Times New Roman" pitchFamily="18" charset="0"/>
              </a:defRPr>
            </a:lvl8pPr>
            <a:lvl9pPr marL="3885884" indent="-228581" defTabSz="449226" eaLnBrk="0" fontAlgn="base" hangingPunct="0">
              <a:spcBef>
                <a:spcPct val="30000"/>
              </a:spcBef>
              <a:spcAft>
                <a:spcPct val="0"/>
              </a:spcAft>
              <a:buClr>
                <a:srgbClr val="000000"/>
              </a:buClr>
              <a:buSzPct val="100000"/>
              <a:buFont typeface="Times New Roman" pitchFamily="18" charset="0"/>
              <a:tabLst>
                <a:tab pos="0" algn="l"/>
                <a:tab pos="409542" algn="l"/>
                <a:tab pos="820671" algn="l"/>
                <a:tab pos="1233388" algn="l"/>
                <a:tab pos="1644516" algn="l"/>
                <a:tab pos="2055646" algn="l"/>
                <a:tab pos="2466775" algn="l"/>
                <a:tab pos="2879491" algn="l"/>
                <a:tab pos="3290620" algn="l"/>
                <a:tab pos="3701749" algn="l"/>
                <a:tab pos="4114466" algn="l"/>
                <a:tab pos="4525595" algn="l"/>
                <a:tab pos="4936723" algn="l"/>
                <a:tab pos="5349440" algn="l"/>
                <a:tab pos="5760570" algn="l"/>
                <a:tab pos="6171698" algn="l"/>
                <a:tab pos="6584415" algn="l"/>
                <a:tab pos="6995545" algn="l"/>
                <a:tab pos="7406673" algn="l"/>
                <a:tab pos="7819389" algn="l"/>
                <a:tab pos="8230519" algn="l"/>
              </a:tabLst>
              <a:defRPr sz="1200">
                <a:solidFill>
                  <a:srgbClr val="000000"/>
                </a:solidFill>
                <a:latin typeface="Times New Roman" pitchFamily="18" charset="0"/>
              </a:defRPr>
            </a:lvl9pPr>
          </a:lstStyle>
          <a:p>
            <a:pPr>
              <a:spcBef>
                <a:spcPct val="0"/>
              </a:spcBef>
              <a:buClrTx/>
              <a:buFontTx/>
              <a:buNone/>
            </a:pPr>
            <a:fld id="{9741C98B-E722-467C-84A3-CC479E2DF1AD}" type="slidenum">
              <a:rPr lang="de-DE" altLang="de-DE" sz="1300"/>
              <a:pPr>
                <a:spcBef>
                  <a:spcPct val="0"/>
                </a:spcBef>
                <a:buClrTx/>
                <a:buFontTx/>
                <a:buNone/>
              </a:pPr>
              <a:t>2</a:t>
            </a:fld>
            <a:endParaRPr lang="de-DE" altLang="de-DE" sz="1300"/>
          </a:p>
        </p:txBody>
      </p:sp>
      <p:sp>
        <p:nvSpPr>
          <p:cNvPr id="21507" name="Rectangle 1"/>
          <p:cNvSpPr>
            <a:spLocks noGrp="1" noRot="1" noChangeAspect="1" noChangeArrowheads="1" noTextEdit="1"/>
          </p:cNvSpPr>
          <p:nvPr>
            <p:ph type="sldImg"/>
          </p:nvPr>
        </p:nvSpPr>
        <p:spPr>
          <a:xfrm>
            <a:off x="90488" y="754063"/>
            <a:ext cx="6616700" cy="3722687"/>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8" name="Rectangle 2"/>
          <p:cNvSpPr>
            <a:spLocks noGrp="1" noChangeArrowheads="1"/>
          </p:cNvSpPr>
          <p:nvPr>
            <p:ph type="body" idx="1"/>
          </p:nvPr>
        </p:nvSpPr>
        <p:spPr>
          <a:xfrm>
            <a:off x="679451" y="4714875"/>
            <a:ext cx="5435600" cy="4464050"/>
          </a:xfrm>
          <a:noFill/>
          <a:ln/>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p>
        </p:txBody>
      </p:sp>
    </p:spTree>
    <p:extLst>
      <p:ext uri="{BB962C8B-B14F-4D97-AF65-F5344CB8AC3E}">
        <p14:creationId xmlns:p14="http://schemas.microsoft.com/office/powerpoint/2010/main" val="41508433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663" y="754063"/>
            <a:ext cx="6604000" cy="3716337"/>
          </a:xfrm>
        </p:spPr>
      </p:sp>
      <p:sp>
        <p:nvSpPr>
          <p:cNvPr id="3" name="Notizenplatzhalter 2"/>
          <p:cNvSpPr>
            <a:spLocks noGrp="1"/>
          </p:cNvSpPr>
          <p:nvPr>
            <p:ph type="body" idx="1"/>
          </p:nvPr>
        </p:nvSpPr>
        <p:spPr/>
        <p:txBody>
          <a:bodyPr/>
          <a:lstStyle/>
          <a:p>
            <a:r>
              <a:rPr lang="de-DE" dirty="0"/>
              <a:t>Eine</a:t>
            </a:r>
            <a:r>
              <a:rPr lang="de-DE" baseline="0" dirty="0"/>
              <a:t> Möglichkeit, die eigene Arbeitsorganisation zu verbessern, ist das  sog. Eisenhower-Prinzip. Eisenhower (ehemaliger amerikanischer Präsident) hatte es sich zu Gewohnheit gemacht, die Aufgaben, die an ihn herangetragen wurden, in die o.g. vier Kategorien einzuteilen. </a:t>
            </a:r>
            <a:endParaRPr lang="de-DE" dirty="0"/>
          </a:p>
        </p:txBody>
      </p:sp>
      <p:sp>
        <p:nvSpPr>
          <p:cNvPr id="4" name="Foliennummernplatzhalter 3"/>
          <p:cNvSpPr>
            <a:spLocks noGrp="1"/>
          </p:cNvSpPr>
          <p:nvPr>
            <p:ph type="sldNum" idx="10"/>
          </p:nvPr>
        </p:nvSpPr>
        <p:spPr/>
        <p:txBody>
          <a:bodyPr/>
          <a:lstStyle/>
          <a:p>
            <a:fld id="{D3DAEA6A-4D07-4C0C-9EEE-EA1581FEAB43}" type="slidenum">
              <a:rPr lang="de-DE" altLang="de-DE" smtClean="0"/>
              <a:pPr/>
              <a:t>20</a:t>
            </a:fld>
            <a:endParaRPr lang="de-DE" altLang="de-DE"/>
          </a:p>
        </p:txBody>
      </p:sp>
    </p:spTree>
    <p:extLst>
      <p:ext uri="{BB962C8B-B14F-4D97-AF65-F5344CB8AC3E}">
        <p14:creationId xmlns:p14="http://schemas.microsoft.com/office/powerpoint/2010/main" val="19837224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449226">
              <a:defRPr/>
            </a:pPr>
            <a:r>
              <a:rPr lang="de-DE" dirty="0"/>
              <a:t>Sich die eigenen Einstellungen und Bewertungen, mit denen wir schwierigen Situation</a:t>
            </a:r>
            <a:r>
              <a:rPr lang="de-DE" baseline="0" dirty="0"/>
              <a:t> und Problem begegnen,</a:t>
            </a:r>
            <a:r>
              <a:rPr lang="de-DE" dirty="0"/>
              <a:t> bewusst zu machen, sie zu</a:t>
            </a:r>
            <a:r>
              <a:rPr lang="de-DE" baseline="0" dirty="0"/>
              <a:t> </a:t>
            </a:r>
            <a:r>
              <a:rPr lang="de-DE" dirty="0"/>
              <a:t>hinterfragen und gegebenenfalls zu verändern, kann ebenfalls helfen, Stresserleben auch langfristig</a:t>
            </a:r>
            <a:r>
              <a:rPr lang="de-DE" baseline="0" dirty="0"/>
              <a:t> zu reduzieren.</a:t>
            </a:r>
            <a:endParaRPr lang="de-DE" dirty="0"/>
          </a:p>
          <a:p>
            <a:endParaRPr lang="de-DE" dirty="0"/>
          </a:p>
        </p:txBody>
      </p:sp>
      <p:sp>
        <p:nvSpPr>
          <p:cNvPr id="4" name="Foliennummernplatzhalter 3"/>
          <p:cNvSpPr>
            <a:spLocks noGrp="1"/>
          </p:cNvSpPr>
          <p:nvPr>
            <p:ph type="sldNum"/>
          </p:nvPr>
        </p:nvSpPr>
        <p:spPr/>
        <p:txBody>
          <a:bodyPr/>
          <a:lstStyle/>
          <a:p>
            <a:fld id="{D3DAEA6A-4D07-4C0C-9EEE-EA1581FEAB43}" type="slidenum">
              <a:rPr lang="de-DE" altLang="de-DE" smtClean="0"/>
              <a:pPr/>
              <a:t>21</a:t>
            </a:fld>
            <a:endParaRPr lang="de-DE" altLang="de-DE"/>
          </a:p>
        </p:txBody>
      </p:sp>
    </p:spTree>
    <p:extLst>
      <p:ext uri="{BB962C8B-B14F-4D97-AF65-F5344CB8AC3E}">
        <p14:creationId xmlns:p14="http://schemas.microsoft.com/office/powerpoint/2010/main" val="8683408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449226">
              <a:defRPr/>
            </a:pPr>
            <a:r>
              <a:rPr lang="de-DE" dirty="0"/>
              <a:t>Sich die eigenen Einstellungen und Bewertungen, mit denen wir schwierigen Situation</a:t>
            </a:r>
            <a:r>
              <a:rPr lang="de-DE" baseline="0" dirty="0"/>
              <a:t> und Problem begegnen,</a:t>
            </a:r>
            <a:r>
              <a:rPr lang="de-DE" dirty="0"/>
              <a:t> bewusst zu machen, sie zu</a:t>
            </a:r>
            <a:r>
              <a:rPr lang="de-DE" baseline="0" dirty="0"/>
              <a:t> </a:t>
            </a:r>
            <a:r>
              <a:rPr lang="de-DE" dirty="0"/>
              <a:t>hinterfragen und gegebenenfalls zu verändern, kann ebenfalls helfen, Stresserleben auch langfristig</a:t>
            </a:r>
            <a:r>
              <a:rPr lang="de-DE" baseline="0" dirty="0"/>
              <a:t> zu reduzieren.</a:t>
            </a:r>
            <a:endParaRPr lang="de-DE" dirty="0"/>
          </a:p>
          <a:p>
            <a:endParaRPr lang="de-DE" dirty="0"/>
          </a:p>
        </p:txBody>
      </p:sp>
      <p:sp>
        <p:nvSpPr>
          <p:cNvPr id="4" name="Foliennummernplatzhalter 3"/>
          <p:cNvSpPr>
            <a:spLocks noGrp="1"/>
          </p:cNvSpPr>
          <p:nvPr>
            <p:ph type="sldNum"/>
          </p:nvPr>
        </p:nvSpPr>
        <p:spPr/>
        <p:txBody>
          <a:bodyPr/>
          <a:lstStyle/>
          <a:p>
            <a:fld id="{D3DAEA6A-4D07-4C0C-9EEE-EA1581FEAB43}" type="slidenum">
              <a:rPr lang="de-DE" altLang="de-DE" smtClean="0"/>
              <a:pPr/>
              <a:t>22</a:t>
            </a:fld>
            <a:endParaRPr lang="de-DE" altLang="de-DE"/>
          </a:p>
        </p:txBody>
      </p:sp>
    </p:spTree>
    <p:extLst>
      <p:ext uri="{BB962C8B-B14F-4D97-AF65-F5344CB8AC3E}">
        <p14:creationId xmlns:p14="http://schemas.microsoft.com/office/powerpoint/2010/main" val="41005734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p:nvPr>
        </p:nvSpPr>
        <p:spPr>
          <a:noFill/>
          <a:ln>
            <a:round/>
            <a:headEnd/>
            <a:tailEnd/>
          </a:ln>
        </p:spPr>
        <p:txBody>
          <a:bodyPr/>
          <a:lstStyle/>
          <a:p>
            <a:fld id="{47D2A125-3983-4BDA-8474-4D8612118CCB}" type="slidenum">
              <a:rPr lang="de-DE" altLang="de-DE"/>
              <a:pPr/>
              <a:t>24</a:t>
            </a:fld>
            <a:endParaRPr lang="de-DE" altLang="de-DE"/>
          </a:p>
        </p:txBody>
      </p:sp>
      <p:sp>
        <p:nvSpPr>
          <p:cNvPr id="121858" name="Rectangle 2"/>
          <p:cNvSpPr>
            <a:spLocks noGrp="1" noRot="1" noChangeAspect="1" noChangeArrowheads="1" noTextEdit="1"/>
          </p:cNvSpPr>
          <p:nvPr>
            <p:ph type="sldImg"/>
          </p:nvPr>
        </p:nvSpPr>
        <p:spPr>
          <a:xfrm>
            <a:off x="93663" y="754063"/>
            <a:ext cx="6604000" cy="3716337"/>
          </a:xfrm>
          <a:ln/>
        </p:spPr>
      </p:sp>
      <p:sp>
        <p:nvSpPr>
          <p:cNvPr id="35844" name="Rectangle 3"/>
          <p:cNvSpPr>
            <a:spLocks noGrp="1" noChangeArrowheads="1"/>
          </p:cNvSpPr>
          <p:nvPr>
            <p:ph type="body" idx="1"/>
          </p:nvPr>
        </p:nvSpPr>
        <p:spPr>
          <a:noFill/>
        </p:spPr>
        <p:txBody>
          <a:bodyPr/>
          <a:lstStyle/>
          <a:p>
            <a:r>
              <a:rPr lang="de-DE" altLang="de-DE" dirty="0">
                <a:latin typeface="Times New Roman" charset="0"/>
              </a:rPr>
              <a:t>Störungen der psychischen Befindlichkeit sind bei Patienten mit Herzerkrankungen deutlich häufiger anzutreffen als in der Allgemeinbevölkerung.</a:t>
            </a:r>
          </a:p>
          <a:p>
            <a:r>
              <a:rPr lang="de-DE" altLang="de-DE" dirty="0">
                <a:latin typeface="Times New Roman" charset="0"/>
              </a:rPr>
              <a:t>Wichtigste </a:t>
            </a:r>
            <a:r>
              <a:rPr lang="de-DE" altLang="de-DE" dirty="0" err="1">
                <a:latin typeface="Times New Roman" charset="0"/>
              </a:rPr>
              <a:t>Komorbidität</a:t>
            </a:r>
            <a:r>
              <a:rPr lang="de-DE" altLang="de-DE" baseline="0" dirty="0">
                <a:latin typeface="Times New Roman" charset="0"/>
              </a:rPr>
              <a:t> und wichtigster Risikofaktor ist die </a:t>
            </a:r>
            <a:r>
              <a:rPr lang="de-DE" altLang="de-DE" dirty="0">
                <a:latin typeface="Times New Roman" charset="0"/>
              </a:rPr>
              <a:t>Depression, aber auch Angst und die</a:t>
            </a:r>
            <a:r>
              <a:rPr lang="de-DE" altLang="de-DE" baseline="0" dirty="0">
                <a:latin typeface="Times New Roman" charset="0"/>
              </a:rPr>
              <a:t> Posttraumatische Belastungsstörung sind zu nennen</a:t>
            </a:r>
            <a:r>
              <a:rPr lang="de-DE" altLang="de-DE" dirty="0">
                <a:latin typeface="Times New Roman" charset="0"/>
              </a:rPr>
              <a:t>. Diese können auch parallel auftreten. (Prozentangaben addieren sich nicht.) Angst</a:t>
            </a:r>
            <a:r>
              <a:rPr lang="de-DE" altLang="de-DE" baseline="0" dirty="0">
                <a:latin typeface="Times New Roman" charset="0"/>
              </a:rPr>
              <a:t> und Depression stellen manchmal das Ergebnis einer chronischen Stressbelastung (Verweis auf Vortrag I) dar. D</a:t>
            </a:r>
            <a:r>
              <a:rPr lang="de-DE" altLang="de-DE" dirty="0">
                <a:latin typeface="Times New Roman" charset="0"/>
              </a:rPr>
              <a:t>ie genannten Depression,</a:t>
            </a:r>
            <a:r>
              <a:rPr lang="de-DE" altLang="de-DE" baseline="0" dirty="0">
                <a:latin typeface="Times New Roman" charset="0"/>
              </a:rPr>
              <a:t> Angst und PTBS erhöhen das </a:t>
            </a:r>
            <a:r>
              <a:rPr lang="de-DE" altLang="de-DE" dirty="0">
                <a:latin typeface="Times New Roman" charset="0"/>
              </a:rPr>
              <a:t>Risiko, eine KHK zu entwickeln,</a:t>
            </a:r>
            <a:r>
              <a:rPr lang="de-DE" altLang="de-DE" baseline="0" dirty="0">
                <a:latin typeface="Times New Roman" charset="0"/>
              </a:rPr>
              <a:t> und sie können den weiteren Verlauf der Herzerkrankung nach einem Herzinfarkt ungünstig beeinflussen. </a:t>
            </a:r>
            <a:endParaRPr lang="de-DE" altLang="de-DE" dirty="0">
              <a:latin typeface="Times New Roman" charset="0"/>
            </a:endParaRPr>
          </a:p>
          <a:p>
            <a:endParaRPr lang="de-DE" altLang="de-DE" dirty="0">
              <a:latin typeface="Times New Roman" charset="0"/>
            </a:endParaRPr>
          </a:p>
        </p:txBody>
      </p:sp>
    </p:spTree>
    <p:extLst>
      <p:ext uri="{BB962C8B-B14F-4D97-AF65-F5344CB8AC3E}">
        <p14:creationId xmlns:p14="http://schemas.microsoft.com/office/powerpoint/2010/main" val="28019849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dirty="0">
                <a:latin typeface="Arial" charset="0"/>
                <a:cs typeface="Arial" charset="0"/>
              </a:rPr>
              <a:t>Etwa die Hälfte aller Menschen – wahrscheinlich sogar ein noch höherer Anteil - leidet in den ersten Monaten nach einem Herzinfarkt</a:t>
            </a:r>
            <a:r>
              <a:rPr lang="de-DE" altLang="de-DE" baseline="0" dirty="0">
                <a:latin typeface="Arial" charset="0"/>
                <a:cs typeface="Arial" charset="0"/>
              </a:rPr>
              <a:t> </a:t>
            </a:r>
            <a:r>
              <a:rPr lang="de-DE" altLang="de-DE" dirty="0">
                <a:latin typeface="Arial" charset="0"/>
                <a:cs typeface="Arial" charset="0"/>
              </a:rPr>
              <a:t>an deutlicher Depressivität. Dies ist normal und bei den</a:t>
            </a:r>
            <a:r>
              <a:rPr lang="de-DE" altLang="de-DE" baseline="0" dirty="0">
                <a:latin typeface="Arial" charset="0"/>
                <a:cs typeface="Arial" charset="0"/>
              </a:rPr>
              <a:t> meisten </a:t>
            </a:r>
            <a:r>
              <a:rPr lang="de-DE" altLang="de-DE" dirty="0">
                <a:latin typeface="Arial" charset="0"/>
                <a:cs typeface="Arial" charset="0"/>
              </a:rPr>
              <a:t>verschwindet diese negative Verstimmung wieder. Hier sind Freunde und Familienangehörige wichtig.</a:t>
            </a:r>
            <a:br>
              <a:rPr lang="de-DE" altLang="de-DE" dirty="0">
                <a:latin typeface="Arial" charset="0"/>
                <a:cs typeface="Arial" charset="0"/>
              </a:rPr>
            </a:br>
            <a:r>
              <a:rPr lang="de-DE" altLang="de-DE" dirty="0">
                <a:latin typeface="Arial" charset="0"/>
                <a:cs typeface="Arial" charset="0"/>
              </a:rPr>
              <a:t>Die Folie zeigt die Symptome, die Anzeichen einer Depressivität sein können:</a:t>
            </a:r>
            <a:endParaRPr lang="de-DE" altLang="de-DE" dirty="0">
              <a:latin typeface="Times New Roman" charset="0"/>
              <a:cs typeface="Times New Roman" charset="0"/>
            </a:endParaRPr>
          </a:p>
          <a:p>
            <a:r>
              <a:rPr lang="de-DE" altLang="de-DE" dirty="0">
                <a:latin typeface="Arial" charset="0"/>
                <a:cs typeface="Arial" charset="0"/>
              </a:rPr>
              <a:t>von gedrückter Stimmung und Lustlosigkeit über Schuldgefühle bis zu Schlafstörungen reicht die Spannbreite.</a:t>
            </a:r>
            <a:r>
              <a:rPr lang="de-DE" altLang="de-DE" dirty="0">
                <a:latin typeface="Times New Roman" charset="0"/>
              </a:rPr>
              <a:t> </a:t>
            </a:r>
          </a:p>
          <a:p>
            <a:endParaRPr lang="de-DE" dirty="0"/>
          </a:p>
        </p:txBody>
      </p:sp>
      <p:sp>
        <p:nvSpPr>
          <p:cNvPr id="4" name="Foliennummernplatzhalter 3"/>
          <p:cNvSpPr>
            <a:spLocks noGrp="1"/>
          </p:cNvSpPr>
          <p:nvPr>
            <p:ph type="sldNum"/>
          </p:nvPr>
        </p:nvSpPr>
        <p:spPr/>
        <p:txBody>
          <a:bodyPr/>
          <a:lstStyle/>
          <a:p>
            <a:fld id="{D3DAEA6A-4D07-4C0C-9EEE-EA1581FEAB43}" type="slidenum">
              <a:rPr lang="de-DE" altLang="de-DE" smtClean="0"/>
              <a:pPr/>
              <a:t>25</a:t>
            </a:fld>
            <a:endParaRPr lang="de-DE" altLang="de-DE"/>
          </a:p>
        </p:txBody>
      </p:sp>
    </p:spTree>
    <p:extLst>
      <p:ext uri="{BB962C8B-B14F-4D97-AF65-F5344CB8AC3E}">
        <p14:creationId xmlns:p14="http://schemas.microsoft.com/office/powerpoint/2010/main" val="9226508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p:nvPr>
        </p:nvSpPr>
        <p:spPr>
          <a:noFill/>
          <a:ln>
            <a:round/>
            <a:headEnd/>
            <a:tailEnd/>
          </a:ln>
        </p:spPr>
        <p:txBody>
          <a:bodyPr/>
          <a:lstStyle/>
          <a:p>
            <a:fld id="{07DA5BAE-9997-4647-B65A-C76F59412AE4}" type="slidenum">
              <a:rPr lang="de-DE" altLang="de-DE"/>
              <a:pPr/>
              <a:t>26</a:t>
            </a:fld>
            <a:endParaRPr lang="de-DE" altLang="de-DE"/>
          </a:p>
        </p:txBody>
      </p:sp>
      <p:sp>
        <p:nvSpPr>
          <p:cNvPr id="148482" name="Rectangle 2"/>
          <p:cNvSpPr>
            <a:spLocks noGrp="1" noRot="1" noChangeAspect="1" noChangeArrowheads="1" noTextEdit="1"/>
          </p:cNvSpPr>
          <p:nvPr>
            <p:ph type="sldImg"/>
          </p:nvPr>
        </p:nvSpPr>
        <p:spPr>
          <a:xfrm>
            <a:off x="93663" y="754063"/>
            <a:ext cx="6604000" cy="3716337"/>
          </a:xfrm>
          <a:ln/>
        </p:spPr>
      </p:sp>
      <p:sp>
        <p:nvSpPr>
          <p:cNvPr id="40964" name="Rectangle 3"/>
          <p:cNvSpPr>
            <a:spLocks noGrp="1" noChangeArrowheads="1"/>
          </p:cNvSpPr>
          <p:nvPr>
            <p:ph type="body" idx="1"/>
          </p:nvPr>
        </p:nvSpPr>
        <p:spPr>
          <a:noFill/>
        </p:spPr>
        <p:txBody>
          <a:bodyPr/>
          <a:lstStyle/>
          <a:p>
            <a:r>
              <a:rPr lang="de-DE" altLang="de-DE" dirty="0">
                <a:latin typeface="Times New Roman" charset="0"/>
              </a:rPr>
              <a:t>Ängste sind vor allem dann ungünstig, wenn sie dazu führen, dass Menschen sich vermehrt zurückziehen und</a:t>
            </a:r>
            <a:r>
              <a:rPr lang="de-DE" altLang="de-DE" baseline="0" dirty="0">
                <a:latin typeface="Times New Roman" charset="0"/>
              </a:rPr>
              <a:t> den Kontakt mit anderen Menschen vermeiden. Auch eigene biographische Erfahrungen von Gewalt scheinen uns verwundbar zu machen, auch für die Entstehung von Herzerkrankungen. </a:t>
            </a:r>
            <a:endParaRPr lang="de-DE" altLang="de-DE" dirty="0">
              <a:latin typeface="Times New Roman" charset="0"/>
            </a:endParaRPr>
          </a:p>
        </p:txBody>
      </p:sp>
    </p:spTree>
    <p:extLst>
      <p:ext uri="{BB962C8B-B14F-4D97-AF65-F5344CB8AC3E}">
        <p14:creationId xmlns:p14="http://schemas.microsoft.com/office/powerpoint/2010/main" val="8152398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p:nvPr>
        </p:nvSpPr>
        <p:spPr>
          <a:noFill/>
          <a:ln>
            <a:round/>
            <a:headEnd/>
            <a:tailEnd/>
          </a:ln>
        </p:spPr>
        <p:txBody>
          <a:bodyPr/>
          <a:lstStyle/>
          <a:p>
            <a:fld id="{8C5150AB-A3A6-4AFC-AC95-FB06E26860BB}" type="slidenum">
              <a:rPr lang="de-DE" altLang="de-DE"/>
              <a:pPr/>
              <a:t>27</a:t>
            </a:fld>
            <a:endParaRPr lang="de-DE" altLang="de-DE"/>
          </a:p>
        </p:txBody>
      </p:sp>
      <p:sp>
        <p:nvSpPr>
          <p:cNvPr id="150530" name="Rectangle 2"/>
          <p:cNvSpPr>
            <a:spLocks noGrp="1" noRot="1" noChangeAspect="1" noChangeArrowheads="1" noTextEdit="1"/>
          </p:cNvSpPr>
          <p:nvPr>
            <p:ph type="sldImg"/>
          </p:nvPr>
        </p:nvSpPr>
        <p:spPr>
          <a:xfrm>
            <a:off x="93663" y="754063"/>
            <a:ext cx="6604000" cy="3716337"/>
          </a:xfrm>
          <a:ln/>
        </p:spPr>
      </p:sp>
      <p:sp>
        <p:nvSpPr>
          <p:cNvPr id="43012" name="Rectangle 3"/>
          <p:cNvSpPr>
            <a:spLocks noGrp="1" noChangeArrowheads="1"/>
          </p:cNvSpPr>
          <p:nvPr>
            <p:ph type="body" idx="1"/>
          </p:nvPr>
        </p:nvSpPr>
        <p:spPr>
          <a:noFill/>
        </p:spPr>
        <p:txBody>
          <a:bodyPr/>
          <a:lstStyle/>
          <a:p>
            <a:r>
              <a:rPr lang="de-DE" altLang="de-DE" dirty="0">
                <a:latin typeface="Times New Roman" charset="0"/>
              </a:rPr>
              <a:t>Die Folie</a:t>
            </a:r>
            <a:r>
              <a:rPr lang="de-DE" altLang="de-DE" baseline="0" dirty="0">
                <a:latin typeface="Times New Roman" charset="0"/>
              </a:rPr>
              <a:t> zeigt die typischen Symptome von Angststörungen. Aber auch hier gilt: unmittelbar nach einem kardialen Ereignis sind fast alle Menschen zunächst verunsichert und erleben Angst. Das ist normal. Bei den meisten Betroffenen normalisiert sich das Angsterleben in dem Maße wieder, in dem sie erleben, dass sie sich auf ihren eigenen Körper und ihr Herz wieder verlassen können. </a:t>
            </a:r>
            <a:endParaRPr lang="de-DE" altLang="de-DE" dirty="0">
              <a:latin typeface="Times New Roman" charset="0"/>
            </a:endParaRPr>
          </a:p>
        </p:txBody>
      </p:sp>
    </p:spTree>
    <p:extLst>
      <p:ext uri="{BB962C8B-B14F-4D97-AF65-F5344CB8AC3E}">
        <p14:creationId xmlns:p14="http://schemas.microsoft.com/office/powerpoint/2010/main" val="40445681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663" y="754063"/>
            <a:ext cx="6604000" cy="3716337"/>
          </a:xfrm>
        </p:spPr>
      </p:sp>
      <p:sp>
        <p:nvSpPr>
          <p:cNvPr id="3" name="Notizenplatzhalter 2"/>
          <p:cNvSpPr>
            <a:spLocks noGrp="1"/>
          </p:cNvSpPr>
          <p:nvPr>
            <p:ph type="body" idx="1"/>
          </p:nvPr>
        </p:nvSpPr>
        <p:spPr/>
        <p:txBody>
          <a:bodyPr/>
          <a:lstStyle/>
          <a:p>
            <a:r>
              <a:rPr lang="de-DE" dirty="0"/>
              <a:t>Negative Gefühle, die in Folge einer Herzerkrankung auftreten,</a:t>
            </a:r>
            <a:r>
              <a:rPr lang="de-DE" baseline="0" dirty="0"/>
              <a:t> sind also normal. Bei der weiteren Krankheitsbewältigung kommt es dann darauf an, die Erkrankung zu akzeptieren, ohne sie zu verdrängen. </a:t>
            </a:r>
            <a:endParaRPr lang="de-DE" dirty="0"/>
          </a:p>
        </p:txBody>
      </p:sp>
      <p:sp>
        <p:nvSpPr>
          <p:cNvPr id="4" name="Foliennummernplatzhalter 3"/>
          <p:cNvSpPr>
            <a:spLocks noGrp="1"/>
          </p:cNvSpPr>
          <p:nvPr>
            <p:ph type="sldNum" idx="10"/>
          </p:nvPr>
        </p:nvSpPr>
        <p:spPr/>
        <p:txBody>
          <a:bodyPr/>
          <a:lstStyle/>
          <a:p>
            <a:fld id="{D3DAEA6A-4D07-4C0C-9EEE-EA1581FEAB43}" type="slidenum">
              <a:rPr lang="de-DE" altLang="de-DE" smtClean="0"/>
              <a:pPr/>
              <a:t>28</a:t>
            </a:fld>
            <a:endParaRPr lang="de-DE" altLang="de-DE"/>
          </a:p>
        </p:txBody>
      </p:sp>
    </p:spTree>
    <p:extLst>
      <p:ext uri="{BB962C8B-B14F-4D97-AF65-F5344CB8AC3E}">
        <p14:creationId xmlns:p14="http://schemas.microsoft.com/office/powerpoint/2010/main" val="42186890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p:nvPr>
        </p:nvSpPr>
        <p:spPr>
          <a:noFill/>
          <a:ln>
            <a:round/>
            <a:headEnd/>
            <a:tailEnd/>
          </a:ln>
        </p:spPr>
        <p:txBody>
          <a:bodyPr/>
          <a:lstStyle/>
          <a:p>
            <a:fld id="{B32EFCDF-E1D2-42E8-A6DC-D5649A16D0DA}" type="slidenum">
              <a:rPr lang="de-DE" altLang="de-DE"/>
              <a:pPr/>
              <a:t>29</a:t>
            </a:fld>
            <a:endParaRPr lang="de-DE" altLang="de-DE"/>
          </a:p>
        </p:txBody>
      </p:sp>
      <p:sp>
        <p:nvSpPr>
          <p:cNvPr id="106498" name="Rectangle 2"/>
          <p:cNvSpPr>
            <a:spLocks noGrp="1" noRot="1" noChangeAspect="1" noChangeArrowheads="1" noTextEdit="1"/>
          </p:cNvSpPr>
          <p:nvPr>
            <p:ph type="sldImg"/>
          </p:nvPr>
        </p:nvSpPr>
        <p:spPr>
          <a:xfrm>
            <a:off x="93663" y="754063"/>
            <a:ext cx="6604000" cy="3716337"/>
          </a:xfrm>
          <a:ln/>
        </p:spPr>
      </p:sp>
      <p:sp>
        <p:nvSpPr>
          <p:cNvPr id="58372" name="Rectangle 3"/>
          <p:cNvSpPr>
            <a:spLocks noGrp="1" noChangeArrowheads="1"/>
          </p:cNvSpPr>
          <p:nvPr>
            <p:ph type="body" idx="1"/>
          </p:nvPr>
        </p:nvSpPr>
        <p:spPr>
          <a:noFill/>
        </p:spPr>
        <p:txBody>
          <a:bodyPr/>
          <a:lstStyle/>
          <a:p>
            <a:r>
              <a:rPr lang="de-DE" altLang="de-DE" dirty="0">
                <a:latin typeface="Arial" charset="0"/>
                <a:cs typeface="Arial" charset="0"/>
              </a:rPr>
              <a:t>Krankheit wird in unserer Zeit zunächst oft als Niederlage, als Schande und harter Einbruch ins bisherige Leben empfunden. Wir haben gesehen, dass dies bei Herzerkrankungen zuweilen auch so ist.</a:t>
            </a:r>
            <a:br>
              <a:rPr lang="de-DE" altLang="de-DE" dirty="0">
                <a:latin typeface="Arial" charset="0"/>
                <a:cs typeface="Arial" charset="0"/>
              </a:rPr>
            </a:br>
            <a:r>
              <a:rPr lang="de-DE" altLang="de-DE" dirty="0">
                <a:latin typeface="Arial" charset="0"/>
                <a:cs typeface="Arial" charset="0"/>
              </a:rPr>
              <a:t>Nun bietet aber jede Krankheit auch die Chance, sie für eine Phase des Nachdenkens zu nutzen. </a:t>
            </a:r>
            <a:endParaRPr lang="de-DE" altLang="de-DE" dirty="0">
              <a:latin typeface="Times New Roman" charset="0"/>
              <a:cs typeface="Times New Roman" charset="0"/>
            </a:endParaRPr>
          </a:p>
          <a:p>
            <a:r>
              <a:rPr lang="de-DE" altLang="de-DE" dirty="0">
                <a:latin typeface="Arial" charset="0"/>
                <a:cs typeface="Arial" charset="0"/>
              </a:rPr>
              <a:t>Jede Krankheit kann uns die Gelegenheit geben, einmal in Ruhe über all das nachzudenken, was man in der Hektik des Alltagslebens beiseite schiebt.</a:t>
            </a:r>
            <a:endParaRPr lang="de-DE" altLang="de-DE" dirty="0">
              <a:latin typeface="Times New Roman" charset="0"/>
              <a:cs typeface="Times New Roman" charset="0"/>
            </a:endParaRPr>
          </a:p>
          <a:p>
            <a:r>
              <a:rPr lang="de-DE" altLang="de-DE" dirty="0">
                <a:latin typeface="Arial" charset="0"/>
                <a:cs typeface="Arial" charset="0"/>
              </a:rPr>
              <a:t>Die Fragen „Wer bin ich?“ und „Was habe ich eigentlich vor in diesem Leben?“ werden oft nicht zu Ende gedacht. Die Herzerkrankung kann uns Gelegenheit geben, uns neu zu orientieren. Viele Menschen sitzen nach einem Herzinfarkt in ihrem Sessel und denken, dass es erst zu dieser Krankheit kommen musste, bis sie sich wichtige Fragen stellen und sich von festen inneren Vorstellungen endlich lösen konnten. Eine Krankheit kann eine Befreiung sein, wir können Aufgaben niederlegen, Rollen abgeben oder neu bestimmen.</a:t>
            </a:r>
            <a:endParaRPr lang="de-DE" altLang="de-DE" dirty="0">
              <a:latin typeface="Times New Roman" charset="0"/>
              <a:cs typeface="Times New Roman" charset="0"/>
            </a:endParaRPr>
          </a:p>
          <a:p>
            <a:r>
              <a:rPr lang="de-DE" altLang="de-DE" dirty="0">
                <a:latin typeface="Arial" charset="0"/>
                <a:cs typeface="Arial" charset="0"/>
              </a:rPr>
              <a:t>Der Körper erinnert uns an die Endlichkeit unseres Seins und die Frage „Was will ich mit dem Rest meines Lebens machen?“ kann sehr kreative Seiten haben.</a:t>
            </a:r>
            <a:endParaRPr lang="de-DE" altLang="de-DE" dirty="0">
              <a:latin typeface="Times New Roman" charset="0"/>
              <a:cs typeface="Times New Roman" charset="0"/>
            </a:endParaRPr>
          </a:p>
          <a:p>
            <a:r>
              <a:rPr lang="de-DE" altLang="de-DE" dirty="0">
                <a:latin typeface="Arial" charset="0"/>
                <a:cs typeface="Arial" charset="0"/>
              </a:rPr>
              <a:t>Bei allem Leid, das eine Herzerkrankung</a:t>
            </a:r>
            <a:r>
              <a:rPr lang="de-DE" altLang="de-DE" baseline="0" dirty="0">
                <a:latin typeface="Arial" charset="0"/>
                <a:cs typeface="Arial" charset="0"/>
              </a:rPr>
              <a:t> mit sich bringt, können d</a:t>
            </a:r>
            <a:r>
              <a:rPr lang="de-DE" altLang="de-DE" dirty="0">
                <a:latin typeface="Arial" charset="0"/>
                <a:cs typeface="Arial" charset="0"/>
              </a:rPr>
              <a:t>iese Fragen befreiend sein</a:t>
            </a:r>
            <a:r>
              <a:rPr lang="de-DE" altLang="de-DE" baseline="0" dirty="0">
                <a:latin typeface="Arial" charset="0"/>
                <a:cs typeface="Arial" charset="0"/>
              </a:rPr>
              <a:t> und uns</a:t>
            </a:r>
            <a:r>
              <a:rPr lang="de-DE" altLang="de-DE" dirty="0">
                <a:latin typeface="Arial" charset="0"/>
                <a:cs typeface="Arial" charset="0"/>
              </a:rPr>
              <a:t> neue Möglichkeiten eröffnen. </a:t>
            </a:r>
            <a:endParaRPr lang="de-DE" altLang="de-DE" dirty="0">
              <a:latin typeface="Times New Roman" charset="0"/>
              <a:cs typeface="Times New Roman" charset="0"/>
            </a:endParaRPr>
          </a:p>
        </p:txBody>
      </p:sp>
    </p:spTree>
    <p:extLst>
      <p:ext uri="{BB962C8B-B14F-4D97-AF65-F5344CB8AC3E}">
        <p14:creationId xmlns:p14="http://schemas.microsoft.com/office/powerpoint/2010/main" val="26497682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663" y="754063"/>
            <a:ext cx="6604000" cy="3716337"/>
          </a:xfrm>
        </p:spPr>
      </p:sp>
      <p:sp>
        <p:nvSpPr>
          <p:cNvPr id="3" name="Notizenplatzhalter 2"/>
          <p:cNvSpPr>
            <a:spLocks noGrp="1"/>
          </p:cNvSpPr>
          <p:nvPr>
            <p:ph type="body" idx="1"/>
          </p:nvPr>
        </p:nvSpPr>
        <p:spPr/>
        <p:txBody>
          <a:bodyPr/>
          <a:lstStyle/>
          <a:p>
            <a:r>
              <a:rPr lang="de-DE" dirty="0"/>
              <a:t>Sind Angst</a:t>
            </a:r>
            <a:r>
              <a:rPr lang="de-DE" baseline="0" dirty="0"/>
              <a:t> und Depression präsent, können uns zunächst Gespräche mit Menschen, zu denen wir Vertrauen haben, helfen. Ein geteiltes Leid ist dabei manchmal tatsächlich ein halbes Leid. Der Rückzug von anderen und das Alleinsein tun den meisten Menschen dagegen langfristig nicht gut. </a:t>
            </a:r>
            <a:endParaRPr lang="de-DE" dirty="0"/>
          </a:p>
        </p:txBody>
      </p:sp>
      <p:sp>
        <p:nvSpPr>
          <p:cNvPr id="4" name="Foliennummernplatzhalter 3"/>
          <p:cNvSpPr>
            <a:spLocks noGrp="1"/>
          </p:cNvSpPr>
          <p:nvPr>
            <p:ph type="sldNum" idx="10"/>
          </p:nvPr>
        </p:nvSpPr>
        <p:spPr/>
        <p:txBody>
          <a:bodyPr/>
          <a:lstStyle/>
          <a:p>
            <a:fld id="{D3DAEA6A-4D07-4C0C-9EEE-EA1581FEAB43}" type="slidenum">
              <a:rPr lang="de-DE" altLang="de-DE" smtClean="0"/>
              <a:pPr/>
              <a:t>30</a:t>
            </a:fld>
            <a:endParaRPr lang="de-DE" altLang="de-DE"/>
          </a:p>
        </p:txBody>
      </p:sp>
    </p:spTree>
    <p:extLst>
      <p:ext uri="{BB962C8B-B14F-4D97-AF65-F5344CB8AC3E}">
        <p14:creationId xmlns:p14="http://schemas.microsoft.com/office/powerpoint/2010/main" val="3712110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Hier sehen Sie eine Übersicht der beinflussbaren Risikofaktoren von Arteriosklerose (Herz-Kreislauf-Erkrankungen)</a:t>
            </a:r>
          </a:p>
        </p:txBody>
      </p:sp>
      <p:sp>
        <p:nvSpPr>
          <p:cNvPr id="4" name="Foliennummernplatzhalter 3"/>
          <p:cNvSpPr>
            <a:spLocks noGrp="1"/>
          </p:cNvSpPr>
          <p:nvPr>
            <p:ph type="sldNum"/>
          </p:nvPr>
        </p:nvSpPr>
        <p:spPr/>
        <p:txBody>
          <a:bodyPr/>
          <a:lstStyle/>
          <a:p>
            <a:fld id="{D3DAEA6A-4D07-4C0C-9EEE-EA1581FEAB43}" type="slidenum">
              <a:rPr lang="de-DE" altLang="de-DE" smtClean="0"/>
              <a:pPr/>
              <a:t>3</a:t>
            </a:fld>
            <a:endParaRPr lang="de-DE" altLang="de-DE"/>
          </a:p>
        </p:txBody>
      </p:sp>
    </p:spTree>
    <p:extLst>
      <p:ext uri="{BB962C8B-B14F-4D97-AF65-F5344CB8AC3E}">
        <p14:creationId xmlns:p14="http://schemas.microsoft.com/office/powerpoint/2010/main" val="31006442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663" y="754063"/>
            <a:ext cx="6604000" cy="3716337"/>
          </a:xfrm>
        </p:spPr>
      </p:sp>
      <p:sp>
        <p:nvSpPr>
          <p:cNvPr id="3" name="Notizenplatzhalter 2"/>
          <p:cNvSpPr>
            <a:spLocks noGrp="1"/>
          </p:cNvSpPr>
          <p:nvPr>
            <p:ph type="body" idx="1"/>
          </p:nvPr>
        </p:nvSpPr>
        <p:spPr/>
        <p:txBody>
          <a:bodyPr/>
          <a:lstStyle/>
          <a:p>
            <a:r>
              <a:rPr lang="de-DE" dirty="0"/>
              <a:t>Körperliche Aktivität hilft auf vielfältige Art und Weise. Wir</a:t>
            </a:r>
            <a:r>
              <a:rPr lang="de-DE" baseline="0" dirty="0"/>
              <a:t> erleben wieder Sicherheit im eigenen Körper und fühlen uns wohl. Negative Gedanken und Gefühle treten in den Hintergrund. Wir erleben Selbstwirksamkeit und Stress wird über körperliche Aktivität effektiv abgebaut. </a:t>
            </a:r>
            <a:endParaRPr lang="de-DE" dirty="0"/>
          </a:p>
        </p:txBody>
      </p:sp>
      <p:sp>
        <p:nvSpPr>
          <p:cNvPr id="4" name="Foliennummernplatzhalter 3"/>
          <p:cNvSpPr>
            <a:spLocks noGrp="1"/>
          </p:cNvSpPr>
          <p:nvPr>
            <p:ph type="sldNum" idx="10"/>
          </p:nvPr>
        </p:nvSpPr>
        <p:spPr/>
        <p:txBody>
          <a:bodyPr/>
          <a:lstStyle/>
          <a:p>
            <a:fld id="{D3DAEA6A-4D07-4C0C-9EEE-EA1581FEAB43}" type="slidenum">
              <a:rPr lang="de-DE" altLang="de-DE" smtClean="0"/>
              <a:pPr/>
              <a:t>31</a:t>
            </a:fld>
            <a:endParaRPr lang="de-DE" altLang="de-DE"/>
          </a:p>
        </p:txBody>
      </p:sp>
    </p:spTree>
    <p:extLst>
      <p:ext uri="{BB962C8B-B14F-4D97-AF65-F5344CB8AC3E}">
        <p14:creationId xmlns:p14="http://schemas.microsoft.com/office/powerpoint/2010/main" val="42252513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663" y="754063"/>
            <a:ext cx="6604000" cy="3716337"/>
          </a:xfrm>
        </p:spPr>
      </p:sp>
      <p:sp>
        <p:nvSpPr>
          <p:cNvPr id="3" name="Notizenplatzhalter 2"/>
          <p:cNvSpPr>
            <a:spLocks noGrp="1"/>
          </p:cNvSpPr>
          <p:nvPr>
            <p:ph type="body" idx="1"/>
          </p:nvPr>
        </p:nvSpPr>
        <p:spPr/>
        <p:txBody>
          <a:bodyPr/>
          <a:lstStyle/>
          <a:p>
            <a:r>
              <a:rPr lang="de-DE" dirty="0"/>
              <a:t>Auch die Teilnahme an der Selbsthilfegruppe oder einer Herzsportgruppe kann uns helfen,</a:t>
            </a:r>
            <a:r>
              <a:rPr lang="de-DE" baseline="0" dirty="0"/>
              <a:t> negative Gedanken und Gefühle im Zusammenhang mit der Herzerkrankung zu bewältigen. Der Kontakt mit anderen Betroffenen, die ähnliches erlebt haben, kann uns neue Wege eröffnen und wir ernten u.U. mehr Verständnis für die eigenen Schwierigkeiten und Probleme. </a:t>
            </a:r>
          </a:p>
          <a:p>
            <a:endParaRPr lang="de-DE" baseline="0" dirty="0"/>
          </a:p>
          <a:p>
            <a:r>
              <a:rPr lang="de-DE" baseline="0" dirty="0"/>
              <a:t>Wenn wir feststellen, dass wir uns aus eigener Kraft nicht aus der negativen Stimmung befreien können, ist der Zeitpunkt gekommen, professionelle Hilfe von Ärzten oder Psychotherapeuten in Anspruch zu nehmen. </a:t>
            </a:r>
            <a:endParaRPr lang="de-DE" dirty="0"/>
          </a:p>
        </p:txBody>
      </p:sp>
      <p:sp>
        <p:nvSpPr>
          <p:cNvPr id="4" name="Foliennummernplatzhalter 3"/>
          <p:cNvSpPr>
            <a:spLocks noGrp="1"/>
          </p:cNvSpPr>
          <p:nvPr>
            <p:ph type="sldNum" idx="10"/>
          </p:nvPr>
        </p:nvSpPr>
        <p:spPr/>
        <p:txBody>
          <a:bodyPr/>
          <a:lstStyle/>
          <a:p>
            <a:fld id="{D3DAEA6A-4D07-4C0C-9EEE-EA1581FEAB43}" type="slidenum">
              <a:rPr lang="de-DE" altLang="de-DE" smtClean="0"/>
              <a:pPr/>
              <a:t>32</a:t>
            </a:fld>
            <a:endParaRPr lang="de-DE" altLang="de-DE"/>
          </a:p>
        </p:txBody>
      </p:sp>
    </p:spTree>
    <p:extLst>
      <p:ext uri="{BB962C8B-B14F-4D97-AF65-F5344CB8AC3E}">
        <p14:creationId xmlns:p14="http://schemas.microsoft.com/office/powerpoint/2010/main" val="20135452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663" y="754063"/>
            <a:ext cx="6604000" cy="3716337"/>
          </a:xfrm>
        </p:spPr>
      </p:sp>
      <p:sp>
        <p:nvSpPr>
          <p:cNvPr id="68611" name="Notizenplatzhalter 2"/>
          <p:cNvSpPr>
            <a:spLocks noGrp="1"/>
          </p:cNvSpPr>
          <p:nvPr>
            <p:ph type="body" idx="1"/>
          </p:nvPr>
        </p:nvSpPr>
        <p:spPr>
          <a:noFill/>
        </p:spPr>
        <p:txBody>
          <a:bodyPr/>
          <a:lstStyle/>
          <a:p>
            <a:r>
              <a:rPr lang="de-DE" altLang="de-DE" dirty="0">
                <a:latin typeface="Times New Roman" charset="0"/>
              </a:rPr>
              <a:t>Der</a:t>
            </a:r>
            <a:r>
              <a:rPr lang="de-DE" altLang="de-DE" baseline="0" dirty="0">
                <a:latin typeface="Times New Roman" charset="0"/>
              </a:rPr>
              <a:t> Nikotinverzicht hilft uns nicht nur langfristig, sondern verbessert auch schon kurzfristig viele körperliche Beschwerden. </a:t>
            </a:r>
            <a:endParaRPr lang="de-DE" altLang="de-DE" dirty="0">
              <a:latin typeface="Times New Roman" charset="0"/>
            </a:endParaRPr>
          </a:p>
        </p:txBody>
      </p:sp>
      <p:sp>
        <p:nvSpPr>
          <p:cNvPr id="68612" name="Foliennummernplatzhalter 3"/>
          <p:cNvSpPr>
            <a:spLocks noGrp="1"/>
          </p:cNvSpPr>
          <p:nvPr>
            <p:ph type="sldNum" sz="quarter"/>
          </p:nvPr>
        </p:nvSpPr>
        <p:spPr>
          <a:noFill/>
          <a:ln>
            <a:round/>
            <a:headEnd/>
            <a:tailEnd/>
          </a:ln>
        </p:spPr>
        <p:txBody>
          <a:bodyPr/>
          <a:lstStyle/>
          <a:p>
            <a:fld id="{90EC4C01-E122-47B5-88ED-774A15782A54}" type="slidenum">
              <a:rPr lang="de-DE" altLang="de-DE"/>
              <a:pPr/>
              <a:t>35</a:t>
            </a:fld>
            <a:endParaRPr lang="de-DE" altLang="de-DE"/>
          </a:p>
        </p:txBody>
      </p:sp>
    </p:spTree>
    <p:extLst>
      <p:ext uri="{BB962C8B-B14F-4D97-AF65-F5344CB8AC3E}">
        <p14:creationId xmlns:p14="http://schemas.microsoft.com/office/powerpoint/2010/main" val="30115378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p:nvPr>
        </p:nvSpPr>
        <p:spPr>
          <a:noFill/>
          <a:ln>
            <a:round/>
            <a:headEnd/>
            <a:tailEnd/>
          </a:ln>
        </p:spPr>
        <p:txBody>
          <a:bodyPr/>
          <a:lstStyle/>
          <a:p>
            <a:fld id="{59F75B36-223C-412E-8300-DBEEA6728EAA}" type="slidenum">
              <a:rPr lang="de-DE" altLang="de-DE"/>
              <a:pPr/>
              <a:t>36</a:t>
            </a:fld>
            <a:endParaRPr lang="de-DE" altLang="de-DE"/>
          </a:p>
        </p:txBody>
      </p:sp>
      <p:sp>
        <p:nvSpPr>
          <p:cNvPr id="101378" name="Rectangle 2"/>
          <p:cNvSpPr>
            <a:spLocks noGrp="1" noRot="1" noChangeAspect="1" noChangeArrowheads="1" noTextEdit="1"/>
          </p:cNvSpPr>
          <p:nvPr>
            <p:ph type="sldImg"/>
          </p:nvPr>
        </p:nvSpPr>
        <p:spPr>
          <a:xfrm>
            <a:off x="93663" y="754063"/>
            <a:ext cx="6604000" cy="3716337"/>
          </a:xfrm>
          <a:ln/>
        </p:spPr>
      </p:sp>
      <p:sp>
        <p:nvSpPr>
          <p:cNvPr id="70660" name="Rectangle 3"/>
          <p:cNvSpPr>
            <a:spLocks noGrp="1" noChangeArrowheads="1"/>
          </p:cNvSpPr>
          <p:nvPr>
            <p:ph type="body" idx="1"/>
          </p:nvPr>
        </p:nvSpPr>
        <p:spPr>
          <a:noFill/>
        </p:spPr>
        <p:txBody>
          <a:bodyPr/>
          <a:lstStyle/>
          <a:p>
            <a:r>
              <a:rPr lang="de-DE" altLang="de-DE">
                <a:latin typeface="Arial" charset="0"/>
                <a:cs typeface="Arial" charset="0"/>
              </a:rPr>
              <a:t>Die Gefahr, die vom Rauchen ausgeht, ist durch zahlreiche Untersuchungen belegt. Beispielhaft sei hier eine britische Verlaufsbeobachtung an fast 35 000 Ärzten vorgestellt, die zwischen 1900 und 1930 geboren wurden. Die Nichtraucher erreichten ein mittleres Lebensalter von etwa 83 Jahren, die Raucher ziemlich genau 10 Jahre weniger. 81% der Nichtraucher, aber nur 58% der Raucher erreichten das 70. Lebensjahr.</a:t>
            </a:r>
            <a:r>
              <a:rPr lang="de-DE" altLang="de-DE">
                <a:latin typeface="Times New Roman" charset="0"/>
              </a:rPr>
              <a:t> </a:t>
            </a:r>
          </a:p>
        </p:txBody>
      </p:sp>
    </p:spTree>
    <p:extLst>
      <p:ext uri="{BB962C8B-B14F-4D97-AF65-F5344CB8AC3E}">
        <p14:creationId xmlns:p14="http://schemas.microsoft.com/office/powerpoint/2010/main" val="42487354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p:nvPr>
        </p:nvSpPr>
        <p:spPr>
          <a:noFill/>
          <a:ln>
            <a:round/>
            <a:headEnd/>
            <a:tailEnd/>
          </a:ln>
        </p:spPr>
        <p:txBody>
          <a:bodyPr/>
          <a:lstStyle/>
          <a:p>
            <a:fld id="{6DD9BC0A-FD98-4D00-B5AB-96EDF698578D}" type="slidenum">
              <a:rPr lang="de-DE" altLang="de-DE"/>
              <a:pPr/>
              <a:t>37</a:t>
            </a:fld>
            <a:endParaRPr lang="de-DE" altLang="de-DE"/>
          </a:p>
        </p:txBody>
      </p:sp>
      <p:sp>
        <p:nvSpPr>
          <p:cNvPr id="103426" name="Rectangle 2"/>
          <p:cNvSpPr>
            <a:spLocks noGrp="1" noRot="1" noChangeAspect="1" noChangeArrowheads="1" noTextEdit="1"/>
          </p:cNvSpPr>
          <p:nvPr>
            <p:ph type="sldImg"/>
          </p:nvPr>
        </p:nvSpPr>
        <p:spPr>
          <a:xfrm>
            <a:off x="93663" y="754063"/>
            <a:ext cx="6604000" cy="3716337"/>
          </a:xfrm>
          <a:ln/>
        </p:spPr>
      </p:sp>
      <p:sp>
        <p:nvSpPr>
          <p:cNvPr id="72708" name="Rectangle 3"/>
          <p:cNvSpPr>
            <a:spLocks noGrp="1" noChangeArrowheads="1"/>
          </p:cNvSpPr>
          <p:nvPr>
            <p:ph type="body" idx="1"/>
          </p:nvPr>
        </p:nvSpPr>
        <p:spPr>
          <a:noFill/>
        </p:spPr>
        <p:txBody>
          <a:bodyPr/>
          <a:lstStyle/>
          <a:p>
            <a:r>
              <a:rPr lang="de-DE" altLang="de-DE" dirty="0">
                <a:latin typeface="Arial" charset="0"/>
                <a:cs typeface="Arial" charset="0"/>
              </a:rPr>
              <a:t>Für diejenigen, die nicht sofort mit Beginn der Herzkrankheit aufgehört haben zu rauchen, gibt es einige wichtige und auch wirklich funktionierende Empfehlungen, wenn man wirklich entschlossen und nicht halbherzig ist.</a:t>
            </a:r>
            <a:br>
              <a:rPr lang="de-DE" altLang="de-DE" dirty="0">
                <a:latin typeface="Arial" charset="0"/>
                <a:cs typeface="Arial" charset="0"/>
              </a:rPr>
            </a:br>
            <a:r>
              <a:rPr lang="de-DE" altLang="de-DE" dirty="0">
                <a:latin typeface="Arial" charset="0"/>
                <a:cs typeface="Arial" charset="0"/>
              </a:rPr>
              <a:t>Und natürlich ist auch den Partnerinnen und Partnern dringend zu empfehlen, die Gelegenheit zu nutzen, um endlich aufzuhören.</a:t>
            </a:r>
            <a:br>
              <a:rPr lang="de-DE" altLang="de-DE" dirty="0">
                <a:latin typeface="Arial" charset="0"/>
                <a:cs typeface="Arial" charset="0"/>
              </a:rPr>
            </a:br>
            <a:r>
              <a:rPr lang="de-DE" altLang="de-DE" dirty="0">
                <a:latin typeface="Arial" charset="0"/>
                <a:cs typeface="Arial" charset="0"/>
              </a:rPr>
              <a:t>Welche Empfehlungen kann man aussprechen?</a:t>
            </a:r>
            <a:br>
              <a:rPr lang="de-DE" altLang="de-DE" dirty="0">
                <a:latin typeface="Arial" charset="0"/>
                <a:cs typeface="Arial" charset="0"/>
              </a:rPr>
            </a:br>
            <a:r>
              <a:rPr lang="de-DE" altLang="de-DE" dirty="0">
                <a:latin typeface="Arial" charset="0"/>
                <a:cs typeface="Arial" charset="0"/>
              </a:rPr>
              <a:t>- Eine Empfehlung besteht darin, dass man für eine angemessene Zeit (zum Beispiel 3 Wochen) ein Nikotinpflaster verwendet und/oder für mindestens 3 Monate ein Antidepressivum einnimmt. </a:t>
            </a:r>
            <a:br>
              <a:rPr lang="de-DE" altLang="de-DE" dirty="0">
                <a:latin typeface="Arial" charset="0"/>
                <a:cs typeface="Arial" charset="0"/>
              </a:rPr>
            </a:br>
            <a:r>
              <a:rPr lang="de-DE" altLang="de-DE" dirty="0">
                <a:latin typeface="Arial" charset="0"/>
                <a:cs typeface="Arial" charset="0"/>
              </a:rPr>
              <a:t>Diese Medikamente haben heute, wenn sie richtig ausgewählt werden, nicht mehr viele Nebenwirkungen und sie machen überhaupt nicht süchtig. Man muss also keine Angst haben vor ihnen, sie verändern auch nicht den Charakter.</a:t>
            </a:r>
          </a:p>
          <a:p>
            <a:r>
              <a:rPr lang="de-DE" altLang="de-DE" dirty="0">
                <a:latin typeface="Arial" charset="0"/>
                <a:cs typeface="Arial" charset="0"/>
              </a:rPr>
              <a:t>Auch der Umstieg</a:t>
            </a:r>
            <a:r>
              <a:rPr lang="de-DE" altLang="de-DE" baseline="0" dirty="0">
                <a:latin typeface="Arial" charset="0"/>
                <a:cs typeface="Arial" charset="0"/>
              </a:rPr>
              <a:t> auf E-Zigaretten kann helfen, vom Tabakkonsum los zu kommen. Allerdings sind die Langzeitfolgen des Konsums von E-Zigaretten noch nicht ausreichend bekannt. </a:t>
            </a:r>
            <a:br>
              <a:rPr lang="de-DE" altLang="de-DE" dirty="0">
                <a:latin typeface="Arial" charset="0"/>
                <a:cs typeface="Arial" charset="0"/>
              </a:rPr>
            </a:br>
            <a:r>
              <a:rPr lang="de-DE" altLang="de-DE" dirty="0">
                <a:latin typeface="Arial" charset="0"/>
                <a:cs typeface="Arial" charset="0"/>
              </a:rPr>
              <a:t>- Man kann außerdem bei Ärzten, beim Gesundheitsamt und evtl. bei der Volkshochschule vieler Städte Empfehlungen und Adressenlisten bekommen. Verschiedene Programme haben sich als sehr hilfreich und Erfolg versprechend erwiesen. BZgA (Bundeszentrale für gesundheitliche Aufklärung) </a:t>
            </a:r>
            <a:br>
              <a:rPr lang="de-DE" altLang="de-DE" dirty="0">
                <a:latin typeface="Arial" charset="0"/>
                <a:cs typeface="Arial" charset="0"/>
              </a:rPr>
            </a:br>
            <a:r>
              <a:rPr lang="de-DE" altLang="de-DE" dirty="0">
                <a:latin typeface="Arial" charset="0"/>
                <a:cs typeface="Arial" charset="0"/>
              </a:rPr>
              <a:t>- Vielen</a:t>
            </a:r>
            <a:r>
              <a:rPr lang="de-DE" altLang="de-DE" baseline="0" dirty="0">
                <a:latin typeface="Arial" charset="0"/>
                <a:cs typeface="Arial" charset="0"/>
              </a:rPr>
              <a:t> Menschen gelingt es auch,</a:t>
            </a:r>
            <a:r>
              <a:rPr lang="de-DE" altLang="de-DE" dirty="0">
                <a:latin typeface="Arial" charset="0"/>
                <a:cs typeface="Arial" charset="0"/>
              </a:rPr>
              <a:t> ganz alleine und ohne Hilfe aufzuhören. Manchmal hilft es, sich dabei auf irgendeine Weise zu belohnen.</a:t>
            </a:r>
            <a:br>
              <a:rPr lang="de-DE" altLang="de-DE" dirty="0">
                <a:latin typeface="Arial" charset="0"/>
                <a:cs typeface="Arial" charset="0"/>
              </a:rPr>
            </a:br>
            <a:r>
              <a:rPr lang="de-DE" altLang="de-DE" dirty="0">
                <a:latin typeface="Arial" charset="0"/>
                <a:cs typeface="Arial" charset="0"/>
              </a:rPr>
              <a:t>Also: Heute noch den Entschluss fassen und sofort anfangen, sich Hilfe suchen und alle Bekannten informieren und um Hilfe bitten. Auch Partner und Partnerinnen sollten dies unterstützen und evtl. mitmachen.</a:t>
            </a:r>
          </a:p>
          <a:p>
            <a:r>
              <a:rPr lang="de-DE" altLang="de-DE" dirty="0">
                <a:latin typeface="Arial" charset="0"/>
                <a:cs typeface="Arial" charset="0"/>
              </a:rPr>
              <a:t>Wie viel Geld dadurch gespart werden kann und welche Wünsche man sich mit dem Ersparten erfüllen kann, sollte jeder einmal überschlagen. </a:t>
            </a:r>
          </a:p>
        </p:txBody>
      </p:sp>
    </p:spTree>
    <p:extLst>
      <p:ext uri="{BB962C8B-B14F-4D97-AF65-F5344CB8AC3E}">
        <p14:creationId xmlns:p14="http://schemas.microsoft.com/office/powerpoint/2010/main" val="3650548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p:nvPr>
        </p:nvSpPr>
        <p:spPr>
          <a:noFill/>
          <a:ln>
            <a:round/>
            <a:headEnd/>
            <a:tailEnd/>
          </a:ln>
        </p:spPr>
        <p:txBody>
          <a:bodyPr/>
          <a:lstStyle/>
          <a:p>
            <a:fld id="{B8EC917E-F722-40BA-8682-B98EECDCDAC6}" type="slidenum">
              <a:rPr lang="de-DE" altLang="de-DE"/>
              <a:pPr/>
              <a:t>38</a:t>
            </a:fld>
            <a:endParaRPr lang="de-DE" altLang="de-DE"/>
          </a:p>
        </p:txBody>
      </p:sp>
      <p:sp>
        <p:nvSpPr>
          <p:cNvPr id="168962" name="Rectangle 2"/>
          <p:cNvSpPr>
            <a:spLocks noGrp="1" noRot="1" noChangeAspect="1" noChangeArrowheads="1" noTextEdit="1"/>
          </p:cNvSpPr>
          <p:nvPr>
            <p:ph type="sldImg"/>
          </p:nvPr>
        </p:nvSpPr>
        <p:spPr>
          <a:xfrm>
            <a:off x="93663" y="754063"/>
            <a:ext cx="6604000" cy="3716337"/>
          </a:xfrm>
          <a:ln/>
        </p:spPr>
      </p:sp>
      <p:sp>
        <p:nvSpPr>
          <p:cNvPr id="65540" name="Rectangle 3"/>
          <p:cNvSpPr>
            <a:spLocks noGrp="1" noChangeArrowheads="1"/>
          </p:cNvSpPr>
          <p:nvPr>
            <p:ph type="body" idx="1"/>
          </p:nvPr>
        </p:nvSpPr>
        <p:spPr>
          <a:noFill/>
        </p:spPr>
        <p:txBody>
          <a:bodyPr/>
          <a:lstStyle/>
          <a:p>
            <a:r>
              <a:rPr lang="de-DE" altLang="de-DE" dirty="0">
                <a:latin typeface="Times New Roman" charset="0"/>
              </a:rPr>
              <a:t>Die</a:t>
            </a:r>
            <a:r>
              <a:rPr lang="de-DE" altLang="de-DE" baseline="0" dirty="0">
                <a:latin typeface="Times New Roman" charset="0"/>
              </a:rPr>
              <a:t> Auswirkungen einer Herzerkrankung auf die Sexualität werden oft nur verschämt oder gar nicht thematisiert. Gleichzeitig wissen wir, dass dies für viele Patientinnen und Patienten ein wichtiges Thema ist. Daher soll die Sexualität hier nicht außen vor bleiben. </a:t>
            </a:r>
            <a:endParaRPr lang="de-DE" altLang="de-DE" dirty="0">
              <a:latin typeface="Times New Roman" charset="0"/>
            </a:endParaRPr>
          </a:p>
        </p:txBody>
      </p:sp>
    </p:spTree>
    <p:extLst>
      <p:ext uri="{BB962C8B-B14F-4D97-AF65-F5344CB8AC3E}">
        <p14:creationId xmlns:p14="http://schemas.microsoft.com/office/powerpoint/2010/main" val="27816877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p:nvPr>
        </p:nvSpPr>
        <p:spPr>
          <a:noFill/>
          <a:ln>
            <a:round/>
            <a:headEnd/>
            <a:tailEnd/>
          </a:ln>
        </p:spPr>
        <p:txBody>
          <a:bodyPr/>
          <a:lstStyle/>
          <a:p>
            <a:fld id="{08E71093-85D7-4B38-9769-592691E7C10B}" type="slidenum">
              <a:rPr lang="de-DE" altLang="de-DE"/>
              <a:pPr/>
              <a:t>39</a:t>
            </a:fld>
            <a:endParaRPr lang="de-DE" altLang="de-DE"/>
          </a:p>
        </p:txBody>
      </p:sp>
      <p:sp>
        <p:nvSpPr>
          <p:cNvPr id="110594" name="Rectangle 2"/>
          <p:cNvSpPr>
            <a:spLocks noGrp="1" noRot="1" noChangeAspect="1" noChangeArrowheads="1" noTextEdit="1"/>
          </p:cNvSpPr>
          <p:nvPr>
            <p:ph type="sldImg"/>
          </p:nvPr>
        </p:nvSpPr>
        <p:spPr>
          <a:xfrm>
            <a:off x="93663" y="754063"/>
            <a:ext cx="6604000" cy="3716337"/>
          </a:xfrm>
          <a:ln/>
        </p:spPr>
      </p:sp>
      <p:sp>
        <p:nvSpPr>
          <p:cNvPr id="76804" name="Rectangle 3"/>
          <p:cNvSpPr>
            <a:spLocks noGrp="1" noChangeArrowheads="1"/>
          </p:cNvSpPr>
          <p:nvPr>
            <p:ph type="body" idx="1"/>
          </p:nvPr>
        </p:nvSpPr>
        <p:spPr>
          <a:noFill/>
        </p:spPr>
        <p:txBody>
          <a:bodyPr/>
          <a:lstStyle/>
          <a:p>
            <a:r>
              <a:rPr lang="de-DE" altLang="de-DE" dirty="0">
                <a:latin typeface="Arial" charset="0"/>
                <a:cs typeface="Arial" charset="0"/>
              </a:rPr>
              <a:t>Ein erfülltes Sexualleben ist für die weitaus überwiegende Mehrheit aller Menschen sowie für die allermeisten Patienten ein wichtiger Bestandteil ihrer Lebensqualität. Wenig bekannt ist allerdings, dass nach einem kardialen Ereignis wie einem Herzinfarkt oder einer Herzoperation die sexuelle Lust und die sexuelle Aktivität um über 50% im Vergleich zu der Zeit vorher zurück gehen. </a:t>
            </a:r>
          </a:p>
          <a:p>
            <a:r>
              <a:rPr lang="de-DE" altLang="de-DE" dirty="0">
                <a:latin typeface="Arial" charset="0"/>
                <a:cs typeface="Arial" charset="0"/>
              </a:rPr>
              <a:t>Die Ursachen hierfür sind nur z. T.  durch die  Erkrankung selbst begründet, z.B. durch fortbestehende Schmerzen im Bereich der Operationswunde oder noch vorhandene Luftnot nach einem großen Herzinfarkt. Eine der Hauptursachen für die zurückgehende sexuelle Aktivität ist die Angst der Patienten und ihrer Lebenspartner vor gesundheitlichen Schäden im Zusammenhang mit der sexuellen Aktivität. Entsprechend groß ist das Bedürfnis, über die Zusammenhänge zwischen Sexualität und Herzerkrankungen informiert zu werden. Zwischen 70 und 95% der betroffenen Patienten und Angehörigen wünschen von ihrem behandelnden Arzt über diesen Themenkomplex informiert zu werden. Lediglich 10-12% der befragten Patienten gaben jedoch an, von ihrem behandelnden Arzt zum Thema Sexualität und Herzerkrankungen ausreichend informiert worden zu sein. </a:t>
            </a:r>
          </a:p>
        </p:txBody>
      </p:sp>
    </p:spTree>
    <p:extLst>
      <p:ext uri="{BB962C8B-B14F-4D97-AF65-F5344CB8AC3E}">
        <p14:creationId xmlns:p14="http://schemas.microsoft.com/office/powerpoint/2010/main" val="9655179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p:nvPr>
        </p:nvSpPr>
        <p:spPr>
          <a:noFill/>
          <a:ln>
            <a:round/>
            <a:headEnd/>
            <a:tailEnd/>
          </a:ln>
        </p:spPr>
        <p:txBody>
          <a:bodyPr/>
          <a:lstStyle/>
          <a:p>
            <a:fld id="{7EA9B0ED-3151-4F42-B0BC-B772B747F487}" type="slidenum">
              <a:rPr lang="de-DE" altLang="de-DE"/>
              <a:pPr/>
              <a:t>40</a:t>
            </a:fld>
            <a:endParaRPr lang="de-DE" altLang="de-DE"/>
          </a:p>
        </p:txBody>
      </p:sp>
      <p:sp>
        <p:nvSpPr>
          <p:cNvPr id="111618" name="Rectangle 2"/>
          <p:cNvSpPr>
            <a:spLocks noGrp="1" noRot="1" noChangeAspect="1" noChangeArrowheads="1" noTextEdit="1"/>
          </p:cNvSpPr>
          <p:nvPr>
            <p:ph type="sldImg"/>
          </p:nvPr>
        </p:nvSpPr>
        <p:spPr>
          <a:xfrm>
            <a:off x="93663" y="754063"/>
            <a:ext cx="6604000" cy="3716337"/>
          </a:xfrm>
          <a:ln/>
        </p:spPr>
      </p:sp>
      <p:sp>
        <p:nvSpPr>
          <p:cNvPr id="78852" name="Rectangle 3"/>
          <p:cNvSpPr>
            <a:spLocks noGrp="1" noChangeArrowheads="1"/>
          </p:cNvSpPr>
          <p:nvPr>
            <p:ph type="body" idx="1"/>
          </p:nvPr>
        </p:nvSpPr>
        <p:spPr>
          <a:noFill/>
        </p:spPr>
        <p:txBody>
          <a:bodyPr/>
          <a:lstStyle/>
          <a:p>
            <a:r>
              <a:rPr lang="de-DE" altLang="de-DE" dirty="0">
                <a:latin typeface="Times New Roman" charset="0"/>
                <a:cs typeface="Times New Roman" charset="0"/>
              </a:rPr>
              <a:t>Herzkranke und ihre Partner können in einen wahren Teufelskreis geraten, wenn es um die Wiederaufnahme der sexuellen Aktivität geht. Es stellen sich u.U. Versagens- und Erwartungsängste ein, die zu Vermeidungsverhalten führen. Dadurch wird die bestehende Versagens- und Erwartungsangst verstärkt und gefestigt, fixiert. Dieser Teufelskreis wird noch weiter verstärkt, wenn bereits vor dem Beginn der Herzkrankheit Partnerschaftsprobleme bestanden. </a:t>
            </a:r>
          </a:p>
        </p:txBody>
      </p:sp>
    </p:spTree>
    <p:extLst>
      <p:ext uri="{BB962C8B-B14F-4D97-AF65-F5344CB8AC3E}">
        <p14:creationId xmlns:p14="http://schemas.microsoft.com/office/powerpoint/2010/main" val="15984534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p:nvPr>
        </p:nvSpPr>
        <p:spPr>
          <a:noFill/>
          <a:ln>
            <a:round/>
            <a:headEnd/>
            <a:tailEnd/>
          </a:ln>
        </p:spPr>
        <p:txBody>
          <a:bodyPr/>
          <a:lstStyle/>
          <a:p>
            <a:fld id="{5084E839-CDBF-43A7-98A5-ED657868814B}" type="slidenum">
              <a:rPr lang="de-DE" altLang="de-DE"/>
              <a:pPr/>
              <a:t>41</a:t>
            </a:fld>
            <a:endParaRPr lang="de-DE" altLang="de-DE"/>
          </a:p>
        </p:txBody>
      </p:sp>
      <p:sp>
        <p:nvSpPr>
          <p:cNvPr id="112642" name="Rectangle 2"/>
          <p:cNvSpPr>
            <a:spLocks noGrp="1" noRot="1" noChangeAspect="1" noChangeArrowheads="1" noTextEdit="1"/>
          </p:cNvSpPr>
          <p:nvPr>
            <p:ph type="sldImg"/>
          </p:nvPr>
        </p:nvSpPr>
        <p:spPr>
          <a:xfrm>
            <a:off x="93663" y="754063"/>
            <a:ext cx="6604000" cy="3716337"/>
          </a:xfrm>
          <a:ln/>
        </p:spPr>
      </p:sp>
      <p:sp>
        <p:nvSpPr>
          <p:cNvPr id="80900" name="Rectangle 3"/>
          <p:cNvSpPr>
            <a:spLocks noGrp="1" noChangeArrowheads="1"/>
          </p:cNvSpPr>
          <p:nvPr>
            <p:ph type="body" idx="1"/>
          </p:nvPr>
        </p:nvSpPr>
        <p:spPr>
          <a:noFill/>
        </p:spPr>
        <p:txBody>
          <a:bodyPr/>
          <a:lstStyle/>
          <a:p>
            <a:r>
              <a:rPr lang="de-DE" altLang="de-DE" dirty="0">
                <a:latin typeface="Arial" charset="0"/>
                <a:cs typeface="Arial" charset="0"/>
              </a:rPr>
              <a:t>Das tatsächliche gesundheitliche Risiko durch sexuelle Aktivität mit vertrauten Partnern ist für Patienten mit koronarer Herzerkrankung allerdings</a:t>
            </a:r>
            <a:r>
              <a:rPr lang="de-DE" altLang="de-DE" baseline="0" dirty="0">
                <a:latin typeface="Arial" charset="0"/>
                <a:cs typeface="Arial" charset="0"/>
              </a:rPr>
              <a:t> </a:t>
            </a:r>
            <a:r>
              <a:rPr lang="de-DE" altLang="de-DE" dirty="0">
                <a:latin typeface="Arial" charset="0"/>
                <a:cs typeface="Arial" charset="0"/>
              </a:rPr>
              <a:t>sehr gering</a:t>
            </a:r>
            <a:r>
              <a:rPr lang="de-DE" altLang="de-DE" dirty="0">
                <a:latin typeface="Times New Roman" charset="0"/>
                <a:cs typeface="Times New Roman" charset="0"/>
              </a:rPr>
              <a:t>. Das Risiko für Herzkranke kann in ungewohnten Situationen ansteigen, da dabei mit höherer physischer und psychischer Belastung auch die Herzarbeit steigt.</a:t>
            </a:r>
            <a:r>
              <a:rPr lang="de-DE" altLang="de-DE" dirty="0">
                <a:latin typeface="Times New Roman" charset="0"/>
              </a:rPr>
              <a:t> </a:t>
            </a:r>
          </a:p>
        </p:txBody>
      </p:sp>
    </p:spTree>
    <p:extLst>
      <p:ext uri="{BB962C8B-B14F-4D97-AF65-F5344CB8AC3E}">
        <p14:creationId xmlns:p14="http://schemas.microsoft.com/office/powerpoint/2010/main" val="19307424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p:nvPr>
        </p:nvSpPr>
        <p:spPr>
          <a:noFill/>
          <a:ln>
            <a:round/>
            <a:headEnd/>
            <a:tailEnd/>
          </a:ln>
        </p:spPr>
        <p:txBody>
          <a:bodyPr/>
          <a:lstStyle/>
          <a:p>
            <a:fld id="{0F0F0793-AF16-4CAF-AA23-EAEADB22C038}" type="slidenum">
              <a:rPr lang="de-DE" altLang="de-DE"/>
              <a:pPr/>
              <a:t>42</a:t>
            </a:fld>
            <a:endParaRPr lang="de-DE" altLang="de-DE"/>
          </a:p>
        </p:txBody>
      </p:sp>
      <p:sp>
        <p:nvSpPr>
          <p:cNvPr id="113666" name="Rectangle 2"/>
          <p:cNvSpPr>
            <a:spLocks noGrp="1" noRot="1" noChangeAspect="1" noChangeArrowheads="1" noTextEdit="1"/>
          </p:cNvSpPr>
          <p:nvPr>
            <p:ph type="sldImg"/>
          </p:nvPr>
        </p:nvSpPr>
        <p:spPr>
          <a:xfrm>
            <a:off x="93663" y="754063"/>
            <a:ext cx="6604000" cy="3716337"/>
          </a:xfrm>
          <a:ln/>
        </p:spPr>
      </p:sp>
      <p:sp>
        <p:nvSpPr>
          <p:cNvPr id="82948" name="Rectangle 3"/>
          <p:cNvSpPr>
            <a:spLocks noGrp="1" noChangeArrowheads="1"/>
          </p:cNvSpPr>
          <p:nvPr>
            <p:ph type="body" idx="1"/>
          </p:nvPr>
        </p:nvSpPr>
        <p:spPr>
          <a:noFill/>
        </p:spPr>
        <p:txBody>
          <a:bodyPr/>
          <a:lstStyle/>
          <a:p>
            <a:r>
              <a:rPr lang="de-DE" altLang="de-DE" dirty="0">
                <a:latin typeface="Arial" charset="0"/>
                <a:cs typeface="Arial" charset="0"/>
              </a:rPr>
              <a:t>Es gibt allerdings auch einige medizinische Befunde, die auf eine höhere Gefährdung während sexueller Aktivität hinweisen. Dazu gehört ein nicht ausreichend behandelter hoher Blutdruck. </a:t>
            </a:r>
          </a:p>
          <a:p>
            <a:r>
              <a:rPr lang="de-DE" altLang="de-DE" dirty="0">
                <a:latin typeface="Arial" charset="0"/>
                <a:cs typeface="Arial" charset="0"/>
              </a:rPr>
              <a:t>Patienten mit deutlich eingeschränkter Pumpleistung ihres Herzens oder deutlich verminderter körperlicher Belastbarkeit müssen ihre sexuellen Aktivitäten ihrer speziellen Situation anpassen. </a:t>
            </a:r>
          </a:p>
          <a:p>
            <a:r>
              <a:rPr lang="de-DE" altLang="de-DE" dirty="0">
                <a:latin typeface="Arial" charset="0"/>
                <a:cs typeface="Arial" charset="0"/>
              </a:rPr>
              <a:t>Wenn Angina Pectoris auf niedriger Belastungsstufe besteht, ist in der Regel eine baldige Behandlung durch den Arzt angezeigt. Sexuelle Aktivität kann dann gefährlich sein.</a:t>
            </a:r>
          </a:p>
          <a:p>
            <a:r>
              <a:rPr lang="de-DE" altLang="de-DE" dirty="0">
                <a:latin typeface="Arial" charset="0"/>
                <a:cs typeface="Arial" charset="0"/>
              </a:rPr>
              <a:t>Ähnliches gilt in den ersten 2 W</a:t>
            </a:r>
            <a:r>
              <a:rPr lang="de-DE" altLang="de-DE" dirty="0">
                <a:latin typeface="Times New Roman" charset="0"/>
                <a:cs typeface="Times New Roman" charset="0"/>
              </a:rPr>
              <a:t>ochen nach einem akuten Herzinfarkt. Nach Herzoperationen dauert es in der Regel etwa 3 Monate, bis das Brustbein wieder fest zusammen gewachsen ist. In dieser Zeit sind schonende Stellungen beim Geschlechtsverkehr zu wählen, die einen Druck auf das Brustbein vermeiden lassen. </a:t>
            </a:r>
          </a:p>
        </p:txBody>
      </p:sp>
    </p:spTree>
    <p:extLst>
      <p:ext uri="{BB962C8B-B14F-4D97-AF65-F5344CB8AC3E}">
        <p14:creationId xmlns:p14="http://schemas.microsoft.com/office/powerpoint/2010/main" val="3776687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Im Rahmen dieses Vortrages geht es um die Psychosozialen (Risiko-)Faktoren. Wir starten zunächst mit dem Thema Stress und werden später im 2. Teil der Präsentation auf das Psychische Befinden auch in Verbindung mit Nikotin eingehen.</a:t>
            </a:r>
          </a:p>
        </p:txBody>
      </p:sp>
      <p:sp>
        <p:nvSpPr>
          <p:cNvPr id="4" name="Foliennummernplatzhalter 3"/>
          <p:cNvSpPr>
            <a:spLocks noGrp="1"/>
          </p:cNvSpPr>
          <p:nvPr>
            <p:ph type="sldNum"/>
          </p:nvPr>
        </p:nvSpPr>
        <p:spPr/>
        <p:txBody>
          <a:bodyPr/>
          <a:lstStyle/>
          <a:p>
            <a:fld id="{D3DAEA6A-4D07-4C0C-9EEE-EA1581FEAB43}" type="slidenum">
              <a:rPr lang="de-DE" altLang="de-DE" smtClean="0"/>
              <a:pPr/>
              <a:t>4</a:t>
            </a:fld>
            <a:endParaRPr lang="de-DE" altLang="de-DE"/>
          </a:p>
        </p:txBody>
      </p:sp>
    </p:spTree>
    <p:extLst>
      <p:ext uri="{BB962C8B-B14F-4D97-AF65-F5344CB8AC3E}">
        <p14:creationId xmlns:p14="http://schemas.microsoft.com/office/powerpoint/2010/main" val="4409875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p:nvPr>
        </p:nvSpPr>
        <p:spPr>
          <a:noFill/>
          <a:ln>
            <a:round/>
            <a:headEnd/>
            <a:tailEnd/>
          </a:ln>
        </p:spPr>
        <p:txBody>
          <a:bodyPr/>
          <a:lstStyle/>
          <a:p>
            <a:fld id="{447C301E-7E1A-45A1-99B9-7A4FCDB4FEF4}" type="slidenum">
              <a:rPr lang="de-DE" altLang="de-DE"/>
              <a:pPr/>
              <a:t>43</a:t>
            </a:fld>
            <a:endParaRPr lang="de-DE" altLang="de-DE"/>
          </a:p>
        </p:txBody>
      </p:sp>
      <p:sp>
        <p:nvSpPr>
          <p:cNvPr id="115714" name="Rectangle 2"/>
          <p:cNvSpPr>
            <a:spLocks noGrp="1" noRot="1" noChangeAspect="1" noChangeArrowheads="1" noTextEdit="1"/>
          </p:cNvSpPr>
          <p:nvPr>
            <p:ph type="sldImg"/>
          </p:nvPr>
        </p:nvSpPr>
        <p:spPr>
          <a:xfrm>
            <a:off x="93663" y="754063"/>
            <a:ext cx="6604000" cy="3716337"/>
          </a:xfrm>
          <a:ln/>
        </p:spPr>
      </p:sp>
      <p:sp>
        <p:nvSpPr>
          <p:cNvPr id="84996" name="Rectangle 3"/>
          <p:cNvSpPr>
            <a:spLocks noGrp="1" noChangeArrowheads="1"/>
          </p:cNvSpPr>
          <p:nvPr>
            <p:ph type="body" idx="1"/>
          </p:nvPr>
        </p:nvSpPr>
        <p:spPr>
          <a:noFill/>
        </p:spPr>
        <p:txBody>
          <a:bodyPr/>
          <a:lstStyle/>
          <a:p>
            <a:r>
              <a:rPr lang="de-DE" altLang="de-DE" dirty="0">
                <a:latin typeface="Arial" charset="0"/>
                <a:cs typeface="Arial" charset="0"/>
              </a:rPr>
              <a:t>Häufig werden Herzerkrankungen für Erektionsstörungen verantwortlich gemacht. In Wirklichkeit aber haben Erektionsstörungen und  Erkrankungen des Herzens und der Gefäße die gleichen Ursachen, d. h. gemeinsame Risikofaktoren. Bluthochdruck, Zuckerkrankheit, Nikotinkonsum und deutliches Übergewicht erhöhen das </a:t>
            </a:r>
            <a:r>
              <a:rPr lang="de-DE" altLang="de-DE" dirty="0" err="1">
                <a:latin typeface="Arial" charset="0"/>
                <a:cs typeface="Arial" charset="0"/>
              </a:rPr>
              <a:t>Arterioskleroserisiko</a:t>
            </a:r>
            <a:r>
              <a:rPr lang="de-DE" altLang="de-DE" dirty="0">
                <a:latin typeface="Arial" charset="0"/>
                <a:cs typeface="Arial" charset="0"/>
              </a:rPr>
              <a:t>, bewirken aber auch einen vorzeitigen Rückgang oder eine Schwäche der Erektion und der sexuellen Lust. Daher treten Erektionsstörungen und Herzerkrankungen häufig gemeinsam auf. Es muss sich also nicht unbedingt um unerwünschte Nebenwirkungen der Medikamente handeln, wenn Erektionsstörungen auftreten.</a:t>
            </a:r>
          </a:p>
          <a:p>
            <a:r>
              <a:rPr lang="de-DE" altLang="de-DE" dirty="0">
                <a:latin typeface="Times New Roman" charset="0"/>
                <a:cs typeface="Times New Roman" charset="0"/>
              </a:rPr>
              <a:t>Dies bedeutet im Umkehrschluss aber auch, dass die konsequente Behandlung der Risikofaktoren nicht nur die Herz- und Gefäßerkrankungen sondern auch den Rückgang der sexuellen Lust und die Erektionsschwäche abmildern können. In jedem Fall sollten Erektionsstörungen frühzeitig mit dem Hausarzt besprochen werden, damit eine konsequente Abklärung und gegebenenfalls Behandlung eingeleitet werden können.</a:t>
            </a:r>
            <a:r>
              <a:rPr lang="de-DE" altLang="de-DE" dirty="0">
                <a:latin typeface="Times New Roman" charset="0"/>
              </a:rPr>
              <a:t> </a:t>
            </a:r>
          </a:p>
        </p:txBody>
      </p:sp>
    </p:spTree>
    <p:extLst>
      <p:ext uri="{BB962C8B-B14F-4D97-AF65-F5344CB8AC3E}">
        <p14:creationId xmlns:p14="http://schemas.microsoft.com/office/powerpoint/2010/main" val="5066343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p:nvPr>
        </p:nvSpPr>
        <p:spPr>
          <a:noFill/>
          <a:ln>
            <a:round/>
            <a:headEnd/>
            <a:tailEnd/>
          </a:ln>
        </p:spPr>
        <p:txBody>
          <a:bodyPr/>
          <a:lstStyle/>
          <a:p>
            <a:fld id="{4F6B1CC0-FB18-4BE0-B0D3-5E11290161B8}" type="slidenum">
              <a:rPr lang="de-DE" altLang="de-DE"/>
              <a:pPr/>
              <a:t>44</a:t>
            </a:fld>
            <a:endParaRPr lang="de-DE" altLang="de-DE"/>
          </a:p>
        </p:txBody>
      </p:sp>
      <p:sp>
        <p:nvSpPr>
          <p:cNvPr id="109570" name="Rectangle 2"/>
          <p:cNvSpPr>
            <a:spLocks noGrp="1" noRot="1" noChangeAspect="1" noChangeArrowheads="1" noTextEdit="1"/>
          </p:cNvSpPr>
          <p:nvPr>
            <p:ph type="sldImg"/>
          </p:nvPr>
        </p:nvSpPr>
        <p:spPr>
          <a:xfrm>
            <a:off x="93663" y="754063"/>
            <a:ext cx="6604000" cy="3716337"/>
          </a:xfrm>
          <a:ln/>
        </p:spPr>
      </p:sp>
      <p:sp>
        <p:nvSpPr>
          <p:cNvPr id="87044" name="Rectangle 3"/>
          <p:cNvSpPr>
            <a:spLocks noGrp="1" noChangeArrowheads="1"/>
          </p:cNvSpPr>
          <p:nvPr>
            <p:ph type="body" idx="1"/>
          </p:nvPr>
        </p:nvSpPr>
        <p:spPr>
          <a:noFill/>
        </p:spPr>
        <p:txBody>
          <a:bodyPr/>
          <a:lstStyle/>
          <a:p>
            <a:r>
              <a:rPr lang="de-DE" altLang="de-DE" dirty="0">
                <a:latin typeface="Arial" charset="0"/>
                <a:cs typeface="Arial" charset="0"/>
              </a:rPr>
              <a:t>Diese letzte Folie erinnert uns noch einmal an die wichtigste Seite der Krankheitsbewältigung. Wir sind soziale Wesen und unsere Stärke liegt in unseren sozialen Beziehungen. Dort können wir durch Gespräche und Sympathie Kraft bekommen, unsere Akkus wieder aufladen, hier können wir Ideen entwickeln und Hilfe finden bei der Umsetzung schwieriger Projekte.</a:t>
            </a:r>
            <a:endParaRPr lang="de-DE" altLang="de-DE" dirty="0">
              <a:latin typeface="Times New Roman" charset="0"/>
              <a:cs typeface="Times New Roman" charset="0"/>
            </a:endParaRPr>
          </a:p>
        </p:txBody>
      </p:sp>
    </p:spTree>
    <p:extLst>
      <p:ext uri="{BB962C8B-B14F-4D97-AF65-F5344CB8AC3E}">
        <p14:creationId xmlns:p14="http://schemas.microsoft.com/office/powerpoint/2010/main" val="42941149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tabLst>
                <a:tab pos="0" algn="l"/>
                <a:tab pos="409542" algn="l"/>
                <a:tab pos="820671" algn="l"/>
                <a:tab pos="1233388" algn="l"/>
                <a:tab pos="1644516" algn="l"/>
                <a:tab pos="2055646" algn="l"/>
                <a:tab pos="2468363" algn="l"/>
                <a:tab pos="2879491" algn="l"/>
                <a:tab pos="3292207" algn="l"/>
                <a:tab pos="3703337" algn="l"/>
                <a:tab pos="4114466" algn="l"/>
                <a:tab pos="4527182" algn="l"/>
                <a:tab pos="4938311" algn="l"/>
                <a:tab pos="5349440" algn="l"/>
                <a:tab pos="5762157" algn="l"/>
                <a:tab pos="6173286" algn="l"/>
                <a:tab pos="6584415" algn="l"/>
                <a:tab pos="6997131" algn="l"/>
                <a:tab pos="7408261" algn="l"/>
                <a:tab pos="7820978" algn="l"/>
                <a:tab pos="8232106" algn="l"/>
              </a:tabLst>
            </a:pPr>
            <a:fld id="{D3A7797B-6B1D-4FAC-B09E-5C2A53A54C4D}" type="slidenum">
              <a:rPr lang="de-DE" altLang="de-DE"/>
              <a:pPr>
                <a:tabLst>
                  <a:tab pos="0" algn="l"/>
                  <a:tab pos="409542" algn="l"/>
                  <a:tab pos="820671" algn="l"/>
                  <a:tab pos="1233388" algn="l"/>
                  <a:tab pos="1644516" algn="l"/>
                  <a:tab pos="2055646" algn="l"/>
                  <a:tab pos="2468363" algn="l"/>
                  <a:tab pos="2879491" algn="l"/>
                  <a:tab pos="3292207" algn="l"/>
                  <a:tab pos="3703337" algn="l"/>
                  <a:tab pos="4114466" algn="l"/>
                  <a:tab pos="4527182" algn="l"/>
                  <a:tab pos="4938311" algn="l"/>
                  <a:tab pos="5349440" algn="l"/>
                  <a:tab pos="5762157" algn="l"/>
                  <a:tab pos="6173286" algn="l"/>
                  <a:tab pos="6584415" algn="l"/>
                  <a:tab pos="6997131" algn="l"/>
                  <a:tab pos="7408261" algn="l"/>
                  <a:tab pos="7820978" algn="l"/>
                  <a:tab pos="8232106" algn="l"/>
                </a:tabLst>
              </a:pPr>
              <a:t>45</a:t>
            </a:fld>
            <a:endParaRPr lang="de-DE" altLang="de-DE"/>
          </a:p>
        </p:txBody>
      </p:sp>
      <p:sp>
        <p:nvSpPr>
          <p:cNvPr id="89091" name="Rectangle 1"/>
          <p:cNvSpPr>
            <a:spLocks noGrp="1" noRot="1" noChangeAspect="1" noChangeArrowheads="1" noTextEdit="1"/>
          </p:cNvSpPr>
          <p:nvPr>
            <p:ph type="sldImg"/>
          </p:nvPr>
        </p:nvSpPr>
        <p:spPr>
          <a:xfrm>
            <a:off x="92075" y="755650"/>
            <a:ext cx="6615113" cy="3722688"/>
          </a:xfrm>
          <a:solidFill>
            <a:srgbClr val="FFFFFF"/>
          </a:solidFill>
          <a:ln>
            <a:solidFill>
              <a:srgbClr val="000000"/>
            </a:solidFill>
            <a:miter lim="800000"/>
            <a:headEnd/>
            <a:tailEnd/>
          </a:ln>
        </p:spPr>
      </p:sp>
      <p:sp>
        <p:nvSpPr>
          <p:cNvPr id="89092" name="Rectangle 2"/>
          <p:cNvSpPr>
            <a:spLocks noGrp="1" noChangeArrowheads="1"/>
          </p:cNvSpPr>
          <p:nvPr>
            <p:ph type="body" idx="1"/>
          </p:nvPr>
        </p:nvSpPr>
        <p:spPr>
          <a:xfrm>
            <a:off x="679450" y="4716463"/>
            <a:ext cx="5437188" cy="4465637"/>
          </a:xfrm>
          <a:noFill/>
        </p:spPr>
        <p:txBody>
          <a:bodyPr wrap="none" anchor="ctr"/>
          <a:lstStyle/>
          <a:p>
            <a:endParaRPr lang="de-DE" altLang="de-DE">
              <a:latin typeface="Times New Roman" charset="0"/>
            </a:endParaRPr>
          </a:p>
        </p:txBody>
      </p:sp>
    </p:spTree>
    <p:extLst>
      <p:ext uri="{BB962C8B-B14F-4D97-AF65-F5344CB8AC3E}">
        <p14:creationId xmlns:p14="http://schemas.microsoft.com/office/powerpoint/2010/main" val="2539811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p:nvPr>
        </p:nvSpPr>
        <p:spPr>
          <a:noFill/>
          <a:ln>
            <a:round/>
            <a:headEnd/>
            <a:tailEnd/>
          </a:ln>
        </p:spPr>
        <p:txBody>
          <a:bodyPr/>
          <a:lstStyle/>
          <a:p>
            <a:fld id="{3AB8D4B0-B547-4BD3-87C5-17E002657BB9}" type="slidenum">
              <a:rPr lang="de-DE" altLang="de-DE"/>
              <a:pPr/>
              <a:t>5</a:t>
            </a:fld>
            <a:endParaRPr lang="de-DE" altLang="de-DE"/>
          </a:p>
        </p:txBody>
      </p:sp>
      <p:sp>
        <p:nvSpPr>
          <p:cNvPr id="123906" name="Rectangle 2"/>
          <p:cNvSpPr>
            <a:spLocks noGrp="1" noRot="1" noChangeAspect="1" noChangeArrowheads="1" noTextEdit="1"/>
          </p:cNvSpPr>
          <p:nvPr>
            <p:ph type="sldImg"/>
          </p:nvPr>
        </p:nvSpPr>
        <p:spPr>
          <a:xfrm>
            <a:off x="93663" y="754063"/>
            <a:ext cx="6604000" cy="3716337"/>
          </a:xfrm>
          <a:ln/>
        </p:spPr>
      </p:sp>
      <p:sp>
        <p:nvSpPr>
          <p:cNvPr id="14340" name="Rectangle 3"/>
          <p:cNvSpPr>
            <a:spLocks noGrp="1" noChangeArrowheads="1"/>
          </p:cNvSpPr>
          <p:nvPr>
            <p:ph type="body" idx="1"/>
          </p:nvPr>
        </p:nvSpPr>
        <p:spPr>
          <a:noFill/>
        </p:spPr>
        <p:txBody>
          <a:bodyPr/>
          <a:lstStyle/>
          <a:p>
            <a:r>
              <a:rPr lang="de-DE" altLang="de-DE">
                <a:latin typeface="Times New Roman" charset="0"/>
              </a:rPr>
              <a:t>Häufig wird angenommen, dass die Herzerkrankung ein Ergebnis von Stress sei und dass daher Leitende Mitarbeiter mit hoher Verantwortung und entsprechend hoher Belastung besonders gefährdet seien. </a:t>
            </a:r>
          </a:p>
        </p:txBody>
      </p:sp>
    </p:spTree>
    <p:extLst>
      <p:ext uri="{BB962C8B-B14F-4D97-AF65-F5344CB8AC3E}">
        <p14:creationId xmlns:p14="http://schemas.microsoft.com/office/powerpoint/2010/main" val="41691800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a:ln>
            <a:round/>
            <a:headEnd/>
            <a:tailEnd/>
          </a:ln>
        </p:spPr>
        <p:txBody>
          <a:bodyPr/>
          <a:lstStyle/>
          <a:p>
            <a:fld id="{A383C7E0-C5FD-4FD9-9F73-E3B1C06CA111}" type="slidenum">
              <a:rPr lang="de-DE" altLang="de-DE"/>
              <a:pPr/>
              <a:t>6</a:t>
            </a:fld>
            <a:endParaRPr lang="de-DE" altLang="de-DE"/>
          </a:p>
        </p:txBody>
      </p:sp>
      <p:sp>
        <p:nvSpPr>
          <p:cNvPr id="125954" name="Rectangle 2"/>
          <p:cNvSpPr>
            <a:spLocks noGrp="1" noRot="1" noChangeAspect="1" noChangeArrowheads="1" noTextEdit="1"/>
          </p:cNvSpPr>
          <p:nvPr>
            <p:ph type="sldImg"/>
          </p:nvPr>
        </p:nvSpPr>
        <p:spPr>
          <a:xfrm>
            <a:off x="93663" y="754063"/>
            <a:ext cx="6604000" cy="3716337"/>
          </a:xfrm>
          <a:ln/>
        </p:spPr>
      </p:sp>
      <p:sp>
        <p:nvSpPr>
          <p:cNvPr id="16388" name="Rectangle 3"/>
          <p:cNvSpPr>
            <a:spLocks noGrp="1" noChangeArrowheads="1"/>
          </p:cNvSpPr>
          <p:nvPr>
            <p:ph type="body" idx="1"/>
          </p:nvPr>
        </p:nvSpPr>
        <p:spPr>
          <a:noFill/>
        </p:spPr>
        <p:txBody>
          <a:bodyPr/>
          <a:lstStyle/>
          <a:p>
            <a:r>
              <a:rPr lang="de-DE" altLang="de-DE">
                <a:latin typeface="Times New Roman" charset="0"/>
              </a:rPr>
              <a:t>Das scheint nicht der Fall zu sein.</a:t>
            </a:r>
          </a:p>
        </p:txBody>
      </p:sp>
    </p:spTree>
    <p:extLst>
      <p:ext uri="{BB962C8B-B14F-4D97-AF65-F5344CB8AC3E}">
        <p14:creationId xmlns:p14="http://schemas.microsoft.com/office/powerpoint/2010/main" val="4226931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p:nvPr>
        </p:nvSpPr>
        <p:spPr>
          <a:noFill/>
          <a:ln>
            <a:round/>
            <a:headEnd/>
            <a:tailEnd/>
          </a:ln>
        </p:spPr>
        <p:txBody>
          <a:bodyPr/>
          <a:lstStyle/>
          <a:p>
            <a:fld id="{C8DCD377-973B-477F-A8A3-83D99E125DC3}" type="slidenum">
              <a:rPr lang="de-DE" altLang="de-DE"/>
              <a:pPr/>
              <a:t>7</a:t>
            </a:fld>
            <a:endParaRPr lang="de-DE" altLang="de-DE"/>
          </a:p>
        </p:txBody>
      </p:sp>
      <p:sp>
        <p:nvSpPr>
          <p:cNvPr id="128002" name="Rectangle 2"/>
          <p:cNvSpPr>
            <a:spLocks noGrp="1" noRot="1" noChangeAspect="1" noChangeArrowheads="1" noTextEdit="1"/>
          </p:cNvSpPr>
          <p:nvPr>
            <p:ph type="sldImg"/>
          </p:nvPr>
        </p:nvSpPr>
        <p:spPr>
          <a:xfrm>
            <a:off x="93663" y="754063"/>
            <a:ext cx="6604000" cy="3716337"/>
          </a:xfrm>
          <a:ln/>
        </p:spPr>
      </p:sp>
      <p:sp>
        <p:nvSpPr>
          <p:cNvPr id="18436" name="Rectangle 3"/>
          <p:cNvSpPr>
            <a:spLocks noGrp="1" noChangeArrowheads="1"/>
          </p:cNvSpPr>
          <p:nvPr>
            <p:ph type="body" idx="1"/>
          </p:nvPr>
        </p:nvSpPr>
        <p:spPr>
          <a:noFill/>
        </p:spPr>
        <p:txBody>
          <a:bodyPr/>
          <a:lstStyle/>
          <a:p>
            <a:r>
              <a:rPr lang="de-DE" altLang="de-DE" dirty="0">
                <a:latin typeface="Times New Roman" charset="0"/>
              </a:rPr>
              <a:t>Wie lässt sich das Ergebnis der letzten Folie erklären?</a:t>
            </a:r>
          </a:p>
          <a:p>
            <a:r>
              <a:rPr lang="de-DE" altLang="de-DE" dirty="0">
                <a:latin typeface="Times New Roman" charset="0"/>
              </a:rPr>
              <a:t>Geringe Entscheidungsmöglichkeiten und u.U. geringe Gegenleistung finden sich in niedrigeren Positionen häufiger. Sie scheinen sich ungünstig auf die kardiale Gesundheit auszuwirken und werden in besonderem Maße als „Stress“ erlebt. </a:t>
            </a:r>
          </a:p>
          <a:p>
            <a:endParaRPr lang="de-DE" altLang="de-DE" dirty="0">
              <a:latin typeface="Times New Roman" charset="0"/>
            </a:endParaRPr>
          </a:p>
        </p:txBody>
      </p:sp>
    </p:spTree>
    <p:extLst>
      <p:ext uri="{BB962C8B-B14F-4D97-AF65-F5344CB8AC3E}">
        <p14:creationId xmlns:p14="http://schemas.microsoft.com/office/powerpoint/2010/main" val="20619981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p:nvPr>
        </p:nvSpPr>
        <p:spPr>
          <a:noFill/>
          <a:ln>
            <a:round/>
            <a:headEnd/>
            <a:tailEnd/>
          </a:ln>
        </p:spPr>
        <p:txBody>
          <a:bodyPr/>
          <a:lstStyle/>
          <a:p>
            <a:fld id="{A97C90AE-744F-412D-95CD-7708634C8711}" type="slidenum">
              <a:rPr lang="de-DE" altLang="de-DE"/>
              <a:pPr/>
              <a:t>8</a:t>
            </a:fld>
            <a:endParaRPr lang="de-DE" altLang="de-DE"/>
          </a:p>
        </p:txBody>
      </p:sp>
      <p:sp>
        <p:nvSpPr>
          <p:cNvPr id="134146" name="Rectangle 2"/>
          <p:cNvSpPr>
            <a:spLocks noGrp="1" noRot="1" noChangeAspect="1" noChangeArrowheads="1" noTextEdit="1"/>
          </p:cNvSpPr>
          <p:nvPr>
            <p:ph type="sldImg"/>
          </p:nvPr>
        </p:nvSpPr>
        <p:spPr>
          <a:xfrm>
            <a:off x="93663" y="754063"/>
            <a:ext cx="6604000" cy="3716337"/>
          </a:xfrm>
          <a:ln/>
        </p:spPr>
      </p:sp>
      <p:sp>
        <p:nvSpPr>
          <p:cNvPr id="24580" name="Rectangle 3"/>
          <p:cNvSpPr>
            <a:spLocks noGrp="1" noChangeArrowheads="1"/>
          </p:cNvSpPr>
          <p:nvPr>
            <p:ph type="body" idx="1"/>
          </p:nvPr>
        </p:nvSpPr>
        <p:spPr>
          <a:noFill/>
        </p:spPr>
        <p:txBody>
          <a:bodyPr/>
          <a:lstStyle/>
          <a:p>
            <a:r>
              <a:rPr lang="de-DE" altLang="de-DE" dirty="0">
                <a:latin typeface="Times New Roman" charset="0"/>
              </a:rPr>
              <a:t>Wie entsteht also Stress und wodurch wird er ausgelöst?</a:t>
            </a:r>
          </a:p>
          <a:p>
            <a:endParaRPr lang="de-DE" altLang="de-DE" dirty="0">
              <a:latin typeface="Times New Roman" charset="0"/>
            </a:endParaRPr>
          </a:p>
          <a:p>
            <a:r>
              <a:rPr lang="de-DE" altLang="de-DE" dirty="0">
                <a:latin typeface="Times New Roman" charset="0"/>
              </a:rPr>
              <a:t>Hier ist es wichtig, „äußere“ von „inneren“ Stressauslösern zu unterscheiden.</a:t>
            </a:r>
          </a:p>
          <a:p>
            <a:endParaRPr lang="de-DE" altLang="de-DE" dirty="0">
              <a:latin typeface="Times New Roman" charset="0"/>
            </a:endParaRPr>
          </a:p>
        </p:txBody>
      </p:sp>
    </p:spTree>
    <p:extLst>
      <p:ext uri="{BB962C8B-B14F-4D97-AF65-F5344CB8AC3E}">
        <p14:creationId xmlns:p14="http://schemas.microsoft.com/office/powerpoint/2010/main" val="16903736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p:nvPr>
        </p:nvSpPr>
        <p:spPr>
          <a:noFill/>
          <a:ln>
            <a:round/>
            <a:headEnd/>
            <a:tailEnd/>
          </a:ln>
        </p:spPr>
        <p:txBody>
          <a:bodyPr/>
          <a:lstStyle/>
          <a:p>
            <a:fld id="{C683AC59-A53D-4F5A-BF29-903DB0559285}" type="slidenum">
              <a:rPr lang="de-DE" altLang="de-DE"/>
              <a:pPr/>
              <a:t>9</a:t>
            </a:fld>
            <a:endParaRPr lang="de-DE" altLang="de-DE"/>
          </a:p>
        </p:txBody>
      </p:sp>
      <p:sp>
        <p:nvSpPr>
          <p:cNvPr id="136194" name="Rectangle 2"/>
          <p:cNvSpPr>
            <a:spLocks noGrp="1" noRot="1" noChangeAspect="1" noChangeArrowheads="1" noTextEdit="1"/>
          </p:cNvSpPr>
          <p:nvPr>
            <p:ph type="sldImg"/>
          </p:nvPr>
        </p:nvSpPr>
        <p:spPr>
          <a:xfrm>
            <a:off x="93663" y="754063"/>
            <a:ext cx="6604000" cy="3716337"/>
          </a:xfrm>
          <a:ln/>
        </p:spPr>
      </p:sp>
      <p:sp>
        <p:nvSpPr>
          <p:cNvPr id="26628" name="Rectangle 3"/>
          <p:cNvSpPr>
            <a:spLocks noGrp="1" noChangeArrowheads="1"/>
          </p:cNvSpPr>
          <p:nvPr>
            <p:ph type="body" idx="1"/>
          </p:nvPr>
        </p:nvSpPr>
        <p:spPr>
          <a:noFill/>
        </p:spPr>
        <p:txBody>
          <a:bodyPr/>
          <a:lstStyle/>
          <a:p>
            <a:r>
              <a:rPr lang="de-DE" altLang="de-DE" dirty="0">
                <a:latin typeface="Times New Roman" charset="0"/>
              </a:rPr>
              <a:t>In</a:t>
            </a:r>
            <a:r>
              <a:rPr lang="de-DE" altLang="de-DE" baseline="0" dirty="0">
                <a:latin typeface="Times New Roman" charset="0"/>
              </a:rPr>
              <a:t> Abgrenzung zum umgangssprachlich verwendeten Begriff des „positiven“ Stresses definieren wir Stress hier als eine unangenehme, überfordernde und bedrohliche Situation. </a:t>
            </a:r>
          </a:p>
          <a:p>
            <a:endParaRPr lang="de-DE" altLang="de-DE" baseline="0" dirty="0">
              <a:latin typeface="Times New Roman" charset="0"/>
            </a:endParaRPr>
          </a:p>
          <a:p>
            <a:endParaRPr lang="de-DE" altLang="de-DE" baseline="0" dirty="0">
              <a:latin typeface="Times New Roman" charset="0"/>
            </a:endParaRPr>
          </a:p>
          <a:p>
            <a:endParaRPr lang="de-DE" altLang="de-DE" baseline="0" dirty="0">
              <a:latin typeface="Times New Roman" charset="0"/>
            </a:endParaRPr>
          </a:p>
          <a:p>
            <a:endParaRPr lang="de-DE" altLang="de-DE" dirty="0">
              <a:latin typeface="Times New Roman" charset="0"/>
            </a:endParaRPr>
          </a:p>
          <a:p>
            <a:endParaRPr lang="de-DE" altLang="de-DE" dirty="0">
              <a:latin typeface="Times New Roman" charset="0"/>
            </a:endParaRPr>
          </a:p>
          <a:p>
            <a:endParaRPr lang="de-DE" altLang="de-DE" dirty="0">
              <a:latin typeface="Times New Roman" charset="0"/>
            </a:endParaRPr>
          </a:p>
        </p:txBody>
      </p:sp>
    </p:spTree>
    <p:extLst>
      <p:ext uri="{BB962C8B-B14F-4D97-AF65-F5344CB8AC3E}">
        <p14:creationId xmlns:p14="http://schemas.microsoft.com/office/powerpoint/2010/main" val="1964597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solidFill>
          <a:srgbClr val="F1F1F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84823D-E322-34EF-720C-A8C376B570E5}"/>
              </a:ext>
            </a:extLst>
          </p:cNvPr>
          <p:cNvSpPr>
            <a:spLocks noGrp="1"/>
          </p:cNvSpPr>
          <p:nvPr>
            <p:ph type="ctrTitle"/>
          </p:nvPr>
        </p:nvSpPr>
        <p:spPr>
          <a:xfrm>
            <a:off x="2164556" y="1594171"/>
            <a:ext cx="12987338" cy="3391276"/>
          </a:xfrm>
        </p:spPr>
        <p:txBody>
          <a:bodyPr anchor="b"/>
          <a:lstStyle>
            <a:lvl1pPr algn="ctr">
              <a:defRPr sz="8522"/>
            </a:lvl1pPr>
          </a:lstStyle>
          <a:p>
            <a:r>
              <a:rPr lang="de-DE"/>
              <a:t>Mastertitelformat bearbeiten</a:t>
            </a:r>
            <a:endParaRPr lang="de-DE" dirty="0"/>
          </a:p>
        </p:txBody>
      </p:sp>
      <p:sp>
        <p:nvSpPr>
          <p:cNvPr id="3" name="Untertitel 2">
            <a:extLst>
              <a:ext uri="{FF2B5EF4-FFF2-40B4-BE49-F238E27FC236}">
                <a16:creationId xmlns:a16="http://schemas.microsoft.com/office/drawing/2014/main" id="{4CE31C7B-B7D5-676D-A91C-023030B69B56}"/>
              </a:ext>
            </a:extLst>
          </p:cNvPr>
          <p:cNvSpPr>
            <a:spLocks noGrp="1"/>
          </p:cNvSpPr>
          <p:nvPr>
            <p:ph type="subTitle" idx="1"/>
          </p:nvPr>
        </p:nvSpPr>
        <p:spPr>
          <a:xfrm>
            <a:off x="2164556" y="5116228"/>
            <a:ext cx="12987338" cy="2351795"/>
          </a:xfrm>
        </p:spPr>
        <p:txBody>
          <a:bodyPr/>
          <a:lstStyle>
            <a:lvl1pPr marL="0" indent="0" algn="ctr">
              <a:buNone/>
              <a:defRPr sz="3409"/>
            </a:lvl1pPr>
            <a:lvl2pPr marL="649361" indent="0" algn="ctr">
              <a:buNone/>
              <a:defRPr sz="2841"/>
            </a:lvl2pPr>
            <a:lvl3pPr marL="1298722" indent="0" algn="ctr">
              <a:buNone/>
              <a:defRPr sz="2557"/>
            </a:lvl3pPr>
            <a:lvl4pPr marL="1948083" indent="0" algn="ctr">
              <a:buNone/>
              <a:defRPr sz="2272"/>
            </a:lvl4pPr>
            <a:lvl5pPr marL="2597445" indent="0" algn="ctr">
              <a:buNone/>
              <a:defRPr sz="2272"/>
            </a:lvl5pPr>
            <a:lvl6pPr marL="3246806" indent="0" algn="ctr">
              <a:buNone/>
              <a:defRPr sz="2272"/>
            </a:lvl6pPr>
            <a:lvl7pPr marL="3896167" indent="0" algn="ctr">
              <a:buNone/>
              <a:defRPr sz="2272"/>
            </a:lvl7pPr>
            <a:lvl8pPr marL="4545528" indent="0" algn="ctr">
              <a:buNone/>
              <a:defRPr sz="2272"/>
            </a:lvl8pPr>
            <a:lvl9pPr marL="5194889" indent="0" algn="ctr">
              <a:buNone/>
              <a:defRPr sz="2272"/>
            </a:lvl9pPr>
          </a:lstStyle>
          <a:p>
            <a:r>
              <a:rPr lang="de-DE"/>
              <a:t>Master-Untertitelformat bearbeiten</a:t>
            </a:r>
          </a:p>
        </p:txBody>
      </p:sp>
      <p:sp>
        <p:nvSpPr>
          <p:cNvPr id="5" name="Fußzeilenplatzhalter 4">
            <a:extLst>
              <a:ext uri="{FF2B5EF4-FFF2-40B4-BE49-F238E27FC236}">
                <a16:creationId xmlns:a16="http://schemas.microsoft.com/office/drawing/2014/main" id="{586830D7-F203-9860-C565-5F8D3940B3B2}"/>
              </a:ext>
            </a:extLst>
          </p:cNvPr>
          <p:cNvSpPr>
            <a:spLocks noGrp="1"/>
          </p:cNvSpPr>
          <p:nvPr>
            <p:ph type="ftr" sz="quarter" idx="11"/>
          </p:nvPr>
        </p:nvSpPr>
        <p:spPr/>
        <p:txBody>
          <a:bodyPr/>
          <a:lstStyle/>
          <a:p>
            <a:r>
              <a:rPr lang="en-US"/>
              <a:t>Stand: April 2024 © DGPR</a:t>
            </a:r>
            <a:endParaRPr lang="en-US" dirty="0"/>
          </a:p>
        </p:txBody>
      </p:sp>
      <p:sp>
        <p:nvSpPr>
          <p:cNvPr id="6" name="Foliennummernplatzhalter 5">
            <a:extLst>
              <a:ext uri="{FF2B5EF4-FFF2-40B4-BE49-F238E27FC236}">
                <a16:creationId xmlns:a16="http://schemas.microsoft.com/office/drawing/2014/main" id="{494B8958-28A7-3D33-7166-40CAC76FF11D}"/>
              </a:ext>
            </a:extLst>
          </p:cNvPr>
          <p:cNvSpPr>
            <a:spLocks noGrp="1"/>
          </p:cNvSpPr>
          <p:nvPr>
            <p:ph type="sldNum" sz="quarter" idx="12"/>
          </p:nvPr>
        </p:nvSpPr>
        <p:spPr>
          <a:xfrm>
            <a:off x="16222363" y="-1"/>
            <a:ext cx="1083150" cy="378289"/>
          </a:xfrm>
        </p:spPr>
        <p:txBody>
          <a:bodyPr/>
          <a:lstStyle/>
          <a:p>
            <a:fld id="{48F63A3B-78C7-47BE-AE5E-E10140E04643}" type="slidenum">
              <a:rPr lang="en-US" smtClean="0"/>
              <a:pPr/>
              <a:t>‹Nr.›</a:t>
            </a:fld>
            <a:endParaRPr lang="en-US" dirty="0"/>
          </a:p>
        </p:txBody>
      </p:sp>
    </p:spTree>
    <p:extLst>
      <p:ext uri="{BB962C8B-B14F-4D97-AF65-F5344CB8AC3E}">
        <p14:creationId xmlns:p14="http://schemas.microsoft.com/office/powerpoint/2010/main" val="1630298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0F7593-24B7-D9E9-B761-792A0F973E72}"/>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92A1F6EB-8438-A72E-F4A0-24EA718EF00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4AA15D0-3646-0219-5FF7-D2928664D623}"/>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5" name="Fußzeilenplatzhalter 4">
            <a:extLst>
              <a:ext uri="{FF2B5EF4-FFF2-40B4-BE49-F238E27FC236}">
                <a16:creationId xmlns:a16="http://schemas.microsoft.com/office/drawing/2014/main" id="{FACFEA0E-19A8-8CCB-1DCD-01D39E32AA8F}"/>
              </a:ext>
            </a:extLst>
          </p:cNvPr>
          <p:cNvSpPr>
            <a:spLocks noGrp="1"/>
          </p:cNvSpPr>
          <p:nvPr>
            <p:ph type="ftr" sz="quarter" idx="11"/>
          </p:nvPr>
        </p:nvSpPr>
        <p:spPr/>
        <p:txBody>
          <a:bodyPr/>
          <a:lstStyle/>
          <a:p>
            <a:r>
              <a:rPr lang="en-US"/>
              <a:t>Stand: April 2024 © DGPR</a:t>
            </a:r>
            <a:endParaRPr lang="en-US" dirty="0"/>
          </a:p>
        </p:txBody>
      </p:sp>
      <p:sp>
        <p:nvSpPr>
          <p:cNvPr id="6" name="Foliennummernplatzhalter 5">
            <a:extLst>
              <a:ext uri="{FF2B5EF4-FFF2-40B4-BE49-F238E27FC236}">
                <a16:creationId xmlns:a16="http://schemas.microsoft.com/office/drawing/2014/main" id="{CBBBBBB0-1133-78BE-8686-41549710A362}"/>
              </a:ext>
            </a:extLst>
          </p:cNvPr>
          <p:cNvSpPr>
            <a:spLocks noGrp="1"/>
          </p:cNvSpPr>
          <p:nvPr>
            <p:ph type="sldNum" sz="quarter" idx="12"/>
          </p:nvPr>
        </p:nvSpPr>
        <p:spPr/>
        <p:txBody>
          <a:bodyPr/>
          <a:lstStyle/>
          <a:p>
            <a:fld id="{48F63A3B-78C7-47BE-AE5E-E10140E04643}" type="slidenum">
              <a:rPr lang="en-US" smtClean="0"/>
              <a:pPr/>
              <a:t>‹Nr.›</a:t>
            </a:fld>
            <a:endParaRPr lang="en-US" dirty="0"/>
          </a:p>
        </p:txBody>
      </p:sp>
    </p:spTree>
    <p:extLst>
      <p:ext uri="{BB962C8B-B14F-4D97-AF65-F5344CB8AC3E}">
        <p14:creationId xmlns:p14="http://schemas.microsoft.com/office/powerpoint/2010/main" val="2113679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29B918D7-1525-870E-4882-88B2A693DDB6}"/>
              </a:ext>
            </a:extLst>
          </p:cNvPr>
          <p:cNvSpPr>
            <a:spLocks noGrp="1"/>
          </p:cNvSpPr>
          <p:nvPr>
            <p:ph type="title" orient="vert"/>
          </p:nvPr>
        </p:nvSpPr>
        <p:spPr>
          <a:xfrm>
            <a:off x="12392084" y="518613"/>
            <a:ext cx="3733860" cy="8254962"/>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A7A0E9C0-FDB0-CFCC-10EB-B90CBB8DD9B5}"/>
              </a:ext>
            </a:extLst>
          </p:cNvPr>
          <p:cNvSpPr>
            <a:spLocks noGrp="1"/>
          </p:cNvSpPr>
          <p:nvPr>
            <p:ph type="body" orient="vert" idx="1"/>
          </p:nvPr>
        </p:nvSpPr>
        <p:spPr>
          <a:xfrm>
            <a:off x="1190506" y="518613"/>
            <a:ext cx="10985123" cy="8254962"/>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F3F6375-3EA0-F62F-D001-CBBB834F1995}"/>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5" name="Fußzeilenplatzhalter 4">
            <a:extLst>
              <a:ext uri="{FF2B5EF4-FFF2-40B4-BE49-F238E27FC236}">
                <a16:creationId xmlns:a16="http://schemas.microsoft.com/office/drawing/2014/main" id="{A4FFA69C-557F-CBF0-F7D4-819252C789DC}"/>
              </a:ext>
            </a:extLst>
          </p:cNvPr>
          <p:cNvSpPr>
            <a:spLocks noGrp="1"/>
          </p:cNvSpPr>
          <p:nvPr>
            <p:ph type="ftr" sz="quarter" idx="11"/>
          </p:nvPr>
        </p:nvSpPr>
        <p:spPr/>
        <p:txBody>
          <a:bodyPr/>
          <a:lstStyle/>
          <a:p>
            <a:r>
              <a:rPr lang="en-US"/>
              <a:t>Stand: April 2024 © DGPR</a:t>
            </a:r>
            <a:endParaRPr lang="en-US" dirty="0"/>
          </a:p>
        </p:txBody>
      </p:sp>
      <p:sp>
        <p:nvSpPr>
          <p:cNvPr id="6" name="Foliennummernplatzhalter 5">
            <a:extLst>
              <a:ext uri="{FF2B5EF4-FFF2-40B4-BE49-F238E27FC236}">
                <a16:creationId xmlns:a16="http://schemas.microsoft.com/office/drawing/2014/main" id="{9FB94F13-502F-48D3-FB0B-919192B2676B}"/>
              </a:ext>
            </a:extLst>
          </p:cNvPr>
          <p:cNvSpPr>
            <a:spLocks noGrp="1"/>
          </p:cNvSpPr>
          <p:nvPr>
            <p:ph type="sldNum" sz="quarter" idx="12"/>
          </p:nvPr>
        </p:nvSpPr>
        <p:spPr/>
        <p:txBody>
          <a:bodyPr/>
          <a:lstStyle/>
          <a:p>
            <a:fld id="{48F63A3B-78C7-47BE-AE5E-E10140E04643}" type="slidenum">
              <a:rPr lang="en-US" smtClean="0"/>
              <a:pPr/>
              <a:t>‹Nr.›</a:t>
            </a:fld>
            <a:endParaRPr lang="en-US" dirty="0"/>
          </a:p>
        </p:txBody>
      </p:sp>
    </p:spTree>
    <p:extLst>
      <p:ext uri="{BB962C8B-B14F-4D97-AF65-F5344CB8AC3E}">
        <p14:creationId xmlns:p14="http://schemas.microsoft.com/office/powerpoint/2010/main" val="30548034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73960" y="910010"/>
            <a:ext cx="16370647" cy="864096"/>
          </a:xfrm>
        </p:spPr>
        <p:txBody>
          <a:bodyPr/>
          <a:lstStyle>
            <a:lvl1pPr algn="l">
              <a:defRPr sz="4000"/>
            </a:lvl1pPr>
          </a:lstStyle>
          <a:p>
            <a:r>
              <a:rPr lang="de-DE"/>
              <a:t>Titelmasterformat durch Klicken bearbeiten</a:t>
            </a:r>
          </a:p>
        </p:txBody>
      </p:sp>
      <p:sp>
        <p:nvSpPr>
          <p:cNvPr id="3" name="Rectangle 3"/>
          <p:cNvSpPr>
            <a:spLocks noGrp="1" noChangeArrowheads="1"/>
          </p:cNvSpPr>
          <p:nvPr>
            <p:ph type="sldNum" idx="10"/>
          </p:nvPr>
        </p:nvSpPr>
        <p:spPr>
          <a:ln/>
        </p:spPr>
        <p:txBody>
          <a:bodyPr/>
          <a:lstStyle>
            <a:lvl1pPr>
              <a:defRPr/>
            </a:lvl1pPr>
          </a:lstStyle>
          <a:p>
            <a:fld id="{E27F9FB7-3AA9-4698-B112-2C2479DD4A3C}" type="slidenum">
              <a:rPr lang="de-DE" altLang="de-DE"/>
              <a:pPr/>
              <a:t>‹Nr.›</a:t>
            </a:fld>
            <a:endParaRPr lang="de-DE" altLang="de-DE"/>
          </a:p>
        </p:txBody>
      </p:sp>
    </p:spTree>
    <p:extLst>
      <p:ext uri="{BB962C8B-B14F-4D97-AF65-F5344CB8AC3E}">
        <p14:creationId xmlns:p14="http://schemas.microsoft.com/office/powerpoint/2010/main" val="1110343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77A472-E489-CF46-F524-3A7FE39A2327}"/>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AF5D12EC-5D01-9DDF-D53A-2C9A3680C139}"/>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C0BB630-6429-F0AC-9E22-32452DCA5C05}"/>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5" name="Fußzeilenplatzhalter 4">
            <a:extLst>
              <a:ext uri="{FF2B5EF4-FFF2-40B4-BE49-F238E27FC236}">
                <a16:creationId xmlns:a16="http://schemas.microsoft.com/office/drawing/2014/main" id="{2B840D4F-5A1C-9272-739E-3926DB77FBBF}"/>
              </a:ext>
            </a:extLst>
          </p:cNvPr>
          <p:cNvSpPr>
            <a:spLocks noGrp="1"/>
          </p:cNvSpPr>
          <p:nvPr>
            <p:ph type="ftr" sz="quarter" idx="11"/>
          </p:nvPr>
        </p:nvSpPr>
        <p:spPr/>
        <p:txBody>
          <a:bodyPr/>
          <a:lstStyle/>
          <a:p>
            <a:r>
              <a:rPr lang="en-US"/>
              <a:t>Stand: April 2024 © DGPR</a:t>
            </a:r>
            <a:endParaRPr lang="en-US" dirty="0"/>
          </a:p>
        </p:txBody>
      </p:sp>
      <p:sp>
        <p:nvSpPr>
          <p:cNvPr id="6" name="Foliennummernplatzhalter 5">
            <a:extLst>
              <a:ext uri="{FF2B5EF4-FFF2-40B4-BE49-F238E27FC236}">
                <a16:creationId xmlns:a16="http://schemas.microsoft.com/office/drawing/2014/main" id="{8AD73017-E145-7A55-0DFA-D81FFECCFFBA}"/>
              </a:ext>
            </a:extLst>
          </p:cNvPr>
          <p:cNvSpPr>
            <a:spLocks noGrp="1"/>
          </p:cNvSpPr>
          <p:nvPr>
            <p:ph type="sldNum" sz="quarter" idx="12"/>
          </p:nvPr>
        </p:nvSpPr>
        <p:spPr/>
        <p:txBody>
          <a:bodyPr/>
          <a:lstStyle/>
          <a:p>
            <a:fld id="{48F63A3B-78C7-47BE-AE5E-E10140E04643}" type="slidenum">
              <a:rPr lang="en-US" smtClean="0"/>
              <a:pPr/>
              <a:t>‹Nr.›</a:t>
            </a:fld>
            <a:endParaRPr lang="en-US" dirty="0"/>
          </a:p>
        </p:txBody>
      </p:sp>
    </p:spTree>
    <p:extLst>
      <p:ext uri="{BB962C8B-B14F-4D97-AF65-F5344CB8AC3E}">
        <p14:creationId xmlns:p14="http://schemas.microsoft.com/office/powerpoint/2010/main" val="2205436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87C3A0-070F-DB1F-248E-CEB22116C592}"/>
              </a:ext>
            </a:extLst>
          </p:cNvPr>
          <p:cNvSpPr>
            <a:spLocks noGrp="1"/>
          </p:cNvSpPr>
          <p:nvPr>
            <p:ph type="title"/>
          </p:nvPr>
        </p:nvSpPr>
        <p:spPr>
          <a:xfrm>
            <a:off x="1181487" y="2428462"/>
            <a:ext cx="14935438" cy="4051943"/>
          </a:xfrm>
        </p:spPr>
        <p:txBody>
          <a:bodyPr anchor="b"/>
          <a:lstStyle>
            <a:lvl1pPr>
              <a:defRPr sz="8522"/>
            </a:lvl1pPr>
          </a:lstStyle>
          <a:p>
            <a:r>
              <a:rPr lang="de-DE"/>
              <a:t>Mastertitelformat bearbeiten</a:t>
            </a:r>
          </a:p>
        </p:txBody>
      </p:sp>
      <p:sp>
        <p:nvSpPr>
          <p:cNvPr id="3" name="Textplatzhalter 2">
            <a:extLst>
              <a:ext uri="{FF2B5EF4-FFF2-40B4-BE49-F238E27FC236}">
                <a16:creationId xmlns:a16="http://schemas.microsoft.com/office/drawing/2014/main" id="{39C4BD4E-D27A-1E3B-18A9-99FC733CB3C4}"/>
              </a:ext>
            </a:extLst>
          </p:cNvPr>
          <p:cNvSpPr>
            <a:spLocks noGrp="1"/>
          </p:cNvSpPr>
          <p:nvPr>
            <p:ph type="body" idx="1"/>
          </p:nvPr>
        </p:nvSpPr>
        <p:spPr>
          <a:xfrm>
            <a:off x="1181487" y="6518738"/>
            <a:ext cx="14935438" cy="2130821"/>
          </a:xfrm>
        </p:spPr>
        <p:txBody>
          <a:bodyPr/>
          <a:lstStyle>
            <a:lvl1pPr marL="0" indent="0">
              <a:buNone/>
              <a:defRPr sz="3409">
                <a:solidFill>
                  <a:schemeClr val="tx1">
                    <a:tint val="75000"/>
                  </a:schemeClr>
                </a:solidFill>
              </a:defRPr>
            </a:lvl1pPr>
            <a:lvl2pPr marL="649361" indent="0">
              <a:buNone/>
              <a:defRPr sz="2841">
                <a:solidFill>
                  <a:schemeClr val="tx1">
                    <a:tint val="75000"/>
                  </a:schemeClr>
                </a:solidFill>
              </a:defRPr>
            </a:lvl2pPr>
            <a:lvl3pPr marL="1298722" indent="0">
              <a:buNone/>
              <a:defRPr sz="2557">
                <a:solidFill>
                  <a:schemeClr val="tx1">
                    <a:tint val="75000"/>
                  </a:schemeClr>
                </a:solidFill>
              </a:defRPr>
            </a:lvl3pPr>
            <a:lvl4pPr marL="1948083" indent="0">
              <a:buNone/>
              <a:defRPr sz="2272">
                <a:solidFill>
                  <a:schemeClr val="tx1">
                    <a:tint val="75000"/>
                  </a:schemeClr>
                </a:solidFill>
              </a:defRPr>
            </a:lvl4pPr>
            <a:lvl5pPr marL="2597445" indent="0">
              <a:buNone/>
              <a:defRPr sz="2272">
                <a:solidFill>
                  <a:schemeClr val="tx1">
                    <a:tint val="75000"/>
                  </a:schemeClr>
                </a:solidFill>
              </a:defRPr>
            </a:lvl5pPr>
            <a:lvl6pPr marL="3246806" indent="0">
              <a:buNone/>
              <a:defRPr sz="2272">
                <a:solidFill>
                  <a:schemeClr val="tx1">
                    <a:tint val="75000"/>
                  </a:schemeClr>
                </a:solidFill>
              </a:defRPr>
            </a:lvl6pPr>
            <a:lvl7pPr marL="3896167" indent="0">
              <a:buNone/>
              <a:defRPr sz="2272">
                <a:solidFill>
                  <a:schemeClr val="tx1">
                    <a:tint val="75000"/>
                  </a:schemeClr>
                </a:solidFill>
              </a:defRPr>
            </a:lvl7pPr>
            <a:lvl8pPr marL="4545528" indent="0">
              <a:buNone/>
              <a:defRPr sz="2272">
                <a:solidFill>
                  <a:schemeClr val="tx1">
                    <a:tint val="75000"/>
                  </a:schemeClr>
                </a:solidFill>
              </a:defRPr>
            </a:lvl8pPr>
            <a:lvl9pPr marL="5194889" indent="0">
              <a:buNone/>
              <a:defRPr sz="2272">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9CA70CF3-F8D8-3A84-625B-5E10E1A51808}"/>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5" name="Fußzeilenplatzhalter 4">
            <a:extLst>
              <a:ext uri="{FF2B5EF4-FFF2-40B4-BE49-F238E27FC236}">
                <a16:creationId xmlns:a16="http://schemas.microsoft.com/office/drawing/2014/main" id="{50509994-F241-B0ED-9873-DAE69154DA57}"/>
              </a:ext>
            </a:extLst>
          </p:cNvPr>
          <p:cNvSpPr>
            <a:spLocks noGrp="1"/>
          </p:cNvSpPr>
          <p:nvPr>
            <p:ph type="ftr" sz="quarter" idx="11"/>
          </p:nvPr>
        </p:nvSpPr>
        <p:spPr/>
        <p:txBody>
          <a:bodyPr/>
          <a:lstStyle/>
          <a:p>
            <a:r>
              <a:rPr lang="en-US"/>
              <a:t>Stand: April 2024 © DGPR</a:t>
            </a:r>
            <a:endParaRPr lang="en-US" dirty="0"/>
          </a:p>
        </p:txBody>
      </p:sp>
      <p:sp>
        <p:nvSpPr>
          <p:cNvPr id="6" name="Foliennummernplatzhalter 5">
            <a:extLst>
              <a:ext uri="{FF2B5EF4-FFF2-40B4-BE49-F238E27FC236}">
                <a16:creationId xmlns:a16="http://schemas.microsoft.com/office/drawing/2014/main" id="{B59DD277-5F07-5B2C-3A33-5A70E8190EDD}"/>
              </a:ext>
            </a:extLst>
          </p:cNvPr>
          <p:cNvSpPr>
            <a:spLocks noGrp="1"/>
          </p:cNvSpPr>
          <p:nvPr>
            <p:ph type="sldNum" sz="quarter" idx="12"/>
          </p:nvPr>
        </p:nvSpPr>
        <p:spPr/>
        <p:txBody>
          <a:bodyPr/>
          <a:lstStyle/>
          <a:p>
            <a:fld id="{48F63A3B-78C7-47BE-AE5E-E10140E04643}" type="slidenum">
              <a:rPr lang="en-US" smtClean="0"/>
              <a:pPr/>
              <a:t>‹Nr.›</a:t>
            </a:fld>
            <a:endParaRPr lang="en-US" dirty="0"/>
          </a:p>
        </p:txBody>
      </p:sp>
    </p:spTree>
    <p:extLst>
      <p:ext uri="{BB962C8B-B14F-4D97-AF65-F5344CB8AC3E}">
        <p14:creationId xmlns:p14="http://schemas.microsoft.com/office/powerpoint/2010/main" val="1112307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49973E-7B8C-6CEA-2935-3B2D251E4009}"/>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3A58E97-0F6D-92EC-6C76-4FA0996B3C01}"/>
              </a:ext>
            </a:extLst>
          </p:cNvPr>
          <p:cNvSpPr>
            <a:spLocks noGrp="1"/>
          </p:cNvSpPr>
          <p:nvPr>
            <p:ph sz="half" idx="1"/>
          </p:nvPr>
        </p:nvSpPr>
        <p:spPr>
          <a:xfrm>
            <a:off x="1190506" y="2593063"/>
            <a:ext cx="7359491" cy="6180512"/>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97E31CFF-6851-BABF-5424-5852166D4C77}"/>
              </a:ext>
            </a:extLst>
          </p:cNvPr>
          <p:cNvSpPr>
            <a:spLocks noGrp="1"/>
          </p:cNvSpPr>
          <p:nvPr>
            <p:ph sz="half" idx="2"/>
          </p:nvPr>
        </p:nvSpPr>
        <p:spPr>
          <a:xfrm>
            <a:off x="8766453" y="2593063"/>
            <a:ext cx="7359491" cy="6180512"/>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1B705809-8ED9-A2EA-D1C0-7651705E1E7F}"/>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6" name="Fußzeilenplatzhalter 5">
            <a:extLst>
              <a:ext uri="{FF2B5EF4-FFF2-40B4-BE49-F238E27FC236}">
                <a16:creationId xmlns:a16="http://schemas.microsoft.com/office/drawing/2014/main" id="{BCA7F283-3D4C-49C0-ADEC-4B5D3DF9E420}"/>
              </a:ext>
            </a:extLst>
          </p:cNvPr>
          <p:cNvSpPr>
            <a:spLocks noGrp="1"/>
          </p:cNvSpPr>
          <p:nvPr>
            <p:ph type="ftr" sz="quarter" idx="11"/>
          </p:nvPr>
        </p:nvSpPr>
        <p:spPr/>
        <p:txBody>
          <a:bodyPr/>
          <a:lstStyle/>
          <a:p>
            <a:r>
              <a:rPr lang="en-US"/>
              <a:t>Stand: April 2024 © DGPR</a:t>
            </a:r>
            <a:endParaRPr lang="en-US" dirty="0"/>
          </a:p>
        </p:txBody>
      </p:sp>
      <p:sp>
        <p:nvSpPr>
          <p:cNvPr id="7" name="Foliennummernplatzhalter 6">
            <a:extLst>
              <a:ext uri="{FF2B5EF4-FFF2-40B4-BE49-F238E27FC236}">
                <a16:creationId xmlns:a16="http://schemas.microsoft.com/office/drawing/2014/main" id="{48A3F6B7-B35C-7BB5-CAA2-8522D2B872F6}"/>
              </a:ext>
            </a:extLst>
          </p:cNvPr>
          <p:cNvSpPr>
            <a:spLocks noGrp="1"/>
          </p:cNvSpPr>
          <p:nvPr>
            <p:ph type="sldNum" sz="quarter" idx="12"/>
          </p:nvPr>
        </p:nvSpPr>
        <p:spPr/>
        <p:txBody>
          <a:bodyPr/>
          <a:lstStyle/>
          <a:p>
            <a:fld id="{48F63A3B-78C7-47BE-AE5E-E10140E04643}" type="slidenum">
              <a:rPr lang="en-US" smtClean="0"/>
              <a:pPr/>
              <a:t>‹Nr.›</a:t>
            </a:fld>
            <a:endParaRPr lang="en-US" dirty="0"/>
          </a:p>
        </p:txBody>
      </p:sp>
    </p:spTree>
    <p:extLst>
      <p:ext uri="{BB962C8B-B14F-4D97-AF65-F5344CB8AC3E}">
        <p14:creationId xmlns:p14="http://schemas.microsoft.com/office/powerpoint/2010/main" val="3648552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3903A4-F5D5-B1F3-FF21-E1B80028A0AF}"/>
              </a:ext>
            </a:extLst>
          </p:cNvPr>
          <p:cNvSpPr>
            <a:spLocks noGrp="1"/>
          </p:cNvSpPr>
          <p:nvPr>
            <p:ph type="title"/>
          </p:nvPr>
        </p:nvSpPr>
        <p:spPr>
          <a:xfrm>
            <a:off x="1192761" y="518614"/>
            <a:ext cx="14935438" cy="1882790"/>
          </a:xfrm>
        </p:spPr>
        <p:txBody>
          <a:bodyPr/>
          <a:lstStyle/>
          <a:p>
            <a:r>
              <a:rPr lang="de-DE"/>
              <a:t>Mastertitelformat bearbeiten</a:t>
            </a:r>
          </a:p>
        </p:txBody>
      </p:sp>
      <p:sp>
        <p:nvSpPr>
          <p:cNvPr id="3" name="Textplatzhalter 2">
            <a:extLst>
              <a:ext uri="{FF2B5EF4-FFF2-40B4-BE49-F238E27FC236}">
                <a16:creationId xmlns:a16="http://schemas.microsoft.com/office/drawing/2014/main" id="{2F91A9A6-56A8-16E9-3E5D-B9CAD3D0F4D0}"/>
              </a:ext>
            </a:extLst>
          </p:cNvPr>
          <p:cNvSpPr>
            <a:spLocks noGrp="1"/>
          </p:cNvSpPr>
          <p:nvPr>
            <p:ph type="body" idx="1"/>
          </p:nvPr>
        </p:nvSpPr>
        <p:spPr>
          <a:xfrm>
            <a:off x="1192762" y="2387874"/>
            <a:ext cx="7325669" cy="1170260"/>
          </a:xfrm>
        </p:spPr>
        <p:txBody>
          <a:bodyPr anchor="b"/>
          <a:lstStyle>
            <a:lvl1pPr marL="0" indent="0">
              <a:buNone/>
              <a:defRPr sz="3409" b="1"/>
            </a:lvl1pPr>
            <a:lvl2pPr marL="649361" indent="0">
              <a:buNone/>
              <a:defRPr sz="2841" b="1"/>
            </a:lvl2pPr>
            <a:lvl3pPr marL="1298722" indent="0">
              <a:buNone/>
              <a:defRPr sz="2557" b="1"/>
            </a:lvl3pPr>
            <a:lvl4pPr marL="1948083" indent="0">
              <a:buNone/>
              <a:defRPr sz="2272" b="1"/>
            </a:lvl4pPr>
            <a:lvl5pPr marL="2597445" indent="0">
              <a:buNone/>
              <a:defRPr sz="2272" b="1"/>
            </a:lvl5pPr>
            <a:lvl6pPr marL="3246806" indent="0">
              <a:buNone/>
              <a:defRPr sz="2272" b="1"/>
            </a:lvl6pPr>
            <a:lvl7pPr marL="3896167" indent="0">
              <a:buNone/>
              <a:defRPr sz="2272" b="1"/>
            </a:lvl7pPr>
            <a:lvl8pPr marL="4545528" indent="0">
              <a:buNone/>
              <a:defRPr sz="2272" b="1"/>
            </a:lvl8pPr>
            <a:lvl9pPr marL="5194889" indent="0">
              <a:buNone/>
              <a:defRPr sz="2272" b="1"/>
            </a:lvl9pPr>
          </a:lstStyle>
          <a:p>
            <a:pPr lvl="0"/>
            <a:r>
              <a:rPr lang="de-DE"/>
              <a:t>Mastertextformat bearbeiten</a:t>
            </a:r>
          </a:p>
        </p:txBody>
      </p:sp>
      <p:sp>
        <p:nvSpPr>
          <p:cNvPr id="4" name="Inhaltsplatzhalter 3">
            <a:extLst>
              <a:ext uri="{FF2B5EF4-FFF2-40B4-BE49-F238E27FC236}">
                <a16:creationId xmlns:a16="http://schemas.microsoft.com/office/drawing/2014/main" id="{6385E600-7C78-0EC3-E862-E901256825B7}"/>
              </a:ext>
            </a:extLst>
          </p:cNvPr>
          <p:cNvSpPr>
            <a:spLocks noGrp="1"/>
          </p:cNvSpPr>
          <p:nvPr>
            <p:ph sz="half" idx="2"/>
          </p:nvPr>
        </p:nvSpPr>
        <p:spPr>
          <a:xfrm>
            <a:off x="1192762" y="3558134"/>
            <a:ext cx="7325669" cy="523348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21D135F1-A4C9-C87B-201E-E6CFE8CF3E27}"/>
              </a:ext>
            </a:extLst>
          </p:cNvPr>
          <p:cNvSpPr>
            <a:spLocks noGrp="1"/>
          </p:cNvSpPr>
          <p:nvPr>
            <p:ph type="body" sz="quarter" idx="3"/>
          </p:nvPr>
        </p:nvSpPr>
        <p:spPr>
          <a:xfrm>
            <a:off x="8766453" y="2387874"/>
            <a:ext cx="7361747" cy="1170260"/>
          </a:xfrm>
        </p:spPr>
        <p:txBody>
          <a:bodyPr anchor="b"/>
          <a:lstStyle>
            <a:lvl1pPr marL="0" indent="0">
              <a:buNone/>
              <a:defRPr sz="3409" b="1"/>
            </a:lvl1pPr>
            <a:lvl2pPr marL="649361" indent="0">
              <a:buNone/>
              <a:defRPr sz="2841" b="1"/>
            </a:lvl2pPr>
            <a:lvl3pPr marL="1298722" indent="0">
              <a:buNone/>
              <a:defRPr sz="2557" b="1"/>
            </a:lvl3pPr>
            <a:lvl4pPr marL="1948083" indent="0">
              <a:buNone/>
              <a:defRPr sz="2272" b="1"/>
            </a:lvl4pPr>
            <a:lvl5pPr marL="2597445" indent="0">
              <a:buNone/>
              <a:defRPr sz="2272" b="1"/>
            </a:lvl5pPr>
            <a:lvl6pPr marL="3246806" indent="0">
              <a:buNone/>
              <a:defRPr sz="2272" b="1"/>
            </a:lvl6pPr>
            <a:lvl7pPr marL="3896167" indent="0">
              <a:buNone/>
              <a:defRPr sz="2272" b="1"/>
            </a:lvl7pPr>
            <a:lvl8pPr marL="4545528" indent="0">
              <a:buNone/>
              <a:defRPr sz="2272" b="1"/>
            </a:lvl8pPr>
            <a:lvl9pPr marL="5194889" indent="0">
              <a:buNone/>
              <a:defRPr sz="2272" b="1"/>
            </a:lvl9pPr>
          </a:lstStyle>
          <a:p>
            <a:pPr lvl="0"/>
            <a:r>
              <a:rPr lang="de-DE"/>
              <a:t>Mastertextformat bearbeiten</a:t>
            </a:r>
          </a:p>
        </p:txBody>
      </p:sp>
      <p:sp>
        <p:nvSpPr>
          <p:cNvPr id="6" name="Inhaltsplatzhalter 5">
            <a:extLst>
              <a:ext uri="{FF2B5EF4-FFF2-40B4-BE49-F238E27FC236}">
                <a16:creationId xmlns:a16="http://schemas.microsoft.com/office/drawing/2014/main" id="{F961619F-83C4-A8F1-9075-868D0EA88B3A}"/>
              </a:ext>
            </a:extLst>
          </p:cNvPr>
          <p:cNvSpPr>
            <a:spLocks noGrp="1"/>
          </p:cNvSpPr>
          <p:nvPr>
            <p:ph sz="quarter" idx="4"/>
          </p:nvPr>
        </p:nvSpPr>
        <p:spPr>
          <a:xfrm>
            <a:off x="8766453" y="3558134"/>
            <a:ext cx="7361747" cy="523348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068B2F6A-84A7-9797-D80E-F0213297841F}"/>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8" name="Fußzeilenplatzhalter 7">
            <a:extLst>
              <a:ext uri="{FF2B5EF4-FFF2-40B4-BE49-F238E27FC236}">
                <a16:creationId xmlns:a16="http://schemas.microsoft.com/office/drawing/2014/main" id="{AABC872B-CE6F-2502-CA86-013B2D873C84}"/>
              </a:ext>
            </a:extLst>
          </p:cNvPr>
          <p:cNvSpPr>
            <a:spLocks noGrp="1"/>
          </p:cNvSpPr>
          <p:nvPr>
            <p:ph type="ftr" sz="quarter" idx="11"/>
          </p:nvPr>
        </p:nvSpPr>
        <p:spPr/>
        <p:txBody>
          <a:bodyPr/>
          <a:lstStyle/>
          <a:p>
            <a:r>
              <a:rPr lang="en-US"/>
              <a:t>Stand: April 2024 © DGPR</a:t>
            </a:r>
            <a:endParaRPr lang="en-US" dirty="0"/>
          </a:p>
        </p:txBody>
      </p:sp>
      <p:sp>
        <p:nvSpPr>
          <p:cNvPr id="9" name="Foliennummernplatzhalter 8">
            <a:extLst>
              <a:ext uri="{FF2B5EF4-FFF2-40B4-BE49-F238E27FC236}">
                <a16:creationId xmlns:a16="http://schemas.microsoft.com/office/drawing/2014/main" id="{06FE4D5A-9FA0-D78C-DA9F-97F08CC94CCF}"/>
              </a:ext>
            </a:extLst>
          </p:cNvPr>
          <p:cNvSpPr>
            <a:spLocks noGrp="1"/>
          </p:cNvSpPr>
          <p:nvPr>
            <p:ph type="sldNum" sz="quarter" idx="12"/>
          </p:nvPr>
        </p:nvSpPr>
        <p:spPr/>
        <p:txBody>
          <a:bodyPr/>
          <a:lstStyle/>
          <a:p>
            <a:fld id="{48F63A3B-78C7-47BE-AE5E-E10140E04643}" type="slidenum">
              <a:rPr lang="en-US" smtClean="0"/>
              <a:pPr/>
              <a:t>‹Nr.›</a:t>
            </a:fld>
            <a:endParaRPr lang="en-US" dirty="0"/>
          </a:p>
        </p:txBody>
      </p:sp>
    </p:spTree>
    <p:extLst>
      <p:ext uri="{BB962C8B-B14F-4D97-AF65-F5344CB8AC3E}">
        <p14:creationId xmlns:p14="http://schemas.microsoft.com/office/powerpoint/2010/main" val="3615645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25299E-36AA-4473-2C1A-C55B01E71BDA}"/>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1CE5EA6B-7320-4423-A517-921D625BC6B0}"/>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4" name="Fußzeilenplatzhalter 3">
            <a:extLst>
              <a:ext uri="{FF2B5EF4-FFF2-40B4-BE49-F238E27FC236}">
                <a16:creationId xmlns:a16="http://schemas.microsoft.com/office/drawing/2014/main" id="{2268BDC6-2536-523D-9883-4FF2A40B05AF}"/>
              </a:ext>
            </a:extLst>
          </p:cNvPr>
          <p:cNvSpPr>
            <a:spLocks noGrp="1"/>
          </p:cNvSpPr>
          <p:nvPr>
            <p:ph type="ftr" sz="quarter" idx="11"/>
          </p:nvPr>
        </p:nvSpPr>
        <p:spPr/>
        <p:txBody>
          <a:bodyPr/>
          <a:lstStyle/>
          <a:p>
            <a:r>
              <a:rPr lang="en-US"/>
              <a:t>Stand: April 2024 © DGPR</a:t>
            </a:r>
            <a:endParaRPr lang="en-US" dirty="0"/>
          </a:p>
        </p:txBody>
      </p:sp>
      <p:sp>
        <p:nvSpPr>
          <p:cNvPr id="5" name="Foliennummernplatzhalter 4">
            <a:extLst>
              <a:ext uri="{FF2B5EF4-FFF2-40B4-BE49-F238E27FC236}">
                <a16:creationId xmlns:a16="http://schemas.microsoft.com/office/drawing/2014/main" id="{09B3D91D-7D10-3512-6216-5815701F44E9}"/>
              </a:ext>
            </a:extLst>
          </p:cNvPr>
          <p:cNvSpPr>
            <a:spLocks noGrp="1"/>
          </p:cNvSpPr>
          <p:nvPr>
            <p:ph type="sldNum" sz="quarter" idx="12"/>
          </p:nvPr>
        </p:nvSpPr>
        <p:spPr/>
        <p:txBody>
          <a:bodyPr/>
          <a:lstStyle/>
          <a:p>
            <a:fld id="{48F63A3B-78C7-47BE-AE5E-E10140E04643}" type="slidenum">
              <a:rPr lang="en-US" smtClean="0"/>
              <a:pPr/>
              <a:t>‹Nr.›</a:t>
            </a:fld>
            <a:endParaRPr lang="en-US" dirty="0"/>
          </a:p>
        </p:txBody>
      </p:sp>
    </p:spTree>
    <p:extLst>
      <p:ext uri="{BB962C8B-B14F-4D97-AF65-F5344CB8AC3E}">
        <p14:creationId xmlns:p14="http://schemas.microsoft.com/office/powerpoint/2010/main" val="2707820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DFC7CDE-B935-FE42-B974-E1888988BB11}"/>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3" name="Fußzeilenplatzhalter 2">
            <a:extLst>
              <a:ext uri="{FF2B5EF4-FFF2-40B4-BE49-F238E27FC236}">
                <a16:creationId xmlns:a16="http://schemas.microsoft.com/office/drawing/2014/main" id="{E58F78A0-18B2-6D24-E452-28D526EA1DB8}"/>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EE04353A-76E5-AACB-02BD-ED6B9F50C9F7}"/>
              </a:ext>
            </a:extLst>
          </p:cNvPr>
          <p:cNvSpPr>
            <a:spLocks noGrp="1"/>
          </p:cNvSpPr>
          <p:nvPr>
            <p:ph type="sldNum" sz="quarter" idx="12"/>
          </p:nvPr>
        </p:nvSpPr>
        <p:spPr/>
        <p:txBody>
          <a:bodyPr/>
          <a:lstStyle/>
          <a:p>
            <a:fld id="{48F63A3B-78C7-47BE-AE5E-E10140E04643}" type="slidenum">
              <a:rPr lang="en-US" smtClean="0"/>
              <a:pPr/>
              <a:t>‹Nr.›</a:t>
            </a:fld>
            <a:endParaRPr lang="en-US" dirty="0"/>
          </a:p>
        </p:txBody>
      </p:sp>
    </p:spTree>
    <p:extLst>
      <p:ext uri="{BB962C8B-B14F-4D97-AF65-F5344CB8AC3E}">
        <p14:creationId xmlns:p14="http://schemas.microsoft.com/office/powerpoint/2010/main" val="3838791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F2AF7C-2D55-5FD7-7D46-DBC416340FD0}"/>
              </a:ext>
            </a:extLst>
          </p:cNvPr>
          <p:cNvSpPr>
            <a:spLocks noGrp="1"/>
          </p:cNvSpPr>
          <p:nvPr>
            <p:ph type="title"/>
          </p:nvPr>
        </p:nvSpPr>
        <p:spPr>
          <a:xfrm>
            <a:off x="1192762" y="649393"/>
            <a:ext cx="5585005" cy="2272877"/>
          </a:xfrm>
        </p:spPr>
        <p:txBody>
          <a:bodyPr anchor="b"/>
          <a:lstStyle>
            <a:lvl1pPr>
              <a:defRPr sz="4545"/>
            </a:lvl1pPr>
          </a:lstStyle>
          <a:p>
            <a:r>
              <a:rPr lang="de-DE"/>
              <a:t>Mastertitelformat bearbeiten</a:t>
            </a:r>
          </a:p>
        </p:txBody>
      </p:sp>
      <p:sp>
        <p:nvSpPr>
          <p:cNvPr id="3" name="Inhaltsplatzhalter 2">
            <a:extLst>
              <a:ext uri="{FF2B5EF4-FFF2-40B4-BE49-F238E27FC236}">
                <a16:creationId xmlns:a16="http://schemas.microsoft.com/office/drawing/2014/main" id="{B909DDEC-CB3E-D65F-4E77-33DEAD594903}"/>
              </a:ext>
            </a:extLst>
          </p:cNvPr>
          <p:cNvSpPr>
            <a:spLocks noGrp="1"/>
          </p:cNvSpPr>
          <p:nvPr>
            <p:ph idx="1"/>
          </p:nvPr>
        </p:nvSpPr>
        <p:spPr>
          <a:xfrm>
            <a:off x="7361747" y="1402510"/>
            <a:ext cx="8766453" cy="6922353"/>
          </a:xfrm>
        </p:spPr>
        <p:txBody>
          <a:bodyPr/>
          <a:lstStyle>
            <a:lvl1pPr>
              <a:defRPr sz="4545"/>
            </a:lvl1pPr>
            <a:lvl2pPr>
              <a:defRPr sz="3977"/>
            </a:lvl2pPr>
            <a:lvl3pPr>
              <a:defRPr sz="3409"/>
            </a:lvl3pPr>
            <a:lvl4pPr>
              <a:defRPr sz="2841"/>
            </a:lvl4pPr>
            <a:lvl5pPr>
              <a:defRPr sz="2841"/>
            </a:lvl5pPr>
            <a:lvl6pPr>
              <a:defRPr sz="2841"/>
            </a:lvl6pPr>
            <a:lvl7pPr>
              <a:defRPr sz="2841"/>
            </a:lvl7pPr>
            <a:lvl8pPr>
              <a:defRPr sz="2841"/>
            </a:lvl8pPr>
            <a:lvl9pPr>
              <a:defRPr sz="2841"/>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69885CA0-A397-04BE-415F-A5969CFDD514}"/>
              </a:ext>
            </a:extLst>
          </p:cNvPr>
          <p:cNvSpPr>
            <a:spLocks noGrp="1"/>
          </p:cNvSpPr>
          <p:nvPr>
            <p:ph type="body" sz="half" idx="2"/>
          </p:nvPr>
        </p:nvSpPr>
        <p:spPr>
          <a:xfrm>
            <a:off x="1192762" y="2922270"/>
            <a:ext cx="5585005" cy="5413867"/>
          </a:xfrm>
        </p:spPr>
        <p:txBody>
          <a:bodyPr/>
          <a:lstStyle>
            <a:lvl1pPr marL="0" indent="0">
              <a:buNone/>
              <a:defRPr sz="2272"/>
            </a:lvl1pPr>
            <a:lvl2pPr marL="649361" indent="0">
              <a:buNone/>
              <a:defRPr sz="1988"/>
            </a:lvl2pPr>
            <a:lvl3pPr marL="1298722" indent="0">
              <a:buNone/>
              <a:defRPr sz="1704"/>
            </a:lvl3pPr>
            <a:lvl4pPr marL="1948083" indent="0">
              <a:buNone/>
              <a:defRPr sz="1420"/>
            </a:lvl4pPr>
            <a:lvl5pPr marL="2597445" indent="0">
              <a:buNone/>
              <a:defRPr sz="1420"/>
            </a:lvl5pPr>
            <a:lvl6pPr marL="3246806" indent="0">
              <a:buNone/>
              <a:defRPr sz="1420"/>
            </a:lvl6pPr>
            <a:lvl7pPr marL="3896167" indent="0">
              <a:buNone/>
              <a:defRPr sz="1420"/>
            </a:lvl7pPr>
            <a:lvl8pPr marL="4545528" indent="0">
              <a:buNone/>
              <a:defRPr sz="1420"/>
            </a:lvl8pPr>
            <a:lvl9pPr marL="5194889" indent="0">
              <a:buNone/>
              <a:defRPr sz="1420"/>
            </a:lvl9pPr>
          </a:lstStyle>
          <a:p>
            <a:pPr lvl="0"/>
            <a:r>
              <a:rPr lang="de-DE"/>
              <a:t>Mastertextformat bearbeiten</a:t>
            </a:r>
          </a:p>
        </p:txBody>
      </p:sp>
      <p:sp>
        <p:nvSpPr>
          <p:cNvPr id="5" name="Datumsplatzhalter 4">
            <a:extLst>
              <a:ext uri="{FF2B5EF4-FFF2-40B4-BE49-F238E27FC236}">
                <a16:creationId xmlns:a16="http://schemas.microsoft.com/office/drawing/2014/main" id="{62E93920-C011-5DF4-D187-D02B262BCB12}"/>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6" name="Fußzeilenplatzhalter 5">
            <a:extLst>
              <a:ext uri="{FF2B5EF4-FFF2-40B4-BE49-F238E27FC236}">
                <a16:creationId xmlns:a16="http://schemas.microsoft.com/office/drawing/2014/main" id="{6B79020C-592D-D7A2-1FBD-C68600CB372F}"/>
              </a:ext>
            </a:extLst>
          </p:cNvPr>
          <p:cNvSpPr>
            <a:spLocks noGrp="1"/>
          </p:cNvSpPr>
          <p:nvPr>
            <p:ph type="ftr" sz="quarter" idx="11"/>
          </p:nvPr>
        </p:nvSpPr>
        <p:spPr/>
        <p:txBody>
          <a:bodyPr/>
          <a:lstStyle/>
          <a:p>
            <a:r>
              <a:rPr lang="en-US"/>
              <a:t>Stand: April 2024 © DGPR</a:t>
            </a:r>
            <a:endParaRPr lang="en-US" dirty="0"/>
          </a:p>
        </p:txBody>
      </p:sp>
      <p:sp>
        <p:nvSpPr>
          <p:cNvPr id="7" name="Foliennummernplatzhalter 6">
            <a:extLst>
              <a:ext uri="{FF2B5EF4-FFF2-40B4-BE49-F238E27FC236}">
                <a16:creationId xmlns:a16="http://schemas.microsoft.com/office/drawing/2014/main" id="{BAE365A1-9758-D11E-F15B-B046F0D1EC2B}"/>
              </a:ext>
            </a:extLst>
          </p:cNvPr>
          <p:cNvSpPr>
            <a:spLocks noGrp="1"/>
          </p:cNvSpPr>
          <p:nvPr>
            <p:ph type="sldNum" sz="quarter" idx="12"/>
          </p:nvPr>
        </p:nvSpPr>
        <p:spPr/>
        <p:txBody>
          <a:bodyPr/>
          <a:lstStyle/>
          <a:p>
            <a:fld id="{48F63A3B-78C7-47BE-AE5E-E10140E04643}" type="slidenum">
              <a:rPr lang="en-US" smtClean="0"/>
              <a:pPr/>
              <a:t>‹Nr.›</a:t>
            </a:fld>
            <a:endParaRPr lang="en-US" dirty="0"/>
          </a:p>
        </p:txBody>
      </p:sp>
    </p:spTree>
    <p:extLst>
      <p:ext uri="{BB962C8B-B14F-4D97-AF65-F5344CB8AC3E}">
        <p14:creationId xmlns:p14="http://schemas.microsoft.com/office/powerpoint/2010/main" val="640306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642294-B3D6-3591-0B07-F476DC05B4B9}"/>
              </a:ext>
            </a:extLst>
          </p:cNvPr>
          <p:cNvSpPr>
            <a:spLocks noGrp="1"/>
          </p:cNvSpPr>
          <p:nvPr>
            <p:ph type="title"/>
          </p:nvPr>
        </p:nvSpPr>
        <p:spPr>
          <a:xfrm>
            <a:off x="1192762" y="649393"/>
            <a:ext cx="5585005" cy="2272877"/>
          </a:xfrm>
        </p:spPr>
        <p:txBody>
          <a:bodyPr anchor="b"/>
          <a:lstStyle>
            <a:lvl1pPr>
              <a:defRPr sz="4545"/>
            </a:lvl1pPr>
          </a:lstStyle>
          <a:p>
            <a:r>
              <a:rPr lang="de-DE"/>
              <a:t>Mastertitelformat bearbeiten</a:t>
            </a:r>
          </a:p>
        </p:txBody>
      </p:sp>
      <p:sp>
        <p:nvSpPr>
          <p:cNvPr id="3" name="Bildplatzhalter 2">
            <a:extLst>
              <a:ext uri="{FF2B5EF4-FFF2-40B4-BE49-F238E27FC236}">
                <a16:creationId xmlns:a16="http://schemas.microsoft.com/office/drawing/2014/main" id="{76C54D59-3912-89BD-DB7E-38F9270BEE1B}"/>
              </a:ext>
            </a:extLst>
          </p:cNvPr>
          <p:cNvSpPr>
            <a:spLocks noGrp="1"/>
          </p:cNvSpPr>
          <p:nvPr>
            <p:ph type="pic" idx="1"/>
          </p:nvPr>
        </p:nvSpPr>
        <p:spPr>
          <a:xfrm>
            <a:off x="7361747" y="1402510"/>
            <a:ext cx="8766453" cy="6922353"/>
          </a:xfrm>
        </p:spPr>
        <p:txBody>
          <a:bodyPr/>
          <a:lstStyle>
            <a:lvl1pPr marL="0" indent="0">
              <a:buNone/>
              <a:defRPr sz="4545"/>
            </a:lvl1pPr>
            <a:lvl2pPr marL="649361" indent="0">
              <a:buNone/>
              <a:defRPr sz="3977"/>
            </a:lvl2pPr>
            <a:lvl3pPr marL="1298722" indent="0">
              <a:buNone/>
              <a:defRPr sz="3409"/>
            </a:lvl3pPr>
            <a:lvl4pPr marL="1948083" indent="0">
              <a:buNone/>
              <a:defRPr sz="2841"/>
            </a:lvl4pPr>
            <a:lvl5pPr marL="2597445" indent="0">
              <a:buNone/>
              <a:defRPr sz="2841"/>
            </a:lvl5pPr>
            <a:lvl6pPr marL="3246806" indent="0">
              <a:buNone/>
              <a:defRPr sz="2841"/>
            </a:lvl6pPr>
            <a:lvl7pPr marL="3896167" indent="0">
              <a:buNone/>
              <a:defRPr sz="2841"/>
            </a:lvl7pPr>
            <a:lvl8pPr marL="4545528" indent="0">
              <a:buNone/>
              <a:defRPr sz="2841"/>
            </a:lvl8pPr>
            <a:lvl9pPr marL="5194889" indent="0">
              <a:buNone/>
              <a:defRPr sz="2841"/>
            </a:lvl9pPr>
          </a:lstStyle>
          <a:p>
            <a:r>
              <a:rPr lang="de-DE"/>
              <a:t>Bild durch Klicken auf Symbol hinzufügen</a:t>
            </a:r>
          </a:p>
        </p:txBody>
      </p:sp>
      <p:sp>
        <p:nvSpPr>
          <p:cNvPr id="4" name="Textplatzhalter 3">
            <a:extLst>
              <a:ext uri="{FF2B5EF4-FFF2-40B4-BE49-F238E27FC236}">
                <a16:creationId xmlns:a16="http://schemas.microsoft.com/office/drawing/2014/main" id="{20F4CCB7-563F-EFB3-1CF4-B37F63FE9C7E}"/>
              </a:ext>
            </a:extLst>
          </p:cNvPr>
          <p:cNvSpPr>
            <a:spLocks noGrp="1"/>
          </p:cNvSpPr>
          <p:nvPr>
            <p:ph type="body" sz="half" idx="2"/>
          </p:nvPr>
        </p:nvSpPr>
        <p:spPr>
          <a:xfrm>
            <a:off x="1192762" y="2922270"/>
            <a:ext cx="5585005" cy="5413867"/>
          </a:xfrm>
        </p:spPr>
        <p:txBody>
          <a:bodyPr/>
          <a:lstStyle>
            <a:lvl1pPr marL="0" indent="0">
              <a:buNone/>
              <a:defRPr sz="2272"/>
            </a:lvl1pPr>
            <a:lvl2pPr marL="649361" indent="0">
              <a:buNone/>
              <a:defRPr sz="1988"/>
            </a:lvl2pPr>
            <a:lvl3pPr marL="1298722" indent="0">
              <a:buNone/>
              <a:defRPr sz="1704"/>
            </a:lvl3pPr>
            <a:lvl4pPr marL="1948083" indent="0">
              <a:buNone/>
              <a:defRPr sz="1420"/>
            </a:lvl4pPr>
            <a:lvl5pPr marL="2597445" indent="0">
              <a:buNone/>
              <a:defRPr sz="1420"/>
            </a:lvl5pPr>
            <a:lvl6pPr marL="3246806" indent="0">
              <a:buNone/>
              <a:defRPr sz="1420"/>
            </a:lvl6pPr>
            <a:lvl7pPr marL="3896167" indent="0">
              <a:buNone/>
              <a:defRPr sz="1420"/>
            </a:lvl7pPr>
            <a:lvl8pPr marL="4545528" indent="0">
              <a:buNone/>
              <a:defRPr sz="1420"/>
            </a:lvl8pPr>
            <a:lvl9pPr marL="5194889" indent="0">
              <a:buNone/>
              <a:defRPr sz="1420"/>
            </a:lvl9pPr>
          </a:lstStyle>
          <a:p>
            <a:pPr lvl="0"/>
            <a:r>
              <a:rPr lang="de-DE"/>
              <a:t>Mastertextformat bearbeiten</a:t>
            </a:r>
          </a:p>
        </p:txBody>
      </p:sp>
      <p:sp>
        <p:nvSpPr>
          <p:cNvPr id="5" name="Datumsplatzhalter 4">
            <a:extLst>
              <a:ext uri="{FF2B5EF4-FFF2-40B4-BE49-F238E27FC236}">
                <a16:creationId xmlns:a16="http://schemas.microsoft.com/office/drawing/2014/main" id="{CE79F469-5431-017B-8D62-1458CECBC979}"/>
              </a:ext>
            </a:extLst>
          </p:cNvPr>
          <p:cNvSpPr>
            <a:spLocks noGrp="1"/>
          </p:cNvSpPr>
          <p:nvPr>
            <p:ph type="dt" sz="half" idx="10"/>
          </p:nvPr>
        </p:nvSpPr>
        <p:spPr>
          <a:xfrm>
            <a:off x="1190506" y="9028372"/>
            <a:ext cx="3896201" cy="518613"/>
          </a:xfrm>
          <a:prstGeom prst="rect">
            <a:avLst/>
          </a:prstGeom>
        </p:spPr>
        <p:txBody>
          <a:bodyPr/>
          <a:lstStyle/>
          <a:p>
            <a:endParaRPr lang="en-US" dirty="0"/>
          </a:p>
        </p:txBody>
      </p:sp>
      <p:sp>
        <p:nvSpPr>
          <p:cNvPr id="6" name="Fußzeilenplatzhalter 5">
            <a:extLst>
              <a:ext uri="{FF2B5EF4-FFF2-40B4-BE49-F238E27FC236}">
                <a16:creationId xmlns:a16="http://schemas.microsoft.com/office/drawing/2014/main" id="{38BE682F-373A-264A-DC1F-80D63C29A0D8}"/>
              </a:ext>
            </a:extLst>
          </p:cNvPr>
          <p:cNvSpPr>
            <a:spLocks noGrp="1"/>
          </p:cNvSpPr>
          <p:nvPr>
            <p:ph type="ftr" sz="quarter" idx="11"/>
          </p:nvPr>
        </p:nvSpPr>
        <p:spPr/>
        <p:txBody>
          <a:bodyPr/>
          <a:lstStyle/>
          <a:p>
            <a:r>
              <a:rPr lang="en-US"/>
              <a:t>Stand: April 2024 © DGPR</a:t>
            </a:r>
            <a:endParaRPr lang="en-US" dirty="0"/>
          </a:p>
        </p:txBody>
      </p:sp>
      <p:sp>
        <p:nvSpPr>
          <p:cNvPr id="7" name="Foliennummernplatzhalter 6">
            <a:extLst>
              <a:ext uri="{FF2B5EF4-FFF2-40B4-BE49-F238E27FC236}">
                <a16:creationId xmlns:a16="http://schemas.microsoft.com/office/drawing/2014/main" id="{9F8F3B9E-85F1-F6A6-6FEC-0A384C662665}"/>
              </a:ext>
            </a:extLst>
          </p:cNvPr>
          <p:cNvSpPr>
            <a:spLocks noGrp="1"/>
          </p:cNvSpPr>
          <p:nvPr>
            <p:ph type="sldNum" sz="quarter" idx="12"/>
          </p:nvPr>
        </p:nvSpPr>
        <p:spPr/>
        <p:txBody>
          <a:bodyPr/>
          <a:lstStyle/>
          <a:p>
            <a:fld id="{48F63A3B-78C7-47BE-AE5E-E10140E04643}" type="slidenum">
              <a:rPr lang="en-US" smtClean="0"/>
              <a:pPr/>
              <a:t>‹Nr.›</a:t>
            </a:fld>
            <a:endParaRPr lang="en-US" dirty="0"/>
          </a:p>
        </p:txBody>
      </p:sp>
    </p:spTree>
    <p:extLst>
      <p:ext uri="{BB962C8B-B14F-4D97-AF65-F5344CB8AC3E}">
        <p14:creationId xmlns:p14="http://schemas.microsoft.com/office/powerpoint/2010/main" val="1782739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1F1F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9E20FCE9-3852-7D75-B2AA-19B1F3851627}"/>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4523323" y="925538"/>
            <a:ext cx="12794000" cy="8815479"/>
          </a:xfrm>
          <a:prstGeom prst="rect">
            <a:avLst/>
          </a:prstGeom>
        </p:spPr>
      </p:pic>
      <p:sp>
        <p:nvSpPr>
          <p:cNvPr id="2" name="Titelplatzhalter 1">
            <a:extLst>
              <a:ext uri="{FF2B5EF4-FFF2-40B4-BE49-F238E27FC236}">
                <a16:creationId xmlns:a16="http://schemas.microsoft.com/office/drawing/2014/main" id="{315DBA43-7BDF-085E-69D5-D3933B496726}"/>
              </a:ext>
            </a:extLst>
          </p:cNvPr>
          <p:cNvSpPr>
            <a:spLocks noGrp="1"/>
          </p:cNvSpPr>
          <p:nvPr>
            <p:ph type="title"/>
          </p:nvPr>
        </p:nvSpPr>
        <p:spPr>
          <a:xfrm>
            <a:off x="1190506" y="518614"/>
            <a:ext cx="14935438" cy="1882790"/>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B8E779C8-805B-7D4B-246E-6851F4ABB165}"/>
              </a:ext>
            </a:extLst>
          </p:cNvPr>
          <p:cNvSpPr>
            <a:spLocks noGrp="1"/>
          </p:cNvSpPr>
          <p:nvPr>
            <p:ph type="body" idx="1"/>
          </p:nvPr>
        </p:nvSpPr>
        <p:spPr>
          <a:xfrm>
            <a:off x="1190506" y="2593063"/>
            <a:ext cx="14935438" cy="6180512"/>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a:extLst>
              <a:ext uri="{FF2B5EF4-FFF2-40B4-BE49-F238E27FC236}">
                <a16:creationId xmlns:a16="http://schemas.microsoft.com/office/drawing/2014/main" id="{B22DE41D-7DD2-A8E2-914A-281D2D55E286}"/>
              </a:ext>
            </a:extLst>
          </p:cNvPr>
          <p:cNvSpPr>
            <a:spLocks noGrp="1"/>
          </p:cNvSpPr>
          <p:nvPr>
            <p:ph type="ftr" sz="quarter" idx="3"/>
          </p:nvPr>
        </p:nvSpPr>
        <p:spPr>
          <a:xfrm>
            <a:off x="13914809" y="8921192"/>
            <a:ext cx="3081803" cy="518613"/>
          </a:xfrm>
          <a:prstGeom prst="rect">
            <a:avLst/>
          </a:prstGeom>
        </p:spPr>
        <p:txBody>
          <a:bodyPr vert="horz" lIns="91440" tIns="45720" rIns="91440" bIns="45720" rtlCol="0" anchor="ctr"/>
          <a:lstStyle>
            <a:lvl1pPr algn="l">
              <a:defRPr sz="1704">
                <a:solidFill>
                  <a:schemeClr val="tx1">
                    <a:tint val="75000"/>
                  </a:schemeClr>
                </a:solidFill>
              </a:defRPr>
            </a:lvl1pPr>
          </a:lstStyle>
          <a:p>
            <a:r>
              <a:rPr lang="en-US"/>
              <a:t>Stand: April 2024 © DGPR</a:t>
            </a:r>
            <a:endParaRPr lang="en-US" dirty="0"/>
          </a:p>
        </p:txBody>
      </p:sp>
      <p:sp>
        <p:nvSpPr>
          <p:cNvPr id="8" name="Rechteck 7">
            <a:extLst>
              <a:ext uri="{FF2B5EF4-FFF2-40B4-BE49-F238E27FC236}">
                <a16:creationId xmlns:a16="http://schemas.microsoft.com/office/drawing/2014/main" id="{1F4728C5-632F-C466-DCF9-C98A98EB204B}"/>
              </a:ext>
            </a:extLst>
          </p:cNvPr>
          <p:cNvSpPr/>
          <p:nvPr/>
        </p:nvSpPr>
        <p:spPr>
          <a:xfrm>
            <a:off x="6556714" y="0"/>
            <a:ext cx="10759736" cy="39089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11" name="Gruppieren 10">
            <a:extLst>
              <a:ext uri="{FF2B5EF4-FFF2-40B4-BE49-F238E27FC236}">
                <a16:creationId xmlns:a16="http://schemas.microsoft.com/office/drawing/2014/main" id="{CF565A9E-B11E-0F39-4F20-6DF79F1A50D6}"/>
              </a:ext>
            </a:extLst>
          </p:cNvPr>
          <p:cNvGrpSpPr/>
          <p:nvPr/>
        </p:nvGrpSpPr>
        <p:grpSpPr>
          <a:xfrm>
            <a:off x="175823" y="12922"/>
            <a:ext cx="1518548" cy="377975"/>
            <a:chOff x="269184" y="136525"/>
            <a:chExt cx="2485591" cy="618651"/>
          </a:xfrm>
        </p:grpSpPr>
        <p:pic>
          <p:nvPicPr>
            <p:cNvPr id="9" name="Grafik 8">
              <a:extLst>
                <a:ext uri="{FF2B5EF4-FFF2-40B4-BE49-F238E27FC236}">
                  <a16:creationId xmlns:a16="http://schemas.microsoft.com/office/drawing/2014/main" id="{A64C600D-9F85-7AB9-4899-49588ADA7A50}"/>
                </a:ext>
              </a:extLst>
            </p:cNvPr>
            <p:cNvPicPr>
              <a:picLocks noChangeAspect="1"/>
            </p:cNvPicPr>
            <p:nvPr/>
          </p:nvPicPr>
          <p:blipFill rotWithShape="1">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rcRect l="24809" t="30039" r="26493" b="37871"/>
            <a:stretch/>
          </p:blipFill>
          <p:spPr>
            <a:xfrm>
              <a:off x="269184" y="136525"/>
              <a:ext cx="906534" cy="597354"/>
            </a:xfrm>
            <a:prstGeom prst="rect">
              <a:avLst/>
            </a:prstGeom>
          </p:spPr>
        </p:pic>
        <p:pic>
          <p:nvPicPr>
            <p:cNvPr id="10" name="Grafik 9">
              <a:extLst>
                <a:ext uri="{FF2B5EF4-FFF2-40B4-BE49-F238E27FC236}">
                  <a16:creationId xmlns:a16="http://schemas.microsoft.com/office/drawing/2014/main" id="{969A2123-AE2B-D32D-8D1F-3C67248C6E57}"/>
                </a:ext>
              </a:extLst>
            </p:cNvPr>
            <p:cNvPicPr>
              <a:picLocks noChangeAspect="1"/>
            </p:cNvPicPr>
            <p:nvPr/>
          </p:nvPicPr>
          <p:blipFill rotWithShape="1">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rcRect l="34789" t="61577" r="34791" b="30630"/>
            <a:stretch/>
          </p:blipFill>
          <p:spPr>
            <a:xfrm>
              <a:off x="1104478" y="332370"/>
              <a:ext cx="1650297" cy="422806"/>
            </a:xfrm>
            <a:prstGeom prst="rect">
              <a:avLst/>
            </a:prstGeom>
          </p:spPr>
        </p:pic>
      </p:grpSp>
      <p:sp>
        <p:nvSpPr>
          <p:cNvPr id="6" name="Foliennummernplatzhalter 5">
            <a:extLst>
              <a:ext uri="{FF2B5EF4-FFF2-40B4-BE49-F238E27FC236}">
                <a16:creationId xmlns:a16="http://schemas.microsoft.com/office/drawing/2014/main" id="{52AC5062-F1D8-9DE1-63CD-DF8162EDD4D9}"/>
              </a:ext>
            </a:extLst>
          </p:cNvPr>
          <p:cNvSpPr>
            <a:spLocks noGrp="1"/>
          </p:cNvSpPr>
          <p:nvPr>
            <p:ph type="sldNum" sz="quarter" idx="4"/>
          </p:nvPr>
        </p:nvSpPr>
        <p:spPr>
          <a:xfrm>
            <a:off x="16222363" y="-1"/>
            <a:ext cx="1083150" cy="378289"/>
          </a:xfrm>
          <a:prstGeom prst="rect">
            <a:avLst/>
          </a:prstGeom>
        </p:spPr>
        <p:txBody>
          <a:bodyPr vert="horz" lIns="91440" tIns="45720" rIns="91440" bIns="45720" rtlCol="0" anchor="ctr"/>
          <a:lstStyle>
            <a:lvl1pPr algn="r">
              <a:defRPr sz="1704">
                <a:solidFill>
                  <a:schemeClr val="bg1"/>
                </a:solidFill>
              </a:defRPr>
            </a:lvl1pPr>
          </a:lstStyle>
          <a:p>
            <a:fld id="{48F63A3B-78C7-47BE-AE5E-E10140E04643}" type="slidenum">
              <a:rPr lang="en-US" smtClean="0"/>
              <a:pPr/>
              <a:t>‹Nr.›</a:t>
            </a:fld>
            <a:endParaRPr lang="en-US" dirty="0"/>
          </a:p>
        </p:txBody>
      </p:sp>
    </p:spTree>
    <p:extLst>
      <p:ext uri="{BB962C8B-B14F-4D97-AF65-F5344CB8AC3E}">
        <p14:creationId xmlns:p14="http://schemas.microsoft.com/office/powerpoint/2010/main" val="363307672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Lst>
  <p:hf hdr="0" dt="0"/>
  <p:txStyles>
    <p:titleStyle>
      <a:lvl1pPr algn="l" defTabSz="1298722" rtl="0" eaLnBrk="1" latinLnBrk="0" hangingPunct="1">
        <a:lnSpc>
          <a:spcPct val="90000"/>
        </a:lnSpc>
        <a:spcBef>
          <a:spcPct val="0"/>
        </a:spcBef>
        <a:buNone/>
        <a:defRPr sz="6249" kern="1200">
          <a:solidFill>
            <a:schemeClr val="tx1"/>
          </a:solidFill>
          <a:latin typeface="Arial" panose="020B0604020202020204" pitchFamily="34" charset="0"/>
          <a:ea typeface="+mj-ea"/>
          <a:cs typeface="Arial" panose="020B0604020202020204" pitchFamily="34" charset="0"/>
        </a:defRPr>
      </a:lvl1pPr>
    </p:titleStyle>
    <p:bodyStyle>
      <a:lvl1pPr marL="324681" indent="-324681" algn="l" defTabSz="1298722" rtl="0" eaLnBrk="1" latinLnBrk="0" hangingPunct="1">
        <a:lnSpc>
          <a:spcPct val="90000"/>
        </a:lnSpc>
        <a:spcBef>
          <a:spcPts val="1420"/>
        </a:spcBef>
        <a:buFont typeface="Arial" panose="020B0604020202020204" pitchFamily="34" charset="0"/>
        <a:buChar char="•"/>
        <a:defRPr sz="3977" kern="1200">
          <a:solidFill>
            <a:schemeClr val="tx1"/>
          </a:solidFill>
          <a:latin typeface="Arial" panose="020B0604020202020204" pitchFamily="34" charset="0"/>
          <a:ea typeface="+mn-ea"/>
          <a:cs typeface="Arial" panose="020B0604020202020204" pitchFamily="34" charset="0"/>
        </a:defRPr>
      </a:lvl1pPr>
      <a:lvl2pPr marL="974042" indent="-324681" algn="l" defTabSz="1298722" rtl="0" eaLnBrk="1" latinLnBrk="0" hangingPunct="1">
        <a:lnSpc>
          <a:spcPct val="90000"/>
        </a:lnSpc>
        <a:spcBef>
          <a:spcPts val="710"/>
        </a:spcBef>
        <a:buFont typeface="Arial" panose="020B0604020202020204" pitchFamily="34" charset="0"/>
        <a:buChar char="•"/>
        <a:defRPr sz="3409" kern="1200">
          <a:solidFill>
            <a:schemeClr val="tx1"/>
          </a:solidFill>
          <a:latin typeface="Arial" panose="020B0604020202020204" pitchFamily="34" charset="0"/>
          <a:ea typeface="+mn-ea"/>
          <a:cs typeface="Arial" panose="020B0604020202020204" pitchFamily="34" charset="0"/>
        </a:defRPr>
      </a:lvl2pPr>
      <a:lvl3pPr marL="1623403" indent="-324681" algn="l" defTabSz="1298722" rtl="0" eaLnBrk="1" latinLnBrk="0" hangingPunct="1">
        <a:lnSpc>
          <a:spcPct val="90000"/>
        </a:lnSpc>
        <a:spcBef>
          <a:spcPts val="710"/>
        </a:spcBef>
        <a:buFont typeface="Arial" panose="020B0604020202020204" pitchFamily="34" charset="0"/>
        <a:buChar char="•"/>
        <a:defRPr sz="2841" kern="1200">
          <a:solidFill>
            <a:schemeClr val="tx1"/>
          </a:solidFill>
          <a:latin typeface="Arial" panose="020B0604020202020204" pitchFamily="34" charset="0"/>
          <a:ea typeface="+mn-ea"/>
          <a:cs typeface="Arial" panose="020B0604020202020204" pitchFamily="34" charset="0"/>
        </a:defRPr>
      </a:lvl3pPr>
      <a:lvl4pPr marL="2272764"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Arial" panose="020B0604020202020204" pitchFamily="34" charset="0"/>
          <a:ea typeface="+mn-ea"/>
          <a:cs typeface="Arial" panose="020B0604020202020204" pitchFamily="34" charset="0"/>
        </a:defRPr>
      </a:lvl4pPr>
      <a:lvl5pPr marL="2922125"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Arial" panose="020B0604020202020204" pitchFamily="34" charset="0"/>
          <a:ea typeface="+mn-ea"/>
          <a:cs typeface="Arial" panose="020B0604020202020204" pitchFamily="34" charset="0"/>
        </a:defRPr>
      </a:lvl5pPr>
      <a:lvl6pPr marL="3571486"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6pPr>
      <a:lvl7pPr marL="4220848"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7pPr>
      <a:lvl8pPr marL="4870209"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8pPr>
      <a:lvl9pPr marL="5519570" indent="-324681" algn="l" defTabSz="1298722" rtl="0" eaLnBrk="1" latinLnBrk="0" hangingPunct="1">
        <a:lnSpc>
          <a:spcPct val="90000"/>
        </a:lnSpc>
        <a:spcBef>
          <a:spcPts val="710"/>
        </a:spcBef>
        <a:buFont typeface="Arial" panose="020B0604020202020204" pitchFamily="34" charset="0"/>
        <a:buChar char="•"/>
        <a:defRPr sz="2557" kern="1200">
          <a:solidFill>
            <a:schemeClr val="tx1"/>
          </a:solidFill>
          <a:latin typeface="+mn-lt"/>
          <a:ea typeface="+mn-ea"/>
          <a:cs typeface="+mn-cs"/>
        </a:defRPr>
      </a:lvl9pPr>
    </p:bodyStyle>
    <p:otherStyle>
      <a:defPPr>
        <a:defRPr lang="de-DE"/>
      </a:defPPr>
      <a:lvl1pPr marL="0" algn="l" defTabSz="1298722" rtl="0" eaLnBrk="1" latinLnBrk="0" hangingPunct="1">
        <a:defRPr sz="2557" kern="1200">
          <a:solidFill>
            <a:schemeClr val="tx1"/>
          </a:solidFill>
          <a:latin typeface="+mn-lt"/>
          <a:ea typeface="+mn-ea"/>
          <a:cs typeface="+mn-cs"/>
        </a:defRPr>
      </a:lvl1pPr>
      <a:lvl2pPr marL="649361" algn="l" defTabSz="1298722" rtl="0" eaLnBrk="1" latinLnBrk="0" hangingPunct="1">
        <a:defRPr sz="2557" kern="1200">
          <a:solidFill>
            <a:schemeClr val="tx1"/>
          </a:solidFill>
          <a:latin typeface="+mn-lt"/>
          <a:ea typeface="+mn-ea"/>
          <a:cs typeface="+mn-cs"/>
        </a:defRPr>
      </a:lvl2pPr>
      <a:lvl3pPr marL="1298722" algn="l" defTabSz="1298722" rtl="0" eaLnBrk="1" latinLnBrk="0" hangingPunct="1">
        <a:defRPr sz="2557" kern="1200">
          <a:solidFill>
            <a:schemeClr val="tx1"/>
          </a:solidFill>
          <a:latin typeface="+mn-lt"/>
          <a:ea typeface="+mn-ea"/>
          <a:cs typeface="+mn-cs"/>
        </a:defRPr>
      </a:lvl3pPr>
      <a:lvl4pPr marL="1948083" algn="l" defTabSz="1298722" rtl="0" eaLnBrk="1" latinLnBrk="0" hangingPunct="1">
        <a:defRPr sz="2557" kern="1200">
          <a:solidFill>
            <a:schemeClr val="tx1"/>
          </a:solidFill>
          <a:latin typeface="+mn-lt"/>
          <a:ea typeface="+mn-ea"/>
          <a:cs typeface="+mn-cs"/>
        </a:defRPr>
      </a:lvl4pPr>
      <a:lvl5pPr marL="2597445" algn="l" defTabSz="1298722" rtl="0" eaLnBrk="1" latinLnBrk="0" hangingPunct="1">
        <a:defRPr sz="2557" kern="1200">
          <a:solidFill>
            <a:schemeClr val="tx1"/>
          </a:solidFill>
          <a:latin typeface="+mn-lt"/>
          <a:ea typeface="+mn-ea"/>
          <a:cs typeface="+mn-cs"/>
        </a:defRPr>
      </a:lvl5pPr>
      <a:lvl6pPr marL="3246806" algn="l" defTabSz="1298722" rtl="0" eaLnBrk="1" latinLnBrk="0" hangingPunct="1">
        <a:defRPr sz="2557" kern="1200">
          <a:solidFill>
            <a:schemeClr val="tx1"/>
          </a:solidFill>
          <a:latin typeface="+mn-lt"/>
          <a:ea typeface="+mn-ea"/>
          <a:cs typeface="+mn-cs"/>
        </a:defRPr>
      </a:lvl6pPr>
      <a:lvl7pPr marL="3896167" algn="l" defTabSz="1298722" rtl="0" eaLnBrk="1" latinLnBrk="0" hangingPunct="1">
        <a:defRPr sz="2557" kern="1200">
          <a:solidFill>
            <a:schemeClr val="tx1"/>
          </a:solidFill>
          <a:latin typeface="+mn-lt"/>
          <a:ea typeface="+mn-ea"/>
          <a:cs typeface="+mn-cs"/>
        </a:defRPr>
      </a:lvl7pPr>
      <a:lvl8pPr marL="4545528" algn="l" defTabSz="1298722" rtl="0" eaLnBrk="1" latinLnBrk="0" hangingPunct="1">
        <a:defRPr sz="2557" kern="1200">
          <a:solidFill>
            <a:schemeClr val="tx1"/>
          </a:solidFill>
          <a:latin typeface="+mn-lt"/>
          <a:ea typeface="+mn-ea"/>
          <a:cs typeface="+mn-cs"/>
        </a:defRPr>
      </a:lvl8pPr>
      <a:lvl9pPr marL="5194889" algn="l" defTabSz="1298722" rtl="0" eaLnBrk="1" latinLnBrk="0" hangingPunct="1">
        <a:defRPr sz="255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8FC8643D-0D0E-FE87-C091-D33C6C460E01}"/>
              </a:ext>
            </a:extLst>
          </p:cNvPr>
          <p:cNvSpPr txBox="1"/>
          <p:nvPr/>
        </p:nvSpPr>
        <p:spPr>
          <a:xfrm>
            <a:off x="1190567" y="6936908"/>
            <a:ext cx="13145940" cy="2190600"/>
          </a:xfrm>
          <a:prstGeom prst="rect">
            <a:avLst/>
          </a:prstGeom>
          <a:noFill/>
        </p:spPr>
        <p:txBody>
          <a:bodyPr wrap="square" rtlCol="0">
            <a:spAutoFit/>
          </a:bodyPr>
          <a:lstStyle/>
          <a:p>
            <a:r>
              <a:rPr lang="de-DE" sz="4545" b="1" dirty="0">
                <a:solidFill>
                  <a:schemeClr val="tx1"/>
                </a:solidFill>
                <a:latin typeface="Futura Book" panose="020B0500000000000000" pitchFamily="34" charset="0"/>
                <a:ea typeface="Calibri" panose="020F0502020204030204" pitchFamily="34" charset="0"/>
              </a:rPr>
              <a:t>Deutsche Gesellschaft für</a:t>
            </a:r>
          </a:p>
          <a:p>
            <a:r>
              <a:rPr lang="de-DE" sz="4545" b="1" dirty="0">
                <a:solidFill>
                  <a:schemeClr val="tx1"/>
                </a:solidFill>
                <a:latin typeface="Futura Book" panose="020B0500000000000000" pitchFamily="34" charset="0"/>
                <a:ea typeface="Calibri" panose="020F0502020204030204" pitchFamily="34" charset="0"/>
              </a:rPr>
              <a:t>Prävention und Rehabilitation</a:t>
            </a:r>
          </a:p>
          <a:p>
            <a:r>
              <a:rPr lang="de-DE" sz="4545" b="1" dirty="0">
                <a:solidFill>
                  <a:schemeClr val="tx1"/>
                </a:solidFill>
                <a:latin typeface="Futura Book" panose="020B0500000000000000" pitchFamily="34" charset="0"/>
                <a:ea typeface="Calibri" panose="020F0502020204030204" pitchFamily="34" charset="0"/>
              </a:rPr>
              <a:t>von Herz-Kreislauferkrankungen (DGPR) e.V.</a:t>
            </a:r>
          </a:p>
        </p:txBody>
      </p:sp>
      <p:pic>
        <p:nvPicPr>
          <p:cNvPr id="5" name="Grafik 4">
            <a:extLst>
              <a:ext uri="{FF2B5EF4-FFF2-40B4-BE49-F238E27FC236}">
                <a16:creationId xmlns:a16="http://schemas.microsoft.com/office/drawing/2014/main" id="{FC8C2951-145F-F0E2-F7F9-24707AFF370D}"/>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4809" t="30039" r="26493" b="37871"/>
          <a:stretch/>
        </p:blipFill>
        <p:spPr>
          <a:xfrm>
            <a:off x="391010" y="2249122"/>
            <a:ext cx="6821375" cy="4494898"/>
          </a:xfrm>
          <a:prstGeom prst="rect">
            <a:avLst/>
          </a:prstGeom>
        </p:spPr>
      </p:pic>
    </p:spTree>
    <p:extLst>
      <p:ext uri="{BB962C8B-B14F-4D97-AF65-F5344CB8AC3E}">
        <p14:creationId xmlns:p14="http://schemas.microsoft.com/office/powerpoint/2010/main" val="1656470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2" descr="http://www.dia-vorsorge.de/quarterly-ausgaben/dia-quarterly-1-2012/altersversorge-aktuell/fileadmin/_migrated/pics/manager_01.jpg"/>
          <p:cNvSpPr>
            <a:spLocks noChangeAspect="1" noChangeArrowheads="1"/>
          </p:cNvSpPr>
          <p:nvPr/>
        </p:nvSpPr>
        <p:spPr bwMode="auto">
          <a:xfrm>
            <a:off x="5770563" y="2005014"/>
            <a:ext cx="5778500" cy="5730875"/>
          </a:xfrm>
          <a:prstGeom prst="rect">
            <a:avLst/>
          </a:prstGeom>
          <a:noFill/>
          <a:ln w="9525">
            <a:noFill/>
            <a:miter lim="800000"/>
            <a:headEnd/>
            <a:tailEnd/>
          </a:ln>
        </p:spPr>
        <p:txBody>
          <a:bodyPr/>
          <a:lstStyle/>
          <a:p>
            <a:endParaRPr lang="de-DE" altLang="de-DE"/>
          </a:p>
        </p:txBody>
      </p:sp>
      <p:sp>
        <p:nvSpPr>
          <p:cNvPr id="27651" name="AutoShape 10" descr="http://www.dia-vorsorge.de/quarterly-ausgaben/dia-quarterly-1-2012/altersversorge-aktuell/fileadmin/_migrated/pics/manager_01.jpg"/>
          <p:cNvSpPr>
            <a:spLocks noChangeAspect="1" noChangeArrowheads="1"/>
          </p:cNvSpPr>
          <p:nvPr/>
        </p:nvSpPr>
        <p:spPr bwMode="auto">
          <a:xfrm>
            <a:off x="7339014" y="2058989"/>
            <a:ext cx="2638425" cy="5730875"/>
          </a:xfrm>
          <a:prstGeom prst="rect">
            <a:avLst/>
          </a:prstGeom>
          <a:noFill/>
          <a:ln w="9525">
            <a:noFill/>
            <a:miter lim="800000"/>
            <a:headEnd/>
            <a:tailEnd/>
          </a:ln>
        </p:spPr>
        <p:txBody>
          <a:bodyPr/>
          <a:lstStyle/>
          <a:p>
            <a:endParaRPr lang="de-DE" altLang="de-DE"/>
          </a:p>
        </p:txBody>
      </p:sp>
      <p:sp>
        <p:nvSpPr>
          <p:cNvPr id="137227" name="Rectangle 11"/>
          <p:cNvSpPr>
            <a:spLocks noChangeArrowheads="1"/>
          </p:cNvSpPr>
          <p:nvPr/>
        </p:nvSpPr>
        <p:spPr bwMode="auto">
          <a:xfrm>
            <a:off x="2871271" y="219423"/>
            <a:ext cx="11039475" cy="162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Verdana" panose="020B0604030504040204" pitchFamily="34" charset="0"/>
                <a:cs typeface="Arial" panose="020B0604020202020204" pitchFamily="34" charset="0"/>
              </a:rPr>
              <a:t>4 Ebenen der Stress-Reaktion</a:t>
            </a:r>
          </a:p>
        </p:txBody>
      </p:sp>
      <p:sp>
        <p:nvSpPr>
          <p:cNvPr id="5" name="Textfeld 4"/>
          <p:cNvSpPr txBox="1"/>
          <p:nvPr/>
        </p:nvSpPr>
        <p:spPr>
          <a:xfrm rot="16200000">
            <a:off x="6110221" y="1453813"/>
            <a:ext cx="1408719" cy="3152855"/>
          </a:xfrm>
          <a:prstGeom prst="rect">
            <a:avLst/>
          </a:prstGeom>
          <a:noFill/>
          <a:ln w="3175">
            <a:solidFill>
              <a:schemeClr val="tx1"/>
            </a:solidFill>
          </a:ln>
        </p:spPr>
        <p:txBody>
          <a:bodyPr vert="eaVert" wrap="square">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3977" b="1" dirty="0">
                <a:latin typeface="Arial" charset="0"/>
                <a:ea typeface="Arial" charset="0"/>
              </a:rPr>
              <a:t>Körperliche Ebene</a:t>
            </a:r>
          </a:p>
        </p:txBody>
      </p:sp>
      <p:sp>
        <p:nvSpPr>
          <p:cNvPr id="2" name="Textfeld 4"/>
          <p:cNvSpPr txBox="1"/>
          <p:nvPr/>
        </p:nvSpPr>
        <p:spPr>
          <a:xfrm rot="16200000">
            <a:off x="1746044" y="1613957"/>
            <a:ext cx="1408719" cy="2832566"/>
          </a:xfrm>
          <a:prstGeom prst="rect">
            <a:avLst/>
          </a:prstGeom>
          <a:noFill/>
          <a:ln w="3175">
            <a:solidFill>
              <a:schemeClr val="tx1"/>
            </a:solidFill>
          </a:ln>
        </p:spPr>
        <p:txBody>
          <a:bodyPr vert="eaVert" wrap="square">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3977" b="1" dirty="0">
                <a:latin typeface="Arial" charset="0"/>
                <a:ea typeface="Arial" charset="0"/>
              </a:rPr>
              <a:t>Verhaltens-</a:t>
            </a:r>
          </a:p>
          <a:p>
            <a:pPr algn="ctr">
              <a:defRPr/>
            </a:pPr>
            <a:r>
              <a:rPr lang="de-DE" altLang="de-DE" sz="3977" b="1" dirty="0">
                <a:latin typeface="Arial" charset="0"/>
                <a:ea typeface="Arial" charset="0"/>
              </a:rPr>
              <a:t>Ebene</a:t>
            </a:r>
          </a:p>
        </p:txBody>
      </p:sp>
      <p:pic>
        <p:nvPicPr>
          <p:cNvPr id="6" name="Grafik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22447" y="4260397"/>
            <a:ext cx="2541444" cy="3593962"/>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48229" y="4260397"/>
            <a:ext cx="2713340" cy="3219217"/>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3027932" y="4567534"/>
            <a:ext cx="3767197" cy="2494496"/>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247809" y="4624436"/>
            <a:ext cx="3030884" cy="2491138"/>
          </a:xfrm>
          <a:prstGeom prst="rect">
            <a:avLst/>
          </a:prstGeom>
        </p:spPr>
      </p:pic>
      <p:sp>
        <p:nvSpPr>
          <p:cNvPr id="13" name="Textfeld 12"/>
          <p:cNvSpPr txBox="1"/>
          <p:nvPr/>
        </p:nvSpPr>
        <p:spPr>
          <a:xfrm>
            <a:off x="665337" y="9132028"/>
            <a:ext cx="3007187" cy="307777"/>
          </a:xfrm>
          <a:prstGeom prst="rect">
            <a:avLst/>
          </a:prstGeom>
          <a:noFill/>
        </p:spPr>
        <p:txBody>
          <a:bodyPr wrap="square" rtlCol="0">
            <a:spAutoFit/>
          </a:bodyPr>
          <a:lstStyle/>
          <a:p>
            <a:r>
              <a:rPr lang="de-DE" sz="1400" dirty="0">
                <a:solidFill>
                  <a:schemeClr val="bg2">
                    <a:lumMod val="75000"/>
                  </a:schemeClr>
                </a:solidFill>
              </a:rPr>
              <a:t>Bildnachweis: www.pixabay.com</a:t>
            </a:r>
          </a:p>
        </p:txBody>
      </p:sp>
      <p:sp>
        <p:nvSpPr>
          <p:cNvPr id="16" name="Textfeld 15">
            <a:extLst>
              <a:ext uri="{FF2B5EF4-FFF2-40B4-BE49-F238E27FC236}">
                <a16:creationId xmlns:a16="http://schemas.microsoft.com/office/drawing/2014/main" id="{8A985B81-9CBC-4796-B858-F6E1AD5CE785}"/>
              </a:ext>
            </a:extLst>
          </p:cNvPr>
          <p:cNvSpPr txBox="1"/>
          <p:nvPr/>
        </p:nvSpPr>
        <p:spPr>
          <a:xfrm rot="16200000">
            <a:off x="10116864" y="1475488"/>
            <a:ext cx="1408719" cy="3152855"/>
          </a:xfrm>
          <a:prstGeom prst="rect">
            <a:avLst/>
          </a:prstGeom>
          <a:noFill/>
          <a:ln w="3175">
            <a:solidFill>
              <a:schemeClr val="tx1"/>
            </a:solidFill>
          </a:ln>
        </p:spPr>
        <p:txBody>
          <a:bodyPr vert="eaVert" wrap="square">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3977" b="1" dirty="0">
                <a:latin typeface="Arial" charset="0"/>
                <a:ea typeface="Arial" charset="0"/>
              </a:rPr>
              <a:t>Gedanken- Ebene</a:t>
            </a:r>
          </a:p>
        </p:txBody>
      </p:sp>
      <p:sp>
        <p:nvSpPr>
          <p:cNvPr id="17" name="Textfeld 16">
            <a:extLst>
              <a:ext uri="{FF2B5EF4-FFF2-40B4-BE49-F238E27FC236}">
                <a16:creationId xmlns:a16="http://schemas.microsoft.com/office/drawing/2014/main" id="{E3BFA5D6-2B62-40AD-887D-D024364B2DA5}"/>
              </a:ext>
            </a:extLst>
          </p:cNvPr>
          <p:cNvSpPr txBox="1"/>
          <p:nvPr/>
        </p:nvSpPr>
        <p:spPr>
          <a:xfrm rot="16200000">
            <a:off x="14117853" y="1453813"/>
            <a:ext cx="1408719" cy="3152855"/>
          </a:xfrm>
          <a:prstGeom prst="rect">
            <a:avLst/>
          </a:prstGeom>
          <a:noFill/>
          <a:ln w="3175">
            <a:solidFill>
              <a:schemeClr val="tx1"/>
            </a:solidFill>
          </a:ln>
        </p:spPr>
        <p:txBody>
          <a:bodyPr vert="eaVert" wrap="square">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3977" b="1" dirty="0">
                <a:latin typeface="Arial" charset="0"/>
                <a:ea typeface="Arial" charset="0"/>
              </a:rPr>
              <a:t>Gefühls- Ebene</a:t>
            </a:r>
          </a:p>
        </p:txBody>
      </p:sp>
      <p:sp>
        <p:nvSpPr>
          <p:cNvPr id="3" name="Fußzeilenplatzhalter 2">
            <a:extLst>
              <a:ext uri="{FF2B5EF4-FFF2-40B4-BE49-F238E27FC236}">
                <a16:creationId xmlns:a16="http://schemas.microsoft.com/office/drawing/2014/main" id="{ED109860-CB99-2412-5881-C2E262B69F5E}"/>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5C627A86-86DE-0B9E-505F-36910A530CCE}"/>
              </a:ext>
            </a:extLst>
          </p:cNvPr>
          <p:cNvSpPr>
            <a:spLocks noGrp="1"/>
          </p:cNvSpPr>
          <p:nvPr>
            <p:ph type="sldNum" sz="quarter" idx="12"/>
          </p:nvPr>
        </p:nvSpPr>
        <p:spPr/>
        <p:txBody>
          <a:bodyPr/>
          <a:lstStyle/>
          <a:p>
            <a:fld id="{48F63A3B-78C7-47BE-AE5E-E10140E04643}" type="slidenum">
              <a:rPr lang="en-US" smtClean="0"/>
              <a:pPr/>
              <a:t>10</a:t>
            </a:fld>
            <a:endParaRPr lang="en-US" dirty="0"/>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040399" y="5230490"/>
            <a:ext cx="1850074" cy="2616266"/>
          </a:xfrm>
          <a:prstGeom prst="rect">
            <a:avLst/>
          </a:prstGeom>
        </p:spPr>
      </p:pic>
      <p:sp>
        <p:nvSpPr>
          <p:cNvPr id="139270" name="Textfeld 6"/>
          <p:cNvSpPr txBox="1">
            <a:spLocks noChangeArrowheads="1"/>
          </p:cNvSpPr>
          <p:nvPr/>
        </p:nvSpPr>
        <p:spPr bwMode="auto">
          <a:xfrm>
            <a:off x="11033435" y="2260160"/>
            <a:ext cx="374547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2800" dirty="0">
                <a:latin typeface="Verdana" charset="0"/>
                <a:ea typeface="Arial" charset="0"/>
              </a:rPr>
              <a:t>chronische Stressbelastung</a:t>
            </a:r>
          </a:p>
        </p:txBody>
      </p:sp>
      <p:sp>
        <p:nvSpPr>
          <p:cNvPr id="139273" name="Textfeld 5"/>
          <p:cNvSpPr txBox="1">
            <a:spLocks noChangeArrowheads="1"/>
          </p:cNvSpPr>
          <p:nvPr/>
        </p:nvSpPr>
        <p:spPr bwMode="auto">
          <a:xfrm>
            <a:off x="3545658" y="2260160"/>
            <a:ext cx="379754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2800" dirty="0">
                <a:latin typeface="Verdana" charset="0"/>
                <a:ea typeface="Arial" charset="0"/>
              </a:rPr>
              <a:t>kurzfristige Stressbelastung</a:t>
            </a:r>
          </a:p>
        </p:txBody>
      </p:sp>
      <p:sp>
        <p:nvSpPr>
          <p:cNvPr id="139303" name="Rectangle 39"/>
          <p:cNvSpPr>
            <a:spLocks noChangeArrowheads="1"/>
          </p:cNvSpPr>
          <p:nvPr/>
        </p:nvSpPr>
        <p:spPr bwMode="auto">
          <a:xfrm>
            <a:off x="3545658" y="716796"/>
            <a:ext cx="11039475" cy="126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rgbClr val="535353"/>
                </a:solidFill>
                <a:latin typeface="Verdana" panose="020B0604030504040204" pitchFamily="34" charset="0"/>
                <a:ea typeface="Verdana" panose="020B0604030504040204" pitchFamily="34" charset="0"/>
                <a:cs typeface="Verdana" panose="020B0604030504040204" pitchFamily="34" charset="0"/>
              </a:rPr>
              <a:t>Körperliche Ebene</a:t>
            </a:r>
          </a:p>
        </p:txBody>
      </p:sp>
      <p:grpSp>
        <p:nvGrpSpPr>
          <p:cNvPr id="46" name="Gruppieren 45"/>
          <p:cNvGrpSpPr/>
          <p:nvPr/>
        </p:nvGrpSpPr>
        <p:grpSpPr>
          <a:xfrm>
            <a:off x="2475381" y="3956994"/>
            <a:ext cx="12231516" cy="4873897"/>
            <a:chOff x="159346" y="3142258"/>
            <a:chExt cx="12231516" cy="4873897"/>
          </a:xfrm>
        </p:grpSpPr>
        <p:sp>
          <p:nvSpPr>
            <p:cNvPr id="29703" name="Textfeld 7"/>
            <p:cNvSpPr txBox="1">
              <a:spLocks noChangeArrowheads="1"/>
            </p:cNvSpPr>
            <p:nvPr/>
          </p:nvSpPr>
          <p:spPr bwMode="auto">
            <a:xfrm>
              <a:off x="3471714" y="3142258"/>
              <a:ext cx="2538685" cy="1107996"/>
            </a:xfrm>
            <a:prstGeom prst="rect">
              <a:avLst/>
            </a:prstGeom>
            <a:noFill/>
            <a:ln w="9525">
              <a:solidFill>
                <a:srgbClr val="E92204"/>
              </a:solidFill>
              <a:miter lim="800000"/>
              <a:headEnd/>
              <a:tailEnd/>
            </a:ln>
          </p:spPr>
          <p:txBody>
            <a:bodyPr wrap="square">
              <a:spAutoFit/>
            </a:bodyPr>
            <a:lstStyle/>
            <a:p>
              <a:pPr algn="ctr">
                <a:spcBef>
                  <a:spcPts val="850"/>
                </a:spcBef>
                <a:spcAft>
                  <a:spcPts val="850"/>
                </a:spcAft>
              </a:pPr>
              <a:r>
                <a:rPr lang="de-DE" altLang="de-DE" sz="2200" dirty="0">
                  <a:solidFill>
                    <a:srgbClr val="FF0000"/>
                  </a:solidFill>
                </a:rPr>
                <a:t>Anstieg von Puls,</a:t>
              </a:r>
              <a:r>
                <a:rPr lang="de-DE" altLang="de-DE" sz="2200" dirty="0">
                  <a:solidFill>
                    <a:srgbClr val="FF0000"/>
                  </a:solidFill>
                  <a:latin typeface="Times New Roman" charset="0"/>
                </a:rPr>
                <a:t> </a:t>
              </a:r>
              <a:r>
                <a:rPr lang="de-DE" altLang="de-DE" sz="2200" dirty="0">
                  <a:solidFill>
                    <a:srgbClr val="FF0000"/>
                  </a:solidFill>
                </a:rPr>
                <a:t>Blutdruck und</a:t>
              </a:r>
              <a:br>
                <a:rPr lang="de-DE" altLang="de-DE" sz="2200" dirty="0">
                  <a:solidFill>
                    <a:srgbClr val="FF0000"/>
                  </a:solidFill>
                  <a:latin typeface="Times New Roman" charset="0"/>
                </a:rPr>
              </a:br>
              <a:r>
                <a:rPr lang="de-DE" altLang="de-DE" sz="2200" dirty="0">
                  <a:solidFill>
                    <a:srgbClr val="FF0000"/>
                  </a:solidFill>
                </a:rPr>
                <a:t>Atemfrequenz</a:t>
              </a:r>
              <a:endParaRPr lang="de-DE" altLang="de-DE" sz="2200" dirty="0">
                <a:solidFill>
                  <a:srgbClr val="FF0000"/>
                </a:solidFill>
                <a:latin typeface="Times New Roman" charset="0"/>
              </a:endParaRPr>
            </a:p>
          </p:txBody>
        </p:sp>
        <p:sp>
          <p:nvSpPr>
            <p:cNvPr id="29706" name="Textfeld 19"/>
            <p:cNvSpPr txBox="1">
              <a:spLocks noChangeArrowheads="1"/>
            </p:cNvSpPr>
            <p:nvPr/>
          </p:nvSpPr>
          <p:spPr bwMode="auto">
            <a:xfrm>
              <a:off x="3327698" y="7246714"/>
              <a:ext cx="3081709" cy="769441"/>
            </a:xfrm>
            <a:prstGeom prst="rect">
              <a:avLst/>
            </a:prstGeom>
            <a:noFill/>
            <a:ln w="9525">
              <a:solidFill>
                <a:srgbClr val="E92204"/>
              </a:solidFill>
              <a:miter lim="800000"/>
              <a:headEnd/>
              <a:tailEnd/>
            </a:ln>
          </p:spPr>
          <p:txBody>
            <a:bodyPr wrap="square">
              <a:spAutoFit/>
            </a:bodyPr>
            <a:lstStyle/>
            <a:p>
              <a:pPr algn="ctr">
                <a:spcBef>
                  <a:spcPts val="850"/>
                </a:spcBef>
                <a:spcAft>
                  <a:spcPts val="850"/>
                </a:spcAft>
              </a:pPr>
              <a:r>
                <a:rPr lang="de-DE" altLang="de-DE" sz="2200" dirty="0">
                  <a:solidFill>
                    <a:srgbClr val="FF0000"/>
                  </a:solidFill>
                </a:rPr>
                <a:t>Erhöhung von Blutfett und Blutzucker</a:t>
              </a:r>
              <a:endParaRPr lang="de-DE" altLang="de-DE" sz="2200" dirty="0">
                <a:solidFill>
                  <a:srgbClr val="FF0000"/>
                </a:solidFill>
                <a:latin typeface="Times New Roman" charset="0"/>
              </a:endParaRPr>
            </a:p>
          </p:txBody>
        </p:sp>
        <p:sp>
          <p:nvSpPr>
            <p:cNvPr id="29711" name="Textfeld 31"/>
            <p:cNvSpPr txBox="1">
              <a:spLocks noChangeArrowheads="1"/>
            </p:cNvSpPr>
            <p:nvPr/>
          </p:nvSpPr>
          <p:spPr bwMode="auto">
            <a:xfrm>
              <a:off x="3615730" y="6045225"/>
              <a:ext cx="2256560" cy="769441"/>
            </a:xfrm>
            <a:prstGeom prst="rect">
              <a:avLst/>
            </a:prstGeom>
            <a:noFill/>
            <a:ln w="9525">
              <a:solidFill>
                <a:srgbClr val="E92204"/>
              </a:solidFill>
              <a:miter lim="800000"/>
              <a:headEnd/>
              <a:tailEnd/>
            </a:ln>
          </p:spPr>
          <p:txBody>
            <a:bodyPr wrap="square">
              <a:spAutoFit/>
            </a:bodyPr>
            <a:lstStyle/>
            <a:p>
              <a:pPr algn="ctr">
                <a:spcBef>
                  <a:spcPts val="850"/>
                </a:spcBef>
                <a:spcAft>
                  <a:spcPts val="850"/>
                </a:spcAft>
              </a:pPr>
              <a:r>
                <a:rPr lang="de-DE" altLang="de-DE" sz="2200" dirty="0">
                  <a:solidFill>
                    <a:srgbClr val="FF0000"/>
                  </a:solidFill>
                </a:rPr>
                <a:t>Aktivierung der Immunabwehr</a:t>
              </a:r>
              <a:endParaRPr lang="de-DE" altLang="de-DE" sz="2200" dirty="0">
                <a:solidFill>
                  <a:srgbClr val="FF0000"/>
                </a:solidFill>
                <a:latin typeface="Times New Roman" charset="0"/>
              </a:endParaRPr>
            </a:p>
          </p:txBody>
        </p:sp>
        <p:sp>
          <p:nvSpPr>
            <p:cNvPr id="29720" name="Textfeld 8"/>
            <p:cNvSpPr txBox="1">
              <a:spLocks noChangeArrowheads="1"/>
            </p:cNvSpPr>
            <p:nvPr/>
          </p:nvSpPr>
          <p:spPr bwMode="auto">
            <a:xfrm>
              <a:off x="8767467" y="5154404"/>
              <a:ext cx="3623395" cy="1200329"/>
            </a:xfrm>
            <a:prstGeom prst="rect">
              <a:avLst/>
            </a:prstGeom>
            <a:noFill/>
            <a:ln w="9525">
              <a:solidFill>
                <a:srgbClr val="E92204"/>
              </a:solidFill>
              <a:miter lim="800000"/>
              <a:headEnd/>
              <a:tailEnd/>
            </a:ln>
          </p:spPr>
          <p:txBody>
            <a:bodyPr wrap="square">
              <a:spAutoFit/>
            </a:bodyPr>
            <a:lstStyle/>
            <a:p>
              <a:pPr algn="ctr">
                <a:spcBef>
                  <a:spcPts val="850"/>
                </a:spcBef>
                <a:spcAft>
                  <a:spcPts val="850"/>
                </a:spcAft>
              </a:pPr>
              <a:r>
                <a:rPr lang="de-DE" altLang="de-DE" sz="2400" b="1" dirty="0">
                  <a:solidFill>
                    <a:srgbClr val="FF0000"/>
                  </a:solidFill>
                </a:rPr>
                <a:t>erhöhtes Risiko für Herz- Kreislauferkrankungen</a:t>
              </a:r>
              <a:endParaRPr lang="de-DE" altLang="de-DE" sz="2400" dirty="0">
                <a:solidFill>
                  <a:srgbClr val="FF0000"/>
                </a:solidFill>
                <a:latin typeface="Times New Roman" charset="0"/>
              </a:endParaRPr>
            </a:p>
          </p:txBody>
        </p:sp>
        <p:cxnSp>
          <p:nvCxnSpPr>
            <p:cNvPr id="11" name="Gerade Verbindung 10"/>
            <p:cNvCxnSpPr>
              <a:stCxn id="29703" idx="3"/>
              <a:endCxn id="29720" idx="1"/>
            </p:cNvCxnSpPr>
            <p:nvPr/>
          </p:nvCxnSpPr>
          <p:spPr bwMode="auto">
            <a:xfrm>
              <a:off x="6010399" y="3696256"/>
              <a:ext cx="2757068" cy="2058313"/>
            </a:xfrm>
            <a:prstGeom prst="line">
              <a:avLst/>
            </a:prstGeom>
            <a:ln w="28575">
              <a:solidFill>
                <a:srgbClr val="E92204"/>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2" name="Textfeld 7"/>
            <p:cNvSpPr txBox="1">
              <a:spLocks noChangeArrowheads="1"/>
            </p:cNvSpPr>
            <p:nvPr/>
          </p:nvSpPr>
          <p:spPr bwMode="auto">
            <a:xfrm>
              <a:off x="159346" y="5181129"/>
              <a:ext cx="2448272" cy="769441"/>
            </a:xfrm>
            <a:prstGeom prst="rect">
              <a:avLst/>
            </a:prstGeom>
            <a:noFill/>
            <a:ln w="9525">
              <a:solidFill>
                <a:srgbClr val="E92204"/>
              </a:solidFill>
              <a:miter lim="800000"/>
              <a:headEnd/>
              <a:tailEnd/>
            </a:ln>
          </p:spPr>
          <p:txBody>
            <a:bodyPr wrap="square">
              <a:spAutoFit/>
            </a:bodyPr>
            <a:lstStyle/>
            <a:p>
              <a:pPr algn="r">
                <a:spcBef>
                  <a:spcPts val="850"/>
                </a:spcBef>
                <a:spcAft>
                  <a:spcPts val="850"/>
                </a:spcAft>
              </a:pPr>
              <a:r>
                <a:rPr lang="de-DE" altLang="de-DE" sz="2200" dirty="0">
                  <a:solidFill>
                    <a:srgbClr val="FF0000"/>
                  </a:solidFill>
                </a:rPr>
                <a:t>Ausschüttung von Stresshormonen</a:t>
              </a:r>
              <a:endParaRPr lang="de-DE" altLang="de-DE" sz="2200" dirty="0">
                <a:solidFill>
                  <a:srgbClr val="FF0000"/>
                </a:solidFill>
                <a:latin typeface="Times New Roman" charset="0"/>
              </a:endParaRPr>
            </a:p>
          </p:txBody>
        </p:sp>
        <p:sp>
          <p:nvSpPr>
            <p:cNvPr id="33" name="Textfeld 7"/>
            <p:cNvSpPr txBox="1">
              <a:spLocks noChangeArrowheads="1"/>
            </p:cNvSpPr>
            <p:nvPr/>
          </p:nvSpPr>
          <p:spPr bwMode="auto">
            <a:xfrm>
              <a:off x="3601877" y="4844593"/>
              <a:ext cx="2278831" cy="769441"/>
            </a:xfrm>
            <a:prstGeom prst="rect">
              <a:avLst/>
            </a:prstGeom>
            <a:noFill/>
            <a:ln w="9525">
              <a:solidFill>
                <a:srgbClr val="E92204"/>
              </a:solidFill>
              <a:miter lim="800000"/>
              <a:headEnd/>
              <a:tailEnd/>
            </a:ln>
          </p:spPr>
          <p:txBody>
            <a:bodyPr wrap="square">
              <a:spAutoFit/>
            </a:bodyPr>
            <a:lstStyle/>
            <a:p>
              <a:pPr algn="ctr">
                <a:spcBef>
                  <a:spcPts val="850"/>
                </a:spcBef>
                <a:spcAft>
                  <a:spcPts val="850"/>
                </a:spcAft>
              </a:pPr>
              <a:r>
                <a:rPr lang="de-DE" altLang="de-DE" sz="2200" dirty="0">
                  <a:solidFill>
                    <a:srgbClr val="FF0000"/>
                  </a:solidFill>
                </a:rPr>
                <a:t>Aktivierung der Blutgerinnung </a:t>
              </a:r>
              <a:endParaRPr lang="de-DE" altLang="de-DE" sz="2200" dirty="0">
                <a:solidFill>
                  <a:srgbClr val="FF0000"/>
                </a:solidFill>
                <a:latin typeface="Times New Roman" charset="0"/>
              </a:endParaRPr>
            </a:p>
          </p:txBody>
        </p:sp>
        <p:cxnSp>
          <p:nvCxnSpPr>
            <p:cNvPr id="38" name="Gerade Verbindung 37"/>
            <p:cNvCxnSpPr>
              <a:stCxn id="33" idx="3"/>
              <a:endCxn id="29720" idx="1"/>
            </p:cNvCxnSpPr>
            <p:nvPr/>
          </p:nvCxnSpPr>
          <p:spPr bwMode="auto">
            <a:xfrm>
              <a:off x="5880708" y="5229314"/>
              <a:ext cx="2886759" cy="525255"/>
            </a:xfrm>
            <a:prstGeom prst="line">
              <a:avLst/>
            </a:prstGeom>
            <a:ln w="28575">
              <a:solidFill>
                <a:srgbClr val="E92204"/>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42" name="Gerade Verbindung 41"/>
            <p:cNvCxnSpPr>
              <a:stCxn id="29706" idx="3"/>
              <a:endCxn id="29720" idx="1"/>
            </p:cNvCxnSpPr>
            <p:nvPr/>
          </p:nvCxnSpPr>
          <p:spPr bwMode="auto">
            <a:xfrm flipV="1">
              <a:off x="6409407" y="5754569"/>
              <a:ext cx="2358060" cy="1876866"/>
            </a:xfrm>
            <a:prstGeom prst="line">
              <a:avLst/>
            </a:prstGeom>
            <a:ln w="28575">
              <a:solidFill>
                <a:srgbClr val="E92204"/>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45" name="Gerade Verbindung 44"/>
            <p:cNvCxnSpPr>
              <a:stCxn id="29711" idx="3"/>
              <a:endCxn id="29720" idx="1"/>
            </p:cNvCxnSpPr>
            <p:nvPr/>
          </p:nvCxnSpPr>
          <p:spPr bwMode="auto">
            <a:xfrm flipV="1">
              <a:off x="5872290" y="5754569"/>
              <a:ext cx="2895177" cy="675377"/>
            </a:xfrm>
            <a:prstGeom prst="line">
              <a:avLst/>
            </a:prstGeom>
            <a:ln w="28575">
              <a:solidFill>
                <a:srgbClr val="E92204"/>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48" name="Gerade Verbindung 47"/>
            <p:cNvCxnSpPr>
              <a:stCxn id="32" idx="3"/>
              <a:endCxn id="29703" idx="1"/>
            </p:cNvCxnSpPr>
            <p:nvPr/>
          </p:nvCxnSpPr>
          <p:spPr bwMode="auto">
            <a:xfrm flipV="1">
              <a:off x="2607618" y="3696256"/>
              <a:ext cx="864096" cy="1869594"/>
            </a:xfrm>
            <a:prstGeom prst="line">
              <a:avLst/>
            </a:prstGeom>
            <a:ln w="28575">
              <a:solidFill>
                <a:srgbClr val="E92204"/>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51" name="Gerade Verbindung 50"/>
            <p:cNvCxnSpPr>
              <a:stCxn id="32" idx="3"/>
              <a:endCxn id="33" idx="1"/>
            </p:cNvCxnSpPr>
            <p:nvPr/>
          </p:nvCxnSpPr>
          <p:spPr bwMode="auto">
            <a:xfrm flipV="1">
              <a:off x="2607618" y="5229314"/>
              <a:ext cx="994259" cy="336536"/>
            </a:xfrm>
            <a:prstGeom prst="line">
              <a:avLst/>
            </a:prstGeom>
            <a:ln w="28575">
              <a:solidFill>
                <a:srgbClr val="E92204"/>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54" name="Gerade Verbindung 53"/>
            <p:cNvCxnSpPr>
              <a:stCxn id="32" idx="3"/>
              <a:endCxn id="29706" idx="1"/>
            </p:cNvCxnSpPr>
            <p:nvPr/>
          </p:nvCxnSpPr>
          <p:spPr bwMode="auto">
            <a:xfrm>
              <a:off x="2607618" y="5565850"/>
              <a:ext cx="720080" cy="2065585"/>
            </a:xfrm>
            <a:prstGeom prst="line">
              <a:avLst/>
            </a:prstGeom>
            <a:ln w="28575">
              <a:solidFill>
                <a:srgbClr val="E92204"/>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57" name="Gerade Verbindung 56"/>
            <p:cNvCxnSpPr>
              <a:stCxn id="32" idx="3"/>
              <a:endCxn id="29711" idx="1"/>
            </p:cNvCxnSpPr>
            <p:nvPr/>
          </p:nvCxnSpPr>
          <p:spPr bwMode="auto">
            <a:xfrm>
              <a:off x="2607618" y="5565850"/>
              <a:ext cx="1008112" cy="864096"/>
            </a:xfrm>
            <a:prstGeom prst="line">
              <a:avLst/>
            </a:prstGeom>
            <a:ln w="28575">
              <a:solidFill>
                <a:srgbClr val="E92204"/>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3" name="Textfeld 2"/>
          <p:cNvSpPr txBox="1"/>
          <p:nvPr/>
        </p:nvSpPr>
        <p:spPr>
          <a:xfrm>
            <a:off x="971787" y="9285916"/>
            <a:ext cx="3007187" cy="307777"/>
          </a:xfrm>
          <a:prstGeom prst="rect">
            <a:avLst/>
          </a:prstGeom>
          <a:noFill/>
        </p:spPr>
        <p:txBody>
          <a:bodyPr wrap="square" rtlCol="0">
            <a:spAutoFit/>
          </a:bodyPr>
          <a:lstStyle/>
          <a:p>
            <a:r>
              <a:rPr lang="de-DE" sz="1400" dirty="0">
                <a:solidFill>
                  <a:schemeClr val="bg2">
                    <a:lumMod val="75000"/>
                  </a:schemeClr>
                </a:solidFill>
              </a:rPr>
              <a:t>Bildnachweis: www.pixabay.com</a:t>
            </a:r>
          </a:p>
        </p:txBody>
      </p:sp>
      <p:sp>
        <p:nvSpPr>
          <p:cNvPr id="4" name="Fußzeilenplatzhalter 3">
            <a:extLst>
              <a:ext uri="{FF2B5EF4-FFF2-40B4-BE49-F238E27FC236}">
                <a16:creationId xmlns:a16="http://schemas.microsoft.com/office/drawing/2014/main" id="{F2449E71-1243-C9F1-8039-47F8F137C3EB}"/>
              </a:ext>
            </a:extLst>
          </p:cNvPr>
          <p:cNvSpPr>
            <a:spLocks noGrp="1"/>
          </p:cNvSpPr>
          <p:nvPr>
            <p:ph type="ftr" sz="quarter" idx="11"/>
          </p:nvPr>
        </p:nvSpPr>
        <p:spPr/>
        <p:txBody>
          <a:bodyPr/>
          <a:lstStyle/>
          <a:p>
            <a:r>
              <a:rPr lang="en-US"/>
              <a:t>Stand: April 2024 © DGPR</a:t>
            </a:r>
            <a:endParaRPr lang="en-US" dirty="0"/>
          </a:p>
        </p:txBody>
      </p:sp>
      <p:sp>
        <p:nvSpPr>
          <p:cNvPr id="5" name="Foliennummernplatzhalter 4">
            <a:extLst>
              <a:ext uri="{FF2B5EF4-FFF2-40B4-BE49-F238E27FC236}">
                <a16:creationId xmlns:a16="http://schemas.microsoft.com/office/drawing/2014/main" id="{5FB3631A-EF2D-7742-EA87-E4CE84B88977}"/>
              </a:ext>
            </a:extLst>
          </p:cNvPr>
          <p:cNvSpPr>
            <a:spLocks noGrp="1"/>
          </p:cNvSpPr>
          <p:nvPr>
            <p:ph type="sldNum" sz="quarter" idx="12"/>
          </p:nvPr>
        </p:nvSpPr>
        <p:spPr/>
        <p:txBody>
          <a:bodyPr/>
          <a:lstStyle/>
          <a:p>
            <a:fld id="{48F63A3B-78C7-47BE-AE5E-E10140E04643}" type="slidenum">
              <a:rPr lang="en-US" smtClean="0"/>
              <a:pPr/>
              <a:t>11</a:t>
            </a:fld>
            <a:endParaRPr lang="en-US" dirty="0"/>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 5">
            <a:extLst>
              <a:ext uri="{FF2B5EF4-FFF2-40B4-BE49-F238E27FC236}">
                <a16:creationId xmlns:a16="http://schemas.microsoft.com/office/drawing/2014/main" id="{AFF9F29A-64AB-D231-ABF5-91AB9C0EA534}"/>
              </a:ext>
            </a:extLst>
          </p:cNvPr>
          <p:cNvGraphicFramePr/>
          <p:nvPr>
            <p:extLst>
              <p:ext uri="{D42A27DB-BD31-4B8C-83A1-F6EECF244321}">
                <p14:modId xmlns:p14="http://schemas.microsoft.com/office/powerpoint/2010/main" val="1223708895"/>
              </p:ext>
            </p:extLst>
          </p:nvPr>
        </p:nvGraphicFramePr>
        <p:xfrm>
          <a:off x="9450313" y="4530155"/>
          <a:ext cx="4032449" cy="30385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2"/>
          <p:cNvSpPr>
            <a:spLocks noChangeArrowheads="1"/>
          </p:cNvSpPr>
          <p:nvPr/>
        </p:nvSpPr>
        <p:spPr bwMode="auto">
          <a:xfrm>
            <a:off x="3152775" y="1184250"/>
            <a:ext cx="11699767" cy="1347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400" eaLnBrk="1" hangingPunct="1"/>
            <a:endParaRPr lang="de-DE" sz="800" b="1" dirty="0">
              <a:solidFill>
                <a:schemeClr val="accent2"/>
              </a:solidFill>
              <a:latin typeface="Arial Unicode MS" pitchFamily="34" charset="-128"/>
              <a:ea typeface="ＭＳ Ｐゴシック" pitchFamily="34" charset="-128"/>
            </a:endParaRPr>
          </a:p>
          <a:p>
            <a:pPr defTabSz="914400" eaLnBrk="1" hangingPunct="1"/>
            <a:endParaRPr lang="de-DE" sz="800" b="1" dirty="0">
              <a:solidFill>
                <a:schemeClr val="accent2"/>
              </a:solidFill>
              <a:latin typeface="Arial Unicode MS" pitchFamily="34" charset="-128"/>
              <a:ea typeface="ＭＳ Ｐゴシック" pitchFamily="34" charset="-128"/>
            </a:endParaRPr>
          </a:p>
          <a:p>
            <a:pPr defTabSz="914400" eaLnBrk="1" hangingPunct="1"/>
            <a:br>
              <a:rPr lang="de-DE" b="1" dirty="0">
                <a:solidFill>
                  <a:schemeClr val="accent2"/>
                </a:solidFill>
                <a:latin typeface="Arial Unicode MS" pitchFamily="34" charset="-128"/>
                <a:ea typeface="ＭＳ Ｐゴシック" pitchFamily="34" charset="-128"/>
              </a:rPr>
            </a:br>
            <a:br>
              <a:rPr lang="de-DE" sz="800" b="1" dirty="0">
                <a:solidFill>
                  <a:schemeClr val="accent2"/>
                </a:solidFill>
                <a:latin typeface="Arial Unicode MS" pitchFamily="34" charset="-128"/>
                <a:ea typeface="ＭＳ Ｐゴシック" pitchFamily="34" charset="-128"/>
              </a:rPr>
            </a:br>
            <a:endParaRPr lang="de-DE" sz="800" b="1" dirty="0">
              <a:solidFill>
                <a:schemeClr val="accent2"/>
              </a:solidFill>
              <a:latin typeface="Arial Unicode MS" pitchFamily="34" charset="-128"/>
              <a:ea typeface="ＭＳ Ｐゴシック" pitchFamily="34" charset="-128"/>
            </a:endParaRPr>
          </a:p>
        </p:txBody>
      </p:sp>
      <p:sp>
        <p:nvSpPr>
          <p:cNvPr id="8" name="Rectangle 11"/>
          <p:cNvSpPr>
            <a:spLocks noChangeArrowheads="1"/>
          </p:cNvSpPr>
          <p:nvPr/>
        </p:nvSpPr>
        <p:spPr bwMode="auto">
          <a:xfrm>
            <a:off x="2609554" y="1446238"/>
            <a:ext cx="12242988" cy="162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defTabSz="914400" eaLnBrk="1" hangingPunct="1">
              <a:lnSpc>
                <a:spcPct val="100000"/>
              </a:lnSpc>
              <a:buClrTx/>
              <a:buSzTx/>
            </a:pPr>
            <a:r>
              <a:rPr lang="de-DE" sz="4400" dirty="0">
                <a:solidFill>
                  <a:srgbClr val="000000"/>
                </a:solidFill>
                <a:ea typeface="ＭＳ Ｐゴシック" pitchFamily="34" charset="-128"/>
              </a:rPr>
              <a:t>Stress als (über)lebenswichtige Reaktion</a:t>
            </a:r>
          </a:p>
          <a:p>
            <a:pPr defTabSz="914400" eaLnBrk="1" hangingPunct="1">
              <a:lnSpc>
                <a:spcPct val="100000"/>
              </a:lnSpc>
              <a:buClrTx/>
              <a:buSzTx/>
            </a:pPr>
            <a:r>
              <a:rPr lang="de-DE" sz="4400" dirty="0">
                <a:solidFill>
                  <a:srgbClr val="000000"/>
                </a:solidFill>
                <a:ea typeface="ＭＳ Ｐゴシック" pitchFamily="34" charset="-128"/>
              </a:rPr>
              <a:t>auf Gefahr oder Herausforderung</a:t>
            </a:r>
          </a:p>
        </p:txBody>
      </p:sp>
      <p:pic>
        <p:nvPicPr>
          <p:cNvPr id="2" name="Grafik 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609410" y="3862338"/>
            <a:ext cx="5393248" cy="4148652"/>
          </a:xfrm>
          <a:prstGeom prst="rect">
            <a:avLst/>
          </a:prstGeom>
        </p:spPr>
      </p:pic>
      <p:sp>
        <p:nvSpPr>
          <p:cNvPr id="9" name="Textfeld 8"/>
          <p:cNvSpPr txBox="1"/>
          <p:nvPr/>
        </p:nvSpPr>
        <p:spPr>
          <a:xfrm>
            <a:off x="3608524" y="8010990"/>
            <a:ext cx="3007187" cy="307777"/>
          </a:xfrm>
          <a:prstGeom prst="rect">
            <a:avLst/>
          </a:prstGeom>
          <a:noFill/>
        </p:spPr>
        <p:txBody>
          <a:bodyPr wrap="square" rtlCol="0">
            <a:spAutoFit/>
          </a:bodyPr>
          <a:lstStyle/>
          <a:p>
            <a:r>
              <a:rPr lang="de-DE" sz="1400" dirty="0">
                <a:solidFill>
                  <a:schemeClr val="bg2">
                    <a:lumMod val="75000"/>
                  </a:schemeClr>
                </a:solidFill>
              </a:rPr>
              <a:t>Bildquelle: www.pixabay.com</a:t>
            </a:r>
          </a:p>
        </p:txBody>
      </p:sp>
      <p:sp>
        <p:nvSpPr>
          <p:cNvPr id="3" name="Fußzeilenplatzhalter 2">
            <a:extLst>
              <a:ext uri="{FF2B5EF4-FFF2-40B4-BE49-F238E27FC236}">
                <a16:creationId xmlns:a16="http://schemas.microsoft.com/office/drawing/2014/main" id="{1BBA91AB-76E3-5538-97BF-72C8CA238756}"/>
              </a:ext>
            </a:extLst>
          </p:cNvPr>
          <p:cNvSpPr>
            <a:spLocks noGrp="1"/>
          </p:cNvSpPr>
          <p:nvPr>
            <p:ph type="ftr" sz="quarter" idx="11"/>
          </p:nvPr>
        </p:nvSpPr>
        <p:spPr/>
        <p:txBody>
          <a:bodyPr/>
          <a:lstStyle/>
          <a:p>
            <a:r>
              <a:rPr lang="en-US"/>
              <a:t>Stand: April 2024 © DGPR</a:t>
            </a:r>
            <a:endParaRPr lang="en-US" dirty="0"/>
          </a:p>
        </p:txBody>
      </p:sp>
      <p:sp>
        <p:nvSpPr>
          <p:cNvPr id="5" name="Foliennummernplatzhalter 4">
            <a:extLst>
              <a:ext uri="{FF2B5EF4-FFF2-40B4-BE49-F238E27FC236}">
                <a16:creationId xmlns:a16="http://schemas.microsoft.com/office/drawing/2014/main" id="{E5D70363-7551-8BFD-17C3-FA06C4A9021D}"/>
              </a:ext>
            </a:extLst>
          </p:cNvPr>
          <p:cNvSpPr>
            <a:spLocks noGrp="1"/>
          </p:cNvSpPr>
          <p:nvPr>
            <p:ph type="sldNum" sz="quarter" idx="12"/>
          </p:nvPr>
        </p:nvSpPr>
        <p:spPr/>
        <p:txBody>
          <a:bodyPr/>
          <a:lstStyle/>
          <a:p>
            <a:fld id="{48F63A3B-78C7-47BE-AE5E-E10140E04643}" type="slidenum">
              <a:rPr lang="en-US" smtClean="0"/>
              <a:pPr/>
              <a:t>12</a:t>
            </a:fld>
            <a:endParaRPr lang="en-US" dirty="0"/>
          </a:p>
        </p:txBody>
      </p:sp>
    </p:spTree>
    <p:extLst>
      <p:ext uri="{BB962C8B-B14F-4D97-AF65-F5344CB8AC3E}">
        <p14:creationId xmlns:p14="http://schemas.microsoft.com/office/powerpoint/2010/main" val="418106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20" name="Rectangle 8"/>
          <p:cNvSpPr>
            <a:spLocks noChangeArrowheads="1"/>
          </p:cNvSpPr>
          <p:nvPr/>
        </p:nvSpPr>
        <p:spPr bwMode="auto">
          <a:xfrm>
            <a:off x="3138489" y="944564"/>
            <a:ext cx="11039475" cy="162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rgbClr val="535353"/>
                </a:solidFill>
                <a:latin typeface="Verdana" pitchFamily="34" charset="0"/>
                <a:ea typeface="Times New Roman" charset="0"/>
                <a:cs typeface="+mj-cs"/>
              </a:rPr>
              <a:t>Weitere Ebenen der Reaktion auf chronische Stressbelastung</a:t>
            </a:r>
          </a:p>
        </p:txBody>
      </p:sp>
      <p:grpSp>
        <p:nvGrpSpPr>
          <p:cNvPr id="31747" name="Gruppieren 8"/>
          <p:cNvGrpSpPr>
            <a:grpSpLocks/>
          </p:cNvGrpSpPr>
          <p:nvPr/>
        </p:nvGrpSpPr>
        <p:grpSpPr bwMode="auto">
          <a:xfrm>
            <a:off x="2687639" y="3010399"/>
            <a:ext cx="11725275" cy="6298462"/>
            <a:chOff x="525463" y="1564426"/>
            <a:chExt cx="11725275" cy="6298461"/>
          </a:xfrm>
        </p:grpSpPr>
        <p:sp>
          <p:nvSpPr>
            <p:cNvPr id="141316" name="Textfeld 6"/>
            <p:cNvSpPr txBox="1">
              <a:spLocks noChangeArrowheads="1"/>
            </p:cNvSpPr>
            <p:nvPr/>
          </p:nvSpPr>
          <p:spPr bwMode="auto">
            <a:xfrm>
              <a:off x="4627841" y="1589088"/>
              <a:ext cx="2309813"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defRPr/>
              </a:pPr>
              <a:r>
                <a:rPr lang="de-DE" altLang="de-DE" sz="3409" dirty="0">
                  <a:latin typeface="Arial" charset="0"/>
                  <a:ea typeface="Arial" charset="0"/>
                </a:rPr>
                <a:t>Gedanken</a:t>
              </a:r>
            </a:p>
          </p:txBody>
        </p:sp>
        <p:sp>
          <p:nvSpPr>
            <p:cNvPr id="141319" name="Textfeld 5"/>
            <p:cNvSpPr txBox="1">
              <a:spLocks noChangeArrowheads="1"/>
            </p:cNvSpPr>
            <p:nvPr/>
          </p:nvSpPr>
          <p:spPr bwMode="auto">
            <a:xfrm>
              <a:off x="530225" y="1564426"/>
              <a:ext cx="2643187"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defRPr/>
              </a:pPr>
              <a:r>
                <a:rPr lang="de-DE" altLang="de-DE" sz="3409" dirty="0">
                  <a:latin typeface="Arial" charset="0"/>
                  <a:ea typeface="Arial" charset="0"/>
                </a:rPr>
                <a:t>Verhalten</a:t>
              </a:r>
            </a:p>
          </p:txBody>
        </p:sp>
        <p:sp>
          <p:nvSpPr>
            <p:cNvPr id="31750" name="Textfeld 19"/>
            <p:cNvSpPr txBox="1">
              <a:spLocks noChangeArrowheads="1"/>
            </p:cNvSpPr>
            <p:nvPr/>
          </p:nvSpPr>
          <p:spPr bwMode="auto">
            <a:xfrm>
              <a:off x="525463" y="2525713"/>
              <a:ext cx="3246437" cy="769441"/>
            </a:xfrm>
            <a:prstGeom prst="rect">
              <a:avLst/>
            </a:prstGeom>
            <a:noFill/>
            <a:ln w="9525">
              <a:solidFill>
                <a:srgbClr val="660033"/>
              </a:solidFill>
              <a:miter lim="800000"/>
              <a:headEnd/>
              <a:tailEnd/>
            </a:ln>
          </p:spPr>
          <p:txBody>
            <a:bodyPr>
              <a:spAutoFit/>
            </a:bodyPr>
            <a:lstStyle>
              <a:defPPr>
                <a:defRPr lang="en-GB"/>
              </a:defPPr>
              <a:lvl1pPr>
                <a:spcBef>
                  <a:spcPts val="850"/>
                </a:spcBef>
                <a:spcAft>
                  <a:spcPts val="850"/>
                </a:spcAft>
                <a:defRPr sz="2200">
                  <a:solidFill>
                    <a:srgbClr val="660033"/>
                  </a:solidFill>
                </a:defRPr>
              </a:lvl1pPr>
            </a:lstStyle>
            <a:p>
              <a:pPr algn="ctr"/>
              <a:r>
                <a:rPr lang="de-DE" altLang="de-DE" dirty="0"/>
                <a:t>hektisches Verhalten, vermehrte Fehler</a:t>
              </a:r>
            </a:p>
          </p:txBody>
        </p:sp>
        <p:sp>
          <p:nvSpPr>
            <p:cNvPr id="31751" name="Textfeld 26"/>
            <p:cNvSpPr txBox="1">
              <a:spLocks noChangeArrowheads="1"/>
            </p:cNvSpPr>
            <p:nvPr/>
          </p:nvSpPr>
          <p:spPr bwMode="auto">
            <a:xfrm>
              <a:off x="525463" y="5338763"/>
              <a:ext cx="3246437" cy="1446550"/>
            </a:xfrm>
            <a:prstGeom prst="rect">
              <a:avLst/>
            </a:prstGeom>
            <a:noFill/>
            <a:ln w="9525">
              <a:solidFill>
                <a:srgbClr val="660033"/>
              </a:solidFill>
              <a:miter lim="800000"/>
              <a:headEnd/>
              <a:tailEnd/>
            </a:ln>
          </p:spPr>
          <p:txBody>
            <a:bodyPr>
              <a:spAutoFit/>
            </a:bodyPr>
            <a:lstStyle>
              <a:defPPr>
                <a:defRPr lang="en-GB"/>
              </a:defPPr>
              <a:lvl1pPr>
                <a:spcBef>
                  <a:spcPts val="850"/>
                </a:spcBef>
                <a:spcAft>
                  <a:spcPts val="850"/>
                </a:spcAft>
                <a:defRPr sz="2200">
                  <a:solidFill>
                    <a:srgbClr val="660033"/>
                  </a:solidFill>
                </a:defRPr>
              </a:lvl1pPr>
            </a:lstStyle>
            <a:p>
              <a:pPr algn="ctr"/>
              <a:r>
                <a:rPr lang="de-DE" altLang="de-DE" dirty="0"/>
                <a:t>unkontrolliertes, gesundheitsschädliches Verhalten (Rauchen, Trinken, Essen...)</a:t>
              </a:r>
            </a:p>
          </p:txBody>
        </p:sp>
        <p:sp>
          <p:nvSpPr>
            <p:cNvPr id="32" name="Textfeld 31"/>
            <p:cNvSpPr txBox="1">
              <a:spLocks noChangeArrowheads="1"/>
            </p:cNvSpPr>
            <p:nvPr/>
          </p:nvSpPr>
          <p:spPr bwMode="auto">
            <a:xfrm>
              <a:off x="525463" y="3751263"/>
              <a:ext cx="3246437" cy="1143000"/>
            </a:xfrm>
            <a:prstGeom prst="rect">
              <a:avLst/>
            </a:prstGeom>
            <a:noFill/>
            <a:ln w="9525">
              <a:solidFill>
                <a:srgbClr val="660066"/>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2200" dirty="0">
                  <a:solidFill>
                    <a:srgbClr val="660066"/>
                  </a:solidFill>
                  <a:latin typeface="Arial" charset="0"/>
                  <a:ea typeface="Arial" charset="0"/>
                </a:rPr>
                <a:t>ungerechtes, gereiztes oder unsicheres </a:t>
              </a:r>
            </a:p>
            <a:p>
              <a:pPr algn="ctr">
                <a:defRPr/>
              </a:pPr>
              <a:r>
                <a:rPr lang="de-DE" altLang="de-DE" sz="2200" dirty="0">
                  <a:solidFill>
                    <a:srgbClr val="660066"/>
                  </a:solidFill>
                  <a:latin typeface="Arial" charset="0"/>
                  <a:ea typeface="Arial" charset="0"/>
                </a:rPr>
                <a:t>Verhalten</a:t>
              </a:r>
            </a:p>
          </p:txBody>
        </p:sp>
        <p:sp>
          <p:nvSpPr>
            <p:cNvPr id="141324" name="Textfeld 36"/>
            <p:cNvSpPr txBox="1">
              <a:spLocks noChangeArrowheads="1"/>
            </p:cNvSpPr>
            <p:nvPr/>
          </p:nvSpPr>
          <p:spPr bwMode="auto">
            <a:xfrm>
              <a:off x="530225" y="7070725"/>
              <a:ext cx="3252788" cy="792162"/>
            </a:xfrm>
            <a:prstGeom prst="rect">
              <a:avLst/>
            </a:prstGeom>
            <a:noFill/>
            <a:ln w="9525">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spcBef>
                  <a:spcPts val="852"/>
                </a:spcBef>
                <a:spcAft>
                  <a:spcPts val="852"/>
                </a:spcAft>
                <a:defRPr/>
              </a:pPr>
              <a:r>
                <a:rPr lang="de-DE" altLang="de-DE" sz="2200" dirty="0">
                  <a:solidFill>
                    <a:srgbClr val="800000"/>
                  </a:solidFill>
                  <a:latin typeface="Arial" charset="0"/>
                  <a:ea typeface="Cambria" charset="0"/>
                  <a:cs typeface="Cambria" charset="0"/>
                </a:rPr>
                <a:t>Reduzierung von Freizeitaktivitäten</a:t>
              </a:r>
            </a:p>
          </p:txBody>
        </p:sp>
        <p:sp>
          <p:nvSpPr>
            <p:cNvPr id="141325" name="Textfeld 6"/>
            <p:cNvSpPr txBox="1">
              <a:spLocks noChangeArrowheads="1"/>
            </p:cNvSpPr>
            <p:nvPr/>
          </p:nvSpPr>
          <p:spPr bwMode="auto">
            <a:xfrm>
              <a:off x="9039225" y="1678769"/>
              <a:ext cx="1917700" cy="61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defRPr/>
              </a:pPr>
              <a:r>
                <a:rPr lang="de-DE" altLang="de-DE" sz="3409" dirty="0">
                  <a:latin typeface="Arial" charset="0"/>
                  <a:ea typeface="Arial" charset="0"/>
                </a:rPr>
                <a:t>Gefühle</a:t>
              </a:r>
            </a:p>
          </p:txBody>
        </p:sp>
        <p:sp>
          <p:nvSpPr>
            <p:cNvPr id="31755" name="Textfeld 7"/>
            <p:cNvSpPr txBox="1">
              <a:spLocks noChangeArrowheads="1"/>
            </p:cNvSpPr>
            <p:nvPr/>
          </p:nvSpPr>
          <p:spPr bwMode="auto">
            <a:xfrm>
              <a:off x="9002713" y="2597150"/>
              <a:ext cx="3248025" cy="792163"/>
            </a:xfrm>
            <a:prstGeom prst="rect">
              <a:avLst/>
            </a:prstGeom>
            <a:noFill/>
            <a:ln w="9525">
              <a:solidFill>
                <a:srgbClr val="800000"/>
              </a:solidFill>
              <a:miter lim="800000"/>
              <a:headEnd/>
              <a:tailEnd/>
            </a:ln>
          </p:spPr>
          <p:txBody>
            <a:bodyPr>
              <a:spAutoFit/>
            </a:bodyPr>
            <a:lstStyle/>
            <a:p>
              <a:pPr algn="ctr">
                <a:spcBef>
                  <a:spcPts val="850"/>
                </a:spcBef>
                <a:spcAft>
                  <a:spcPts val="850"/>
                </a:spcAft>
              </a:pPr>
              <a:r>
                <a:rPr lang="de-DE" altLang="de-DE" sz="2200" dirty="0">
                  <a:solidFill>
                    <a:srgbClr val="660033"/>
                  </a:solidFill>
                </a:rPr>
                <a:t>Verbitterung, Feindseligkeit</a:t>
              </a:r>
            </a:p>
          </p:txBody>
        </p:sp>
        <p:sp>
          <p:nvSpPr>
            <p:cNvPr id="2" name="Textfeld 7"/>
            <p:cNvSpPr txBox="1">
              <a:spLocks noChangeArrowheads="1"/>
            </p:cNvSpPr>
            <p:nvPr/>
          </p:nvSpPr>
          <p:spPr bwMode="auto">
            <a:xfrm>
              <a:off x="9002713" y="3770313"/>
              <a:ext cx="3248025" cy="441325"/>
            </a:xfrm>
            <a:prstGeom prst="rect">
              <a:avLst/>
            </a:prstGeom>
            <a:noFill/>
            <a:ln w="9525">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spcBef>
                  <a:spcPts val="852"/>
                </a:spcBef>
                <a:spcAft>
                  <a:spcPts val="852"/>
                </a:spcAft>
                <a:defRPr/>
              </a:pPr>
              <a:r>
                <a:rPr lang="de-DE" altLang="de-DE" sz="2200" dirty="0">
                  <a:solidFill>
                    <a:srgbClr val="660033"/>
                  </a:solidFill>
                  <a:latin typeface="Arial" charset="0"/>
                  <a:ea typeface="Arial" charset="0"/>
                </a:rPr>
                <a:t>Hilflosigkeit</a:t>
              </a:r>
            </a:p>
          </p:txBody>
        </p:sp>
        <p:sp>
          <p:nvSpPr>
            <p:cNvPr id="3" name="Textfeld 7"/>
            <p:cNvSpPr txBox="1">
              <a:spLocks noChangeArrowheads="1"/>
            </p:cNvSpPr>
            <p:nvPr/>
          </p:nvSpPr>
          <p:spPr bwMode="auto">
            <a:xfrm>
              <a:off x="9002713" y="5845175"/>
              <a:ext cx="3248025" cy="441325"/>
            </a:xfrm>
            <a:prstGeom prst="rect">
              <a:avLst/>
            </a:prstGeom>
            <a:noFill/>
            <a:ln w="9525">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spcBef>
                  <a:spcPts val="852"/>
                </a:spcBef>
                <a:spcAft>
                  <a:spcPts val="852"/>
                </a:spcAft>
                <a:defRPr/>
              </a:pPr>
              <a:r>
                <a:rPr lang="de-DE" altLang="de-DE" sz="2200" dirty="0">
                  <a:solidFill>
                    <a:srgbClr val="660033"/>
                  </a:solidFill>
                  <a:latin typeface="Arial" charset="0"/>
                  <a:ea typeface="Arial" charset="0"/>
                </a:rPr>
                <a:t>Hoffnungslosigkeit</a:t>
              </a:r>
            </a:p>
          </p:txBody>
        </p:sp>
        <p:sp>
          <p:nvSpPr>
            <p:cNvPr id="4" name="Textfeld 7"/>
            <p:cNvSpPr txBox="1">
              <a:spLocks noChangeArrowheads="1"/>
            </p:cNvSpPr>
            <p:nvPr/>
          </p:nvSpPr>
          <p:spPr bwMode="auto">
            <a:xfrm>
              <a:off x="9002713" y="6710362"/>
              <a:ext cx="3248025" cy="792163"/>
            </a:xfrm>
            <a:prstGeom prst="rect">
              <a:avLst/>
            </a:prstGeom>
            <a:noFill/>
            <a:ln w="9525">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2200" dirty="0">
                  <a:solidFill>
                    <a:srgbClr val="660033"/>
                  </a:solidFill>
                  <a:latin typeface="Arial" charset="0"/>
                  <a:ea typeface="Cambria" charset="0"/>
                  <a:cs typeface="Cambria" charset="0"/>
                </a:rPr>
                <a:t>Gefühlsleere,</a:t>
              </a:r>
            </a:p>
            <a:p>
              <a:pPr algn="ctr">
                <a:defRPr/>
              </a:pPr>
              <a:r>
                <a:rPr lang="de-DE" altLang="de-DE" sz="2200" dirty="0">
                  <a:solidFill>
                    <a:srgbClr val="660033"/>
                  </a:solidFill>
                  <a:latin typeface="Arial" charset="0"/>
                  <a:ea typeface="Arial" charset="0"/>
                </a:rPr>
                <a:t>Gefühlsschwankungen</a:t>
              </a:r>
            </a:p>
          </p:txBody>
        </p:sp>
        <p:sp>
          <p:nvSpPr>
            <p:cNvPr id="5" name="Textfeld 31"/>
            <p:cNvSpPr txBox="1">
              <a:spLocks noChangeArrowheads="1"/>
            </p:cNvSpPr>
            <p:nvPr/>
          </p:nvSpPr>
          <p:spPr bwMode="auto">
            <a:xfrm>
              <a:off x="9039225" y="4627563"/>
              <a:ext cx="3138488" cy="790575"/>
            </a:xfrm>
            <a:prstGeom prst="rect">
              <a:avLst/>
            </a:prstGeom>
            <a:noFill/>
            <a:ln w="9525">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2200" dirty="0">
                  <a:solidFill>
                    <a:srgbClr val="660033"/>
                  </a:solidFill>
                  <a:latin typeface="Arial" charset="0"/>
                  <a:ea typeface="Arial" charset="0"/>
                </a:rPr>
                <a:t>Unsicherheit</a:t>
              </a:r>
            </a:p>
            <a:p>
              <a:pPr algn="ctr">
                <a:defRPr/>
              </a:pPr>
              <a:r>
                <a:rPr lang="de-DE" altLang="de-DE" sz="2200" dirty="0">
                  <a:solidFill>
                    <a:srgbClr val="660033"/>
                  </a:solidFill>
                  <a:latin typeface="Arial" charset="0"/>
                  <a:ea typeface="Cambria" charset="0"/>
                  <a:cs typeface="Cambria" charset="0"/>
                </a:rPr>
                <a:t>Angst</a:t>
              </a:r>
            </a:p>
          </p:txBody>
        </p:sp>
        <p:sp>
          <p:nvSpPr>
            <p:cNvPr id="31760" name="Textfeld 7"/>
            <p:cNvSpPr txBox="1">
              <a:spLocks noChangeArrowheads="1"/>
            </p:cNvSpPr>
            <p:nvPr/>
          </p:nvSpPr>
          <p:spPr bwMode="auto">
            <a:xfrm>
              <a:off x="4619625" y="2543175"/>
              <a:ext cx="3463925" cy="769441"/>
            </a:xfrm>
            <a:prstGeom prst="rect">
              <a:avLst/>
            </a:prstGeom>
            <a:noFill/>
            <a:ln w="9525">
              <a:solidFill>
                <a:srgbClr val="660033"/>
              </a:solidFill>
              <a:miter lim="800000"/>
              <a:headEnd/>
              <a:tailEnd/>
            </a:ln>
          </p:spPr>
          <p:txBody>
            <a:bodyPr>
              <a:spAutoFit/>
            </a:bodyPr>
            <a:lstStyle/>
            <a:p>
              <a:pPr algn="ctr">
                <a:spcBef>
                  <a:spcPts val="850"/>
                </a:spcBef>
                <a:spcAft>
                  <a:spcPts val="850"/>
                </a:spcAft>
              </a:pPr>
              <a:r>
                <a:rPr lang="de-DE" altLang="de-DE" sz="2200" dirty="0">
                  <a:solidFill>
                    <a:srgbClr val="660033"/>
                  </a:solidFill>
                </a:rPr>
                <a:t>Denkblockaden / Konzentrationsstörungen</a:t>
              </a:r>
            </a:p>
          </p:txBody>
        </p:sp>
        <p:sp>
          <p:nvSpPr>
            <p:cNvPr id="31761" name="Textfeld 12"/>
            <p:cNvSpPr txBox="1">
              <a:spLocks noChangeArrowheads="1"/>
            </p:cNvSpPr>
            <p:nvPr/>
          </p:nvSpPr>
          <p:spPr bwMode="auto">
            <a:xfrm>
              <a:off x="4619625" y="4302125"/>
              <a:ext cx="3463925" cy="430887"/>
            </a:xfrm>
            <a:prstGeom prst="rect">
              <a:avLst/>
            </a:prstGeom>
            <a:noFill/>
            <a:ln w="9525">
              <a:solidFill>
                <a:srgbClr val="660033"/>
              </a:solidFill>
              <a:miter lim="800000"/>
              <a:headEnd/>
              <a:tailEnd/>
            </a:ln>
          </p:spPr>
          <p:txBody>
            <a:bodyPr>
              <a:spAutoFit/>
            </a:bodyPr>
            <a:lstStyle/>
            <a:p>
              <a:pPr algn="ctr">
                <a:spcBef>
                  <a:spcPts val="850"/>
                </a:spcBef>
                <a:spcAft>
                  <a:spcPts val="850"/>
                </a:spcAft>
              </a:pPr>
              <a:r>
                <a:rPr lang="de-DE" altLang="de-DE" sz="2200" dirty="0">
                  <a:solidFill>
                    <a:srgbClr val="660033"/>
                  </a:solidFill>
                </a:rPr>
                <a:t>Grübeln / Sorgen</a:t>
              </a:r>
              <a:endParaRPr lang="de-DE" altLang="de-DE" sz="2200" dirty="0">
                <a:solidFill>
                  <a:srgbClr val="660033"/>
                </a:solidFill>
                <a:latin typeface="Times New Roman" charset="0"/>
              </a:endParaRPr>
            </a:p>
          </p:txBody>
        </p:sp>
        <p:sp>
          <p:nvSpPr>
            <p:cNvPr id="31762" name="Textfeld 19"/>
            <p:cNvSpPr txBox="1">
              <a:spLocks noChangeArrowheads="1"/>
            </p:cNvSpPr>
            <p:nvPr/>
          </p:nvSpPr>
          <p:spPr bwMode="auto">
            <a:xfrm>
              <a:off x="4619625" y="5440700"/>
              <a:ext cx="3463925" cy="2139047"/>
            </a:xfrm>
            <a:prstGeom prst="rect">
              <a:avLst/>
            </a:prstGeom>
            <a:noFill/>
            <a:ln w="9525">
              <a:solidFill>
                <a:srgbClr val="660033"/>
              </a:solidFill>
              <a:miter lim="800000"/>
              <a:headEnd/>
              <a:tailEnd/>
            </a:ln>
          </p:spPr>
          <p:txBody>
            <a:bodyPr>
              <a:spAutoFit/>
            </a:bodyPr>
            <a:lstStyle/>
            <a:p>
              <a:pPr>
                <a:spcBef>
                  <a:spcPts val="850"/>
                </a:spcBef>
                <a:spcAft>
                  <a:spcPts val="850"/>
                </a:spcAft>
              </a:pPr>
              <a:r>
                <a:rPr lang="de-DE" altLang="de-DE" sz="2200" dirty="0">
                  <a:solidFill>
                    <a:srgbClr val="660033"/>
                  </a:solidFill>
                </a:rPr>
                <a:t>negative Einstellungen:</a:t>
              </a:r>
            </a:p>
            <a:p>
              <a:pPr marL="274638" indent="-274638">
                <a:spcBef>
                  <a:spcPts val="850"/>
                </a:spcBef>
                <a:spcAft>
                  <a:spcPts val="850"/>
                </a:spcAft>
              </a:pPr>
              <a:r>
                <a:rPr lang="de-DE" altLang="de-DE" sz="2200" dirty="0">
                  <a:solidFill>
                    <a:srgbClr val="660033"/>
                  </a:solidFill>
                </a:rPr>
                <a:t>- 	zur eigenen Person</a:t>
              </a:r>
            </a:p>
            <a:p>
              <a:pPr marL="274638" indent="-274638">
                <a:spcBef>
                  <a:spcPts val="850"/>
                </a:spcBef>
                <a:spcAft>
                  <a:spcPts val="850"/>
                </a:spcAft>
                <a:buFontTx/>
                <a:buChar char="-"/>
              </a:pPr>
              <a:r>
                <a:rPr lang="de-DE" altLang="de-DE" sz="2200" dirty="0">
                  <a:solidFill>
                    <a:srgbClr val="660033"/>
                  </a:solidFill>
                </a:rPr>
                <a:t>zur Arbeit</a:t>
              </a:r>
            </a:p>
            <a:p>
              <a:pPr marL="274638" indent="-274638">
                <a:spcBef>
                  <a:spcPts val="850"/>
                </a:spcBef>
                <a:spcAft>
                  <a:spcPts val="850"/>
                </a:spcAft>
                <a:buFontTx/>
                <a:buChar char="-"/>
              </a:pPr>
              <a:r>
                <a:rPr lang="de-DE" altLang="de-DE" sz="2200" dirty="0">
                  <a:solidFill>
                    <a:srgbClr val="660033"/>
                  </a:solidFill>
                </a:rPr>
                <a:t>zum Leben allgemein</a:t>
              </a:r>
              <a:endParaRPr lang="de-DE" altLang="de-DE" sz="2200" i="1" dirty="0">
                <a:solidFill>
                  <a:srgbClr val="660033"/>
                </a:solidFill>
              </a:endParaRPr>
            </a:p>
          </p:txBody>
        </p:sp>
      </p:grpSp>
      <p:pic>
        <p:nvPicPr>
          <p:cNvPr id="6" name="Grafik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915444" y="2910874"/>
            <a:ext cx="840287" cy="996951"/>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099830" y="2966280"/>
            <a:ext cx="1136929" cy="934462"/>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3003213" y="2877105"/>
            <a:ext cx="1409700" cy="933450"/>
          </a:xfrm>
          <a:prstGeom prst="rect">
            <a:avLst/>
          </a:prstGeom>
        </p:spPr>
      </p:pic>
      <p:sp>
        <p:nvSpPr>
          <p:cNvPr id="22" name="Textfeld 21"/>
          <p:cNvSpPr txBox="1"/>
          <p:nvPr/>
        </p:nvSpPr>
        <p:spPr>
          <a:xfrm>
            <a:off x="11987743" y="9304905"/>
            <a:ext cx="3007187" cy="307777"/>
          </a:xfrm>
          <a:prstGeom prst="rect">
            <a:avLst/>
          </a:prstGeom>
          <a:noFill/>
        </p:spPr>
        <p:txBody>
          <a:bodyPr wrap="square" rtlCol="0">
            <a:spAutoFit/>
          </a:bodyPr>
          <a:lstStyle/>
          <a:p>
            <a:r>
              <a:rPr lang="de-DE" sz="1400" dirty="0">
                <a:solidFill>
                  <a:schemeClr val="bg2">
                    <a:lumMod val="75000"/>
                  </a:schemeClr>
                </a:solidFill>
              </a:rPr>
              <a:t>Bildnachweis: www.pixabay.com</a:t>
            </a:r>
          </a:p>
        </p:txBody>
      </p:sp>
      <p:sp>
        <p:nvSpPr>
          <p:cNvPr id="9" name="Fußzeilenplatzhalter 8">
            <a:extLst>
              <a:ext uri="{FF2B5EF4-FFF2-40B4-BE49-F238E27FC236}">
                <a16:creationId xmlns:a16="http://schemas.microsoft.com/office/drawing/2014/main" id="{F066F5D0-64C6-4B2C-1368-11C809341D4F}"/>
              </a:ext>
            </a:extLst>
          </p:cNvPr>
          <p:cNvSpPr>
            <a:spLocks noGrp="1"/>
          </p:cNvSpPr>
          <p:nvPr>
            <p:ph type="ftr" sz="quarter" idx="11"/>
          </p:nvPr>
        </p:nvSpPr>
        <p:spPr/>
        <p:txBody>
          <a:bodyPr/>
          <a:lstStyle/>
          <a:p>
            <a:r>
              <a:rPr lang="en-US"/>
              <a:t>Stand: April 2024 © DGPR</a:t>
            </a:r>
            <a:endParaRPr lang="en-US" dirty="0"/>
          </a:p>
        </p:txBody>
      </p:sp>
      <p:sp>
        <p:nvSpPr>
          <p:cNvPr id="10" name="Foliennummernplatzhalter 9">
            <a:extLst>
              <a:ext uri="{FF2B5EF4-FFF2-40B4-BE49-F238E27FC236}">
                <a16:creationId xmlns:a16="http://schemas.microsoft.com/office/drawing/2014/main" id="{1A16F986-A550-59AB-E3D0-68B36789BB02}"/>
              </a:ext>
            </a:extLst>
          </p:cNvPr>
          <p:cNvSpPr>
            <a:spLocks noGrp="1"/>
          </p:cNvSpPr>
          <p:nvPr>
            <p:ph type="sldNum" sz="quarter" idx="12"/>
          </p:nvPr>
        </p:nvSpPr>
        <p:spPr/>
        <p:txBody>
          <a:bodyPr/>
          <a:lstStyle/>
          <a:p>
            <a:fld id="{48F63A3B-78C7-47BE-AE5E-E10140E04643}" type="slidenum">
              <a:rPr lang="en-US" smtClean="0"/>
              <a:pPr/>
              <a:t>13</a:t>
            </a:fld>
            <a:endParaRPr lang="en-US" dirty="0"/>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uppieren 1"/>
          <p:cNvGrpSpPr>
            <a:grpSpLocks/>
          </p:cNvGrpSpPr>
          <p:nvPr/>
        </p:nvGrpSpPr>
        <p:grpSpPr bwMode="auto">
          <a:xfrm>
            <a:off x="3689351" y="2663984"/>
            <a:ext cx="10171113" cy="6670517"/>
            <a:chOff x="1736725" y="2313146"/>
            <a:chExt cx="10171113" cy="6670517"/>
          </a:xfrm>
        </p:grpSpPr>
        <p:sp>
          <p:nvSpPr>
            <p:cNvPr id="142341" name="Textfeld 4"/>
            <p:cNvSpPr txBox="1">
              <a:spLocks noChangeArrowheads="1"/>
            </p:cNvSpPr>
            <p:nvPr/>
          </p:nvSpPr>
          <p:spPr bwMode="auto">
            <a:xfrm rot="16200000" flipH="1">
              <a:off x="5011895" y="4335463"/>
              <a:ext cx="709297" cy="236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3409">
                  <a:latin typeface="Arial" charset="0"/>
                  <a:ea typeface="Arial" charset="0"/>
                </a:rPr>
                <a:t>Körper</a:t>
              </a:r>
            </a:p>
          </p:txBody>
        </p:sp>
        <p:sp>
          <p:nvSpPr>
            <p:cNvPr id="142344" name="Textfeld 4"/>
            <p:cNvSpPr txBox="1">
              <a:spLocks noChangeArrowheads="1"/>
            </p:cNvSpPr>
            <p:nvPr/>
          </p:nvSpPr>
          <p:spPr bwMode="auto">
            <a:xfrm rot="16200000" flipH="1">
              <a:off x="2563176" y="2884489"/>
              <a:ext cx="709297"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3409">
                  <a:latin typeface="Arial" charset="0"/>
                  <a:ea typeface="Arial" charset="0"/>
                </a:rPr>
                <a:t>Verhalten</a:t>
              </a:r>
            </a:p>
          </p:txBody>
        </p:sp>
        <p:sp>
          <p:nvSpPr>
            <p:cNvPr id="142347" name="Textfeld 4"/>
            <p:cNvSpPr txBox="1">
              <a:spLocks noChangeArrowheads="1"/>
            </p:cNvSpPr>
            <p:nvPr/>
          </p:nvSpPr>
          <p:spPr bwMode="auto">
            <a:xfrm rot="16200000" flipH="1">
              <a:off x="7458233" y="2878138"/>
              <a:ext cx="709297" cy="236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3409">
                  <a:latin typeface="Arial" charset="0"/>
                  <a:ea typeface="Arial" charset="0"/>
                </a:rPr>
                <a:t>Gefühle</a:t>
              </a:r>
            </a:p>
          </p:txBody>
        </p:sp>
        <p:sp>
          <p:nvSpPr>
            <p:cNvPr id="142350" name="Textfeld 4"/>
            <p:cNvSpPr txBox="1">
              <a:spLocks noChangeArrowheads="1"/>
            </p:cNvSpPr>
            <p:nvPr/>
          </p:nvSpPr>
          <p:spPr bwMode="auto">
            <a:xfrm rot="16200000" flipH="1">
              <a:off x="5015070" y="1403351"/>
              <a:ext cx="709297" cy="252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3409">
                  <a:latin typeface="Arial" charset="0"/>
                  <a:ea typeface="Arial" charset="0"/>
                </a:rPr>
                <a:t>Gedanken</a:t>
              </a:r>
            </a:p>
          </p:txBody>
        </p:sp>
        <p:sp>
          <p:nvSpPr>
            <p:cNvPr id="23" name="Rechteckiger Pfeil 22"/>
            <p:cNvSpPr>
              <a:spLocks noChangeArrowheads="1"/>
            </p:cNvSpPr>
            <p:nvPr/>
          </p:nvSpPr>
          <p:spPr bwMode="auto">
            <a:xfrm rot="16200000">
              <a:off x="2733675" y="4454526"/>
              <a:ext cx="1081088" cy="1293812"/>
            </a:xfrm>
            <a:custGeom>
              <a:avLst/>
              <a:gdLst>
                <a:gd name="T0" fmla="*/ 868 w 685800"/>
                <a:gd name="T1" fmla="*/ 0 h 762000"/>
                <a:gd name="T2" fmla="*/ 868 w 685800"/>
                <a:gd name="T3" fmla="*/ 611 h 762000"/>
                <a:gd name="T4" fmla="*/ 145 w 685800"/>
                <a:gd name="T5" fmla="*/ 1359 h 762000"/>
                <a:gd name="T6" fmla="*/ 1158 w 685800"/>
                <a:gd name="T7" fmla="*/ 306 h 762000"/>
                <a:gd name="T8" fmla="*/ 0 60000 65536"/>
                <a:gd name="T9" fmla="*/ 0 60000 65536"/>
                <a:gd name="T10" fmla="*/ 0 60000 65536"/>
                <a:gd name="T11" fmla="*/ 0 60000 65536"/>
                <a:gd name="T12" fmla="*/ 0 w 685800"/>
                <a:gd name="T13" fmla="*/ 0 h 762000"/>
                <a:gd name="T14" fmla="*/ 685800 w 685800"/>
                <a:gd name="T15" fmla="*/ 762000 h 762000"/>
              </a:gdLst>
              <a:ahLst/>
              <a:cxnLst>
                <a:cxn ang="T8">
                  <a:pos x="T0" y="T1"/>
                </a:cxn>
                <a:cxn ang="T9">
                  <a:pos x="T2" y="T3"/>
                </a:cxn>
                <a:cxn ang="T10">
                  <a:pos x="T4" y="T5"/>
                </a:cxn>
                <a:cxn ang="T11">
                  <a:pos x="T6" y="T7"/>
                </a:cxn>
              </a:cxnLst>
              <a:rect l="T12" t="T13" r="T14" b="T15"/>
              <a:pathLst>
                <a:path w="685800" h="762000">
                  <a:moveTo>
                    <a:pt x="0" y="762000"/>
                  </a:moveTo>
                  <a:lnTo>
                    <a:pt x="0" y="385763"/>
                  </a:lnTo>
                  <a:lnTo>
                    <a:pt x="-1" y="385762"/>
                  </a:lnTo>
                  <a:cubicBezTo>
                    <a:pt x="-1" y="220056"/>
                    <a:pt x="134331" y="85724"/>
                    <a:pt x="300038" y="85724"/>
                  </a:cubicBezTo>
                  <a:lnTo>
                    <a:pt x="514350" y="85725"/>
                  </a:lnTo>
                  <a:lnTo>
                    <a:pt x="514350" y="0"/>
                  </a:lnTo>
                  <a:lnTo>
                    <a:pt x="685800" y="171450"/>
                  </a:lnTo>
                  <a:lnTo>
                    <a:pt x="514350" y="342900"/>
                  </a:lnTo>
                  <a:lnTo>
                    <a:pt x="514350" y="257175"/>
                  </a:lnTo>
                  <a:lnTo>
                    <a:pt x="300038" y="257175"/>
                  </a:lnTo>
                  <a:lnTo>
                    <a:pt x="300038" y="257174"/>
                  </a:lnTo>
                  <a:cubicBezTo>
                    <a:pt x="229020" y="257174"/>
                    <a:pt x="171449" y="314745"/>
                    <a:pt x="171449" y="385762"/>
                  </a:cubicBezTo>
                  <a:lnTo>
                    <a:pt x="171450" y="762000"/>
                  </a:lnTo>
                  <a:lnTo>
                    <a:pt x="0" y="762000"/>
                  </a:lnTo>
                  <a:close/>
                </a:path>
              </a:pathLst>
            </a:custGeom>
            <a:solidFill>
              <a:srgbClr val="800000"/>
            </a:solidFill>
            <a:ln w="9525">
              <a:solidFill>
                <a:schemeClr val="tx1"/>
              </a:solidFill>
              <a:miter lim="800000"/>
              <a:headEnd/>
              <a:tailEnd/>
            </a:ln>
            <a:effectLst>
              <a:outerShdw blurRad="40000" dist="23000" dir="5400000" rotWithShape="0">
                <a:srgbClr val="000000">
                  <a:alpha val="34998"/>
                </a:srgbClr>
              </a:outerShdw>
            </a:effectLst>
          </p:spPr>
          <p:txBody>
            <a:bodyPr rot="10800000" anchor="ctr"/>
            <a:lstStyle/>
            <a:p>
              <a:pPr>
                <a:defRPr/>
              </a:pPr>
              <a:endParaRPr lang="de-DE">
                <a:latin typeface="Arial" panose="020B0604020202020204" pitchFamily="34" charset="0"/>
                <a:cs typeface="Arial" panose="020B0604020202020204" pitchFamily="34" charset="0"/>
              </a:endParaRPr>
            </a:p>
          </p:txBody>
        </p:sp>
        <p:sp>
          <p:nvSpPr>
            <p:cNvPr id="24" name="Rechteckiger Pfeil 23"/>
            <p:cNvSpPr>
              <a:spLocks noChangeArrowheads="1"/>
            </p:cNvSpPr>
            <p:nvPr/>
          </p:nvSpPr>
          <p:spPr bwMode="auto">
            <a:xfrm>
              <a:off x="2678113" y="2393951"/>
              <a:ext cx="1322387" cy="989012"/>
            </a:xfrm>
            <a:custGeom>
              <a:avLst/>
              <a:gdLst>
                <a:gd name="T0" fmla="*/ 1046057 w 914400"/>
                <a:gd name="T1" fmla="*/ 0 h 762000"/>
                <a:gd name="T2" fmla="*/ 1046057 w 914400"/>
                <a:gd name="T3" fmla="*/ 493809 h 762000"/>
                <a:gd name="T4" fmla="*/ 137639 w 914400"/>
                <a:gd name="T5" fmla="*/ 987619 h 762000"/>
                <a:gd name="T6" fmla="*/ 1321335 w 914400"/>
                <a:gd name="T7" fmla="*/ 246905 h 762000"/>
                <a:gd name="T8" fmla="*/ 0 60000 65536"/>
                <a:gd name="T9" fmla="*/ 0 60000 65536"/>
                <a:gd name="T10" fmla="*/ 0 60000 65536"/>
                <a:gd name="T11" fmla="*/ 0 60000 65536"/>
                <a:gd name="T12" fmla="*/ 0 w 914400"/>
                <a:gd name="T13" fmla="*/ 0 h 762000"/>
                <a:gd name="T14" fmla="*/ 914400 w 914400"/>
                <a:gd name="T15" fmla="*/ 762000 h 762000"/>
              </a:gdLst>
              <a:ahLst/>
              <a:cxnLst>
                <a:cxn ang="T8">
                  <a:pos x="T0" y="T1"/>
                </a:cxn>
                <a:cxn ang="T9">
                  <a:pos x="T2" y="T3"/>
                </a:cxn>
                <a:cxn ang="T10">
                  <a:pos x="T4" y="T5"/>
                </a:cxn>
                <a:cxn ang="T11">
                  <a:pos x="T6" y="T7"/>
                </a:cxn>
              </a:cxnLst>
              <a:rect l="T12" t="T13" r="T14" b="T15"/>
              <a:pathLst>
                <a:path w="914400" h="762000">
                  <a:moveTo>
                    <a:pt x="0" y="762000"/>
                  </a:moveTo>
                  <a:lnTo>
                    <a:pt x="0" y="428625"/>
                  </a:lnTo>
                  <a:lnTo>
                    <a:pt x="-1" y="428624"/>
                  </a:lnTo>
                  <a:cubicBezTo>
                    <a:pt x="-1" y="244507"/>
                    <a:pt x="149257" y="95249"/>
                    <a:pt x="333375" y="95249"/>
                  </a:cubicBezTo>
                  <a:lnTo>
                    <a:pt x="723900" y="95250"/>
                  </a:lnTo>
                  <a:lnTo>
                    <a:pt x="723900" y="0"/>
                  </a:lnTo>
                  <a:lnTo>
                    <a:pt x="914400" y="190500"/>
                  </a:lnTo>
                  <a:lnTo>
                    <a:pt x="723900" y="381000"/>
                  </a:lnTo>
                  <a:lnTo>
                    <a:pt x="723900" y="285750"/>
                  </a:lnTo>
                  <a:lnTo>
                    <a:pt x="333375" y="285750"/>
                  </a:lnTo>
                  <a:lnTo>
                    <a:pt x="333375" y="285749"/>
                  </a:lnTo>
                  <a:cubicBezTo>
                    <a:pt x="254467" y="285749"/>
                    <a:pt x="190499" y="349717"/>
                    <a:pt x="190499" y="428624"/>
                  </a:cubicBezTo>
                  <a:lnTo>
                    <a:pt x="190500" y="762000"/>
                  </a:lnTo>
                  <a:lnTo>
                    <a:pt x="0" y="762000"/>
                  </a:lnTo>
                  <a:close/>
                </a:path>
              </a:pathLst>
            </a:custGeom>
            <a:solidFill>
              <a:srgbClr val="800000"/>
            </a:solidFill>
            <a:ln w="9525">
              <a:solidFill>
                <a:schemeClr val="tx1"/>
              </a:solidFill>
              <a:miter lim="800000"/>
              <a:headEnd/>
              <a:tailEnd/>
            </a:ln>
            <a:effectLst>
              <a:outerShdw blurRad="40000" dist="23000" dir="5400000" rotWithShape="0">
                <a:srgbClr val="000000">
                  <a:alpha val="34998"/>
                </a:srgbClr>
              </a:outerShdw>
            </a:effectLst>
          </p:spPr>
          <p:txBody>
            <a:bodyPr anchor="ctr"/>
            <a:lstStyle/>
            <a:p>
              <a:pPr>
                <a:defRPr/>
              </a:pPr>
              <a:endParaRPr lang="de-DE">
                <a:latin typeface="Arial" panose="020B0604020202020204" pitchFamily="34" charset="0"/>
                <a:cs typeface="Arial" panose="020B0604020202020204" pitchFamily="34" charset="0"/>
              </a:endParaRPr>
            </a:p>
          </p:txBody>
        </p:sp>
        <p:sp>
          <p:nvSpPr>
            <p:cNvPr id="20" name="Rechteckiger Pfeil 19"/>
            <p:cNvSpPr>
              <a:spLocks noChangeArrowheads="1"/>
            </p:cNvSpPr>
            <p:nvPr/>
          </p:nvSpPr>
          <p:spPr bwMode="auto">
            <a:xfrm rot="5400000">
              <a:off x="7042151" y="2219325"/>
              <a:ext cx="989012" cy="1477963"/>
            </a:xfrm>
            <a:custGeom>
              <a:avLst/>
              <a:gdLst>
                <a:gd name="T0" fmla="*/ 726 w 685800"/>
                <a:gd name="T1" fmla="*/ 0 h 990600"/>
                <a:gd name="T2" fmla="*/ 726 w 685800"/>
                <a:gd name="T3" fmla="*/ 471 h 990600"/>
                <a:gd name="T4" fmla="*/ 121 w 685800"/>
                <a:gd name="T5" fmla="*/ 1360 h 990600"/>
                <a:gd name="T6" fmla="*/ 968 w 685800"/>
                <a:gd name="T7" fmla="*/ 236 h 990600"/>
                <a:gd name="T8" fmla="*/ 0 60000 65536"/>
                <a:gd name="T9" fmla="*/ 0 60000 65536"/>
                <a:gd name="T10" fmla="*/ 0 60000 65536"/>
                <a:gd name="T11" fmla="*/ 0 60000 65536"/>
                <a:gd name="T12" fmla="*/ 0 w 685800"/>
                <a:gd name="T13" fmla="*/ 0 h 990600"/>
                <a:gd name="T14" fmla="*/ 685800 w 685800"/>
                <a:gd name="T15" fmla="*/ 990600 h 990600"/>
              </a:gdLst>
              <a:ahLst/>
              <a:cxnLst>
                <a:cxn ang="T8">
                  <a:pos x="T0" y="T1"/>
                </a:cxn>
                <a:cxn ang="T9">
                  <a:pos x="T2" y="T3"/>
                </a:cxn>
                <a:cxn ang="T10">
                  <a:pos x="T4" y="T5"/>
                </a:cxn>
                <a:cxn ang="T11">
                  <a:pos x="T6" y="T7"/>
                </a:cxn>
              </a:cxnLst>
              <a:rect l="T12" t="T13" r="T14" b="T15"/>
              <a:pathLst>
                <a:path w="685800" h="990600">
                  <a:moveTo>
                    <a:pt x="0" y="990600"/>
                  </a:moveTo>
                  <a:lnTo>
                    <a:pt x="0" y="385763"/>
                  </a:lnTo>
                  <a:lnTo>
                    <a:pt x="-1" y="385762"/>
                  </a:lnTo>
                  <a:cubicBezTo>
                    <a:pt x="-1" y="220056"/>
                    <a:pt x="134331" y="85724"/>
                    <a:pt x="300038" y="85724"/>
                  </a:cubicBezTo>
                  <a:lnTo>
                    <a:pt x="514350" y="85725"/>
                  </a:lnTo>
                  <a:lnTo>
                    <a:pt x="514350" y="0"/>
                  </a:lnTo>
                  <a:lnTo>
                    <a:pt x="685800" y="171450"/>
                  </a:lnTo>
                  <a:lnTo>
                    <a:pt x="514350" y="342900"/>
                  </a:lnTo>
                  <a:lnTo>
                    <a:pt x="514350" y="257175"/>
                  </a:lnTo>
                  <a:lnTo>
                    <a:pt x="300038" y="257175"/>
                  </a:lnTo>
                  <a:lnTo>
                    <a:pt x="300038" y="257174"/>
                  </a:lnTo>
                  <a:cubicBezTo>
                    <a:pt x="229020" y="257174"/>
                    <a:pt x="171449" y="314745"/>
                    <a:pt x="171449" y="385762"/>
                  </a:cubicBezTo>
                  <a:lnTo>
                    <a:pt x="171450" y="990600"/>
                  </a:lnTo>
                  <a:lnTo>
                    <a:pt x="0" y="990600"/>
                  </a:lnTo>
                  <a:close/>
                </a:path>
              </a:pathLst>
            </a:custGeom>
            <a:solidFill>
              <a:srgbClr val="800000"/>
            </a:solidFill>
            <a:ln w="9525">
              <a:solidFill>
                <a:schemeClr val="tx1"/>
              </a:solidFill>
              <a:miter lim="800000"/>
              <a:headEnd/>
              <a:tailEnd/>
            </a:ln>
            <a:effectLst>
              <a:outerShdw blurRad="40000" dist="23000" dir="5400000" rotWithShape="0">
                <a:srgbClr val="000000">
                  <a:alpha val="34998"/>
                </a:srgbClr>
              </a:outerShdw>
            </a:effectLst>
          </p:spPr>
          <p:txBody>
            <a:bodyPr anchor="ctr"/>
            <a:lstStyle/>
            <a:p>
              <a:pPr>
                <a:defRPr/>
              </a:pPr>
              <a:endParaRPr lang="de-DE">
                <a:latin typeface="Arial" panose="020B0604020202020204" pitchFamily="34" charset="0"/>
                <a:cs typeface="Arial" panose="020B0604020202020204" pitchFamily="34" charset="0"/>
              </a:endParaRPr>
            </a:p>
          </p:txBody>
        </p:sp>
        <p:sp>
          <p:nvSpPr>
            <p:cNvPr id="21" name="Rechteckiger Pfeil 20"/>
            <p:cNvSpPr>
              <a:spLocks noChangeArrowheads="1"/>
            </p:cNvSpPr>
            <p:nvPr/>
          </p:nvSpPr>
          <p:spPr bwMode="auto">
            <a:xfrm rot="10800000">
              <a:off x="6797675" y="4654551"/>
              <a:ext cx="1477963" cy="1058862"/>
            </a:xfrm>
            <a:custGeom>
              <a:avLst/>
              <a:gdLst>
                <a:gd name="T0" fmla="*/ 1107690 w 685800"/>
                <a:gd name="T1" fmla="*/ 0 h 762000"/>
                <a:gd name="T2" fmla="*/ 1107690 w 685800"/>
                <a:gd name="T3" fmla="*/ 476898 h 762000"/>
                <a:gd name="T4" fmla="*/ 184615 w 685800"/>
                <a:gd name="T5" fmla="*/ 1059774 h 762000"/>
                <a:gd name="T6" fmla="*/ 1476920 w 685800"/>
                <a:gd name="T7" fmla="*/ 238449 h 762000"/>
                <a:gd name="T8" fmla="*/ 0 60000 65536"/>
                <a:gd name="T9" fmla="*/ 0 60000 65536"/>
                <a:gd name="T10" fmla="*/ 0 60000 65536"/>
                <a:gd name="T11" fmla="*/ 0 60000 65536"/>
                <a:gd name="T12" fmla="*/ 0 w 685800"/>
                <a:gd name="T13" fmla="*/ 0 h 762000"/>
                <a:gd name="T14" fmla="*/ 685800 w 685800"/>
                <a:gd name="T15" fmla="*/ 762000 h 762000"/>
              </a:gdLst>
              <a:ahLst/>
              <a:cxnLst>
                <a:cxn ang="T8">
                  <a:pos x="T0" y="T1"/>
                </a:cxn>
                <a:cxn ang="T9">
                  <a:pos x="T2" y="T3"/>
                </a:cxn>
                <a:cxn ang="T10">
                  <a:pos x="T4" y="T5"/>
                </a:cxn>
                <a:cxn ang="T11">
                  <a:pos x="T6" y="T7"/>
                </a:cxn>
              </a:cxnLst>
              <a:rect l="T12" t="T13" r="T14" b="T15"/>
              <a:pathLst>
                <a:path w="685800" h="762000">
                  <a:moveTo>
                    <a:pt x="0" y="762000"/>
                  </a:moveTo>
                  <a:lnTo>
                    <a:pt x="0" y="385763"/>
                  </a:lnTo>
                  <a:lnTo>
                    <a:pt x="-1" y="385762"/>
                  </a:lnTo>
                  <a:cubicBezTo>
                    <a:pt x="-1" y="220056"/>
                    <a:pt x="134331" y="85724"/>
                    <a:pt x="300038" y="85724"/>
                  </a:cubicBezTo>
                  <a:lnTo>
                    <a:pt x="514350" y="85725"/>
                  </a:lnTo>
                  <a:lnTo>
                    <a:pt x="514350" y="0"/>
                  </a:lnTo>
                  <a:lnTo>
                    <a:pt x="685800" y="171450"/>
                  </a:lnTo>
                  <a:lnTo>
                    <a:pt x="514350" y="342900"/>
                  </a:lnTo>
                  <a:lnTo>
                    <a:pt x="514350" y="257175"/>
                  </a:lnTo>
                  <a:lnTo>
                    <a:pt x="300038" y="257175"/>
                  </a:lnTo>
                  <a:lnTo>
                    <a:pt x="300038" y="257174"/>
                  </a:lnTo>
                  <a:cubicBezTo>
                    <a:pt x="229020" y="257174"/>
                    <a:pt x="171449" y="314745"/>
                    <a:pt x="171449" y="385762"/>
                  </a:cubicBezTo>
                  <a:lnTo>
                    <a:pt x="171450" y="762000"/>
                  </a:lnTo>
                  <a:lnTo>
                    <a:pt x="0" y="762000"/>
                  </a:lnTo>
                  <a:close/>
                </a:path>
              </a:pathLst>
            </a:custGeom>
            <a:solidFill>
              <a:srgbClr val="800000"/>
            </a:solidFill>
            <a:ln w="9525">
              <a:solidFill>
                <a:schemeClr val="tx1"/>
              </a:solidFill>
              <a:miter lim="800000"/>
              <a:headEnd/>
              <a:tailEnd/>
            </a:ln>
            <a:effectLst>
              <a:outerShdw blurRad="40000" dist="23000" dir="5400000" rotWithShape="0">
                <a:srgbClr val="000000">
                  <a:alpha val="34998"/>
                </a:srgbClr>
              </a:outerShdw>
            </a:effectLst>
          </p:spPr>
          <p:txBody>
            <a:bodyPr rot="10800000" anchor="ctr"/>
            <a:lstStyle/>
            <a:p>
              <a:pPr>
                <a:defRPr/>
              </a:pPr>
              <a:endParaRPr lang="de-DE">
                <a:latin typeface="Arial" panose="020B0604020202020204" pitchFamily="34" charset="0"/>
                <a:cs typeface="Arial" panose="020B0604020202020204" pitchFamily="34" charset="0"/>
              </a:endParaRPr>
            </a:p>
          </p:txBody>
        </p:sp>
        <p:grpSp>
          <p:nvGrpSpPr>
            <p:cNvPr id="32780" name="Group 19"/>
            <p:cNvGrpSpPr>
              <a:grpSpLocks/>
            </p:cNvGrpSpPr>
            <p:nvPr/>
          </p:nvGrpSpPr>
          <p:grpSpPr bwMode="auto">
            <a:xfrm>
              <a:off x="5413375" y="6926263"/>
              <a:ext cx="4654550" cy="1082675"/>
              <a:chOff x="2400" y="3072"/>
              <a:chExt cx="2064" cy="480"/>
            </a:xfrm>
          </p:grpSpPr>
          <p:sp>
            <p:nvSpPr>
              <p:cNvPr id="142356" name="Rectangle 20"/>
              <p:cNvSpPr>
                <a:spLocks noChangeArrowheads="1"/>
              </p:cNvSpPr>
              <p:nvPr/>
            </p:nvSpPr>
            <p:spPr bwMode="auto">
              <a:xfrm>
                <a:off x="2400" y="3072"/>
                <a:ext cx="1488" cy="480"/>
              </a:xfrm>
              <a:prstGeom prst="rect">
                <a:avLst/>
              </a:prstGeom>
              <a:solidFill>
                <a:schemeClr val="bg1"/>
              </a:solidFill>
              <a:ln w="38100">
                <a:solidFill>
                  <a:srgbClr val="FF6600"/>
                </a:solidFill>
                <a:miter lim="800000"/>
                <a:headEnd/>
                <a:tailEnd/>
              </a:ln>
            </p:spPr>
            <p:txBody>
              <a:bodyPr wrap="none" anchor="ctr"/>
              <a:lstStyle>
                <a:lvl1pPr defTabSz="449263">
                  <a:defRPr sz="2400">
                    <a:solidFill>
                      <a:schemeClr val="tx1"/>
                    </a:solidFill>
                    <a:latin typeface="Times New Roman" charset="0"/>
                  </a:defRPr>
                </a:lvl1pPr>
                <a:lvl2pPr marL="37931725" indent="-37474525" defTabSz="449263">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r">
                  <a:lnSpc>
                    <a:spcPct val="95000"/>
                  </a:lnSpc>
                  <a:buClr>
                    <a:srgbClr val="000000"/>
                  </a:buClr>
                  <a:buSzPct val="100000"/>
                  <a:buFont typeface="Times New Roman" charset="0"/>
                  <a:buNone/>
                  <a:defRPr/>
                </a:pPr>
                <a:r>
                  <a:rPr lang="de-DE" altLang="de-DE" sz="3409" b="1" dirty="0">
                    <a:solidFill>
                      <a:srgbClr val="FF6600"/>
                    </a:solidFill>
                    <a:latin typeface="Arial" charset="0"/>
                    <a:ea typeface="Arial Unicode MS" charset="0"/>
                    <a:cs typeface="Arial Unicode MS" charset="0"/>
                  </a:rPr>
                  <a:t>Stress-Spirale</a:t>
                </a:r>
              </a:p>
            </p:txBody>
          </p:sp>
          <p:sp>
            <p:nvSpPr>
              <p:cNvPr id="142357" name="AutoShape 21"/>
              <p:cNvSpPr>
                <a:spLocks noChangeArrowheads="1"/>
              </p:cNvSpPr>
              <p:nvPr/>
            </p:nvSpPr>
            <p:spPr bwMode="auto">
              <a:xfrm>
                <a:off x="3984" y="3216"/>
                <a:ext cx="480" cy="191"/>
              </a:xfrm>
              <a:prstGeom prst="rightArrow">
                <a:avLst>
                  <a:gd name="adj1" fmla="val 50000"/>
                  <a:gd name="adj2" fmla="val 62500"/>
                </a:avLst>
              </a:prstGeom>
              <a:solidFill>
                <a:srgbClr val="FF0000"/>
              </a:solidFill>
              <a:ln w="9525">
                <a:solidFill>
                  <a:srgbClr val="FF66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ltLang="de-DE">
                  <a:latin typeface="Arial" panose="020B0604020202020204" pitchFamily="34" charset="0"/>
                  <a:cs typeface="Arial" panose="020B0604020202020204" pitchFamily="34" charset="0"/>
                </a:endParaRPr>
              </a:p>
            </p:txBody>
          </p:sp>
        </p:grpSp>
        <p:grpSp>
          <p:nvGrpSpPr>
            <p:cNvPr id="32781" name="Group 22"/>
            <p:cNvGrpSpPr>
              <a:grpSpLocks/>
            </p:cNvGrpSpPr>
            <p:nvPr/>
          </p:nvGrpSpPr>
          <p:grpSpPr bwMode="auto">
            <a:xfrm>
              <a:off x="9959975" y="2922588"/>
              <a:ext cx="1947863" cy="6061075"/>
              <a:chOff x="4416" y="1296"/>
              <a:chExt cx="864" cy="2688"/>
            </a:xfrm>
          </p:grpSpPr>
          <p:pic>
            <p:nvPicPr>
              <p:cNvPr id="32782" name="Picture 21" descr="H:\Stress\Stress-II\spirale.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12" y="1536"/>
                <a:ext cx="768" cy="2448"/>
              </a:xfrm>
              <a:prstGeom prst="rect">
                <a:avLst/>
              </a:prstGeom>
              <a:noFill/>
              <a:ln w="9525">
                <a:noFill/>
                <a:miter lim="800000"/>
                <a:headEnd/>
                <a:tailEnd/>
              </a:ln>
            </p:spPr>
          </p:pic>
          <p:sp>
            <p:nvSpPr>
              <p:cNvPr id="142360" name="Text Box 53"/>
              <p:cNvSpPr txBox="1">
                <a:spLocks noChangeArrowheads="1"/>
              </p:cNvSpPr>
              <p:nvPr/>
            </p:nvSpPr>
            <p:spPr bwMode="auto">
              <a:xfrm>
                <a:off x="4416" y="1296"/>
                <a:ext cx="672"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49263">
                  <a:defRPr sz="2400">
                    <a:solidFill>
                      <a:schemeClr val="tx1"/>
                    </a:solidFill>
                    <a:latin typeface="Times New Roman" charset="0"/>
                  </a:defRPr>
                </a:lvl1pPr>
                <a:lvl2pPr marL="37931725" indent="-37474525" defTabSz="449263">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nSpc>
                    <a:spcPct val="95000"/>
                  </a:lnSpc>
                  <a:spcBef>
                    <a:spcPct val="50000"/>
                  </a:spcBef>
                  <a:buClr>
                    <a:srgbClr val="000000"/>
                  </a:buClr>
                  <a:buSzPct val="100000"/>
                  <a:buFont typeface="Times New Roman" charset="0"/>
                  <a:buNone/>
                  <a:defRPr/>
                </a:pPr>
                <a:r>
                  <a:rPr lang="de-DE" altLang="de-DE" sz="3409" b="1">
                    <a:solidFill>
                      <a:srgbClr val="FF6600"/>
                    </a:solidFill>
                    <a:latin typeface="Arial" charset="0"/>
                    <a:ea typeface="Arial Unicode MS" charset="0"/>
                    <a:cs typeface="Arial Unicode MS" charset="0"/>
                  </a:rPr>
                  <a:t>„180“</a:t>
                </a:r>
              </a:p>
            </p:txBody>
          </p:sp>
        </p:grpSp>
      </p:grpSp>
      <p:sp>
        <p:nvSpPr>
          <p:cNvPr id="32771" name="Rectangle 2"/>
          <p:cNvSpPr>
            <a:spLocks noChangeArrowheads="1"/>
          </p:cNvSpPr>
          <p:nvPr/>
        </p:nvSpPr>
        <p:spPr bwMode="auto">
          <a:xfrm>
            <a:off x="2163764" y="1087439"/>
            <a:ext cx="12988925" cy="1190625"/>
          </a:xfrm>
          <a:prstGeom prst="rect">
            <a:avLst/>
          </a:prstGeom>
          <a:noFill/>
          <a:ln w="9525">
            <a:noFill/>
            <a:miter lim="800000"/>
            <a:headEnd/>
            <a:tailEnd/>
          </a:ln>
        </p:spPr>
        <p:txBody>
          <a:bodyPr anchor="ctr"/>
          <a:lstStyle/>
          <a:p>
            <a:pPr algn="ctr"/>
            <a:r>
              <a:rPr lang="de-DE" altLang="de-DE" sz="4400" dirty="0">
                <a:solidFill>
                  <a:srgbClr val="535353"/>
                </a:solidFill>
                <a:latin typeface="Verdana" pitchFamily="34" charset="0"/>
              </a:rPr>
              <a:t>Wechselspiel zwischen Stressreaktionen</a:t>
            </a:r>
          </a:p>
        </p:txBody>
      </p:sp>
      <p:sp>
        <p:nvSpPr>
          <p:cNvPr id="2" name="Fußzeilenplatzhalter 1">
            <a:extLst>
              <a:ext uri="{FF2B5EF4-FFF2-40B4-BE49-F238E27FC236}">
                <a16:creationId xmlns:a16="http://schemas.microsoft.com/office/drawing/2014/main" id="{AD8F8C59-6A12-461C-6106-9070E15369D2}"/>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BA269E8C-A8CA-6681-4FBA-7395AEAEF74D}"/>
              </a:ext>
            </a:extLst>
          </p:cNvPr>
          <p:cNvSpPr>
            <a:spLocks noGrp="1"/>
          </p:cNvSpPr>
          <p:nvPr>
            <p:ph type="sldNum" sz="quarter" idx="12"/>
          </p:nvPr>
        </p:nvSpPr>
        <p:spPr/>
        <p:txBody>
          <a:bodyPr/>
          <a:lstStyle/>
          <a:p>
            <a:fld id="{48F63A3B-78C7-47BE-AE5E-E10140E04643}" type="slidenum">
              <a:rPr lang="en-US" smtClean="0"/>
              <a:pPr/>
              <a:t>14</a:t>
            </a:fld>
            <a:endParaRPr lang="en-US" dirty="0"/>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ChangeArrowheads="1"/>
          </p:cNvSpPr>
          <p:nvPr/>
        </p:nvSpPr>
        <p:spPr bwMode="auto">
          <a:xfrm>
            <a:off x="5376863" y="1003301"/>
            <a:ext cx="6767512" cy="164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Verdana" panose="020B0604030504040204" pitchFamily="34" charset="0"/>
                <a:cs typeface="Arial" panose="020B0604020202020204" pitchFamily="34" charset="0"/>
              </a:rPr>
              <a:t>Was kann helfen?</a:t>
            </a:r>
          </a:p>
        </p:txBody>
      </p:sp>
      <p:sp>
        <p:nvSpPr>
          <p:cNvPr id="2" name="Rechteck 1"/>
          <p:cNvSpPr/>
          <p:nvPr/>
        </p:nvSpPr>
        <p:spPr>
          <a:xfrm>
            <a:off x="7778229" y="3286275"/>
            <a:ext cx="1960116" cy="3770263"/>
          </a:xfrm>
          <a:prstGeom prst="rect">
            <a:avLst/>
          </a:prstGeom>
          <a:noFill/>
        </p:spPr>
        <p:txBody>
          <a:bodyPr wrap="square" lIns="91440" tIns="45720" rIns="91440" bIns="45720">
            <a:spAutoFit/>
          </a:bodyPr>
          <a:lstStyle/>
          <a:p>
            <a:pPr algn="ctr"/>
            <a:r>
              <a:rPr lang="de-DE" sz="23900" b="1" dirty="0">
                <a:ln w="13462">
                  <a:solidFill>
                    <a:schemeClr val="bg1"/>
                  </a:solidFill>
                  <a:prstDash val="solid"/>
                </a:ln>
                <a:solidFill>
                  <a:srgbClr val="C00000"/>
                </a:solidFill>
                <a:effectLst>
                  <a:outerShdw dist="38100" dir="2700000" algn="bl" rotWithShape="0">
                    <a:schemeClr val="accent5"/>
                  </a:outerShdw>
                </a:effectLst>
              </a:rPr>
              <a:t>?</a:t>
            </a:r>
          </a:p>
        </p:txBody>
      </p:sp>
      <p:sp>
        <p:nvSpPr>
          <p:cNvPr id="5" name="Rechteck 4"/>
          <p:cNvSpPr/>
          <p:nvPr/>
        </p:nvSpPr>
        <p:spPr>
          <a:xfrm>
            <a:off x="5617989" y="2926234"/>
            <a:ext cx="1960116" cy="1862048"/>
          </a:xfrm>
          <a:prstGeom prst="rect">
            <a:avLst/>
          </a:prstGeom>
          <a:noFill/>
        </p:spPr>
        <p:txBody>
          <a:bodyPr wrap="square" lIns="91440" tIns="45720" rIns="91440" bIns="45720">
            <a:spAutoFit/>
          </a:bodyPr>
          <a:lstStyle/>
          <a:p>
            <a:pPr algn="ctr"/>
            <a:r>
              <a:rPr lang="de-DE" sz="11500" b="1" dirty="0">
                <a:ln w="13462">
                  <a:solidFill>
                    <a:schemeClr val="bg1"/>
                  </a:solidFill>
                  <a:prstDash val="solid"/>
                </a:ln>
                <a:solidFill>
                  <a:srgbClr val="C00000"/>
                </a:solidFill>
                <a:effectLst>
                  <a:outerShdw dist="38100" dir="2700000" algn="bl" rotWithShape="0">
                    <a:schemeClr val="accent5"/>
                  </a:outerShdw>
                </a:effectLst>
              </a:rPr>
              <a:t>?</a:t>
            </a:r>
          </a:p>
        </p:txBody>
      </p:sp>
      <p:sp>
        <p:nvSpPr>
          <p:cNvPr id="6" name="Rechteck 5"/>
          <p:cNvSpPr/>
          <p:nvPr/>
        </p:nvSpPr>
        <p:spPr>
          <a:xfrm>
            <a:off x="6122045" y="5312658"/>
            <a:ext cx="1960116" cy="1862048"/>
          </a:xfrm>
          <a:prstGeom prst="rect">
            <a:avLst/>
          </a:prstGeom>
          <a:noFill/>
        </p:spPr>
        <p:txBody>
          <a:bodyPr wrap="square" lIns="91440" tIns="45720" rIns="91440" bIns="45720">
            <a:spAutoFit/>
          </a:bodyPr>
          <a:lstStyle/>
          <a:p>
            <a:pPr algn="ctr"/>
            <a:r>
              <a:rPr lang="de-DE" sz="11500" b="1" dirty="0">
                <a:ln w="13462">
                  <a:solidFill>
                    <a:schemeClr val="bg1"/>
                  </a:solidFill>
                  <a:prstDash val="solid"/>
                </a:ln>
                <a:solidFill>
                  <a:srgbClr val="C00000"/>
                </a:solidFill>
                <a:effectLst>
                  <a:outerShdw dist="38100" dir="2700000" algn="bl" rotWithShape="0">
                    <a:schemeClr val="accent5"/>
                  </a:outerShdw>
                </a:effectLst>
              </a:rPr>
              <a:t>?</a:t>
            </a:r>
          </a:p>
        </p:txBody>
      </p:sp>
      <p:sp>
        <p:nvSpPr>
          <p:cNvPr id="7" name="Rechteck 6"/>
          <p:cNvSpPr/>
          <p:nvPr/>
        </p:nvSpPr>
        <p:spPr>
          <a:xfrm>
            <a:off x="9794453" y="3512458"/>
            <a:ext cx="1960116" cy="1862048"/>
          </a:xfrm>
          <a:prstGeom prst="rect">
            <a:avLst/>
          </a:prstGeom>
          <a:noFill/>
        </p:spPr>
        <p:txBody>
          <a:bodyPr wrap="square" lIns="91440" tIns="45720" rIns="91440" bIns="45720">
            <a:spAutoFit/>
          </a:bodyPr>
          <a:lstStyle/>
          <a:p>
            <a:pPr algn="ctr"/>
            <a:r>
              <a:rPr lang="de-DE" sz="11500" b="1" dirty="0">
                <a:ln w="13462">
                  <a:solidFill>
                    <a:schemeClr val="bg1"/>
                  </a:solidFill>
                  <a:prstDash val="solid"/>
                </a:ln>
                <a:solidFill>
                  <a:srgbClr val="C00000"/>
                </a:solidFill>
                <a:effectLst>
                  <a:outerShdw dist="38100" dir="2700000" algn="bl" rotWithShape="0">
                    <a:schemeClr val="accent5"/>
                  </a:outerShdw>
                </a:effectLst>
              </a:rPr>
              <a:t>?</a:t>
            </a:r>
          </a:p>
        </p:txBody>
      </p:sp>
      <p:sp>
        <p:nvSpPr>
          <p:cNvPr id="8" name="Rechteck 7"/>
          <p:cNvSpPr/>
          <p:nvPr/>
        </p:nvSpPr>
        <p:spPr>
          <a:xfrm>
            <a:off x="9306297" y="6104746"/>
            <a:ext cx="1960116" cy="1862048"/>
          </a:xfrm>
          <a:prstGeom prst="rect">
            <a:avLst/>
          </a:prstGeom>
          <a:noFill/>
        </p:spPr>
        <p:txBody>
          <a:bodyPr wrap="square" lIns="91440" tIns="45720" rIns="91440" bIns="45720">
            <a:spAutoFit/>
          </a:bodyPr>
          <a:lstStyle/>
          <a:p>
            <a:pPr algn="ctr"/>
            <a:r>
              <a:rPr lang="de-DE" sz="11500" b="1" dirty="0">
                <a:ln w="13462">
                  <a:solidFill>
                    <a:schemeClr val="bg1"/>
                  </a:solidFill>
                  <a:prstDash val="solid"/>
                </a:ln>
                <a:solidFill>
                  <a:srgbClr val="C00000"/>
                </a:solidFill>
                <a:effectLst>
                  <a:outerShdw dist="38100" dir="2700000" algn="bl" rotWithShape="0">
                    <a:schemeClr val="accent5"/>
                  </a:outerShdw>
                </a:effectLst>
              </a:rPr>
              <a:t>?</a:t>
            </a:r>
          </a:p>
        </p:txBody>
      </p:sp>
      <p:sp>
        <p:nvSpPr>
          <p:cNvPr id="9" name="Rechteck 8"/>
          <p:cNvSpPr/>
          <p:nvPr/>
        </p:nvSpPr>
        <p:spPr>
          <a:xfrm>
            <a:off x="7290073" y="7312332"/>
            <a:ext cx="1960116" cy="1446550"/>
          </a:xfrm>
          <a:prstGeom prst="rect">
            <a:avLst/>
          </a:prstGeom>
          <a:noFill/>
        </p:spPr>
        <p:txBody>
          <a:bodyPr wrap="square" lIns="91440" tIns="45720" rIns="91440" bIns="45720">
            <a:spAutoFit/>
          </a:bodyPr>
          <a:lstStyle/>
          <a:p>
            <a:pPr algn="ctr"/>
            <a:r>
              <a:rPr lang="de-DE" sz="8800" b="1" dirty="0">
                <a:ln w="13462">
                  <a:solidFill>
                    <a:schemeClr val="bg1"/>
                  </a:solidFill>
                  <a:prstDash val="solid"/>
                </a:ln>
                <a:solidFill>
                  <a:srgbClr val="C00000"/>
                </a:solidFill>
                <a:effectLst>
                  <a:outerShdw dist="38100" dir="2700000" algn="bl" rotWithShape="0">
                    <a:schemeClr val="accent5"/>
                  </a:outerShdw>
                </a:effectLst>
              </a:rPr>
              <a:t>?</a:t>
            </a:r>
            <a:endParaRPr lang="de-DE" sz="11500" b="1" dirty="0">
              <a:ln w="13462">
                <a:solidFill>
                  <a:schemeClr val="bg1"/>
                </a:solidFill>
                <a:prstDash val="solid"/>
              </a:ln>
              <a:solidFill>
                <a:srgbClr val="C00000"/>
              </a:solidFill>
              <a:effectLst>
                <a:outerShdw dist="38100" dir="2700000" algn="bl" rotWithShape="0">
                  <a:schemeClr val="accent5"/>
                </a:outerShdw>
              </a:effectLst>
            </a:endParaRPr>
          </a:p>
        </p:txBody>
      </p:sp>
      <p:sp>
        <p:nvSpPr>
          <p:cNvPr id="3" name="Fußzeilenplatzhalter 2">
            <a:extLst>
              <a:ext uri="{FF2B5EF4-FFF2-40B4-BE49-F238E27FC236}">
                <a16:creationId xmlns:a16="http://schemas.microsoft.com/office/drawing/2014/main" id="{917A3375-5ABF-ABAF-D660-1F63C49DD805}"/>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14FE0BE8-8F2C-419A-CDCC-0BB330B4E5E6}"/>
              </a:ext>
            </a:extLst>
          </p:cNvPr>
          <p:cNvSpPr>
            <a:spLocks noGrp="1"/>
          </p:cNvSpPr>
          <p:nvPr>
            <p:ph type="sldNum" sz="quarter" idx="12"/>
          </p:nvPr>
        </p:nvSpPr>
        <p:spPr/>
        <p:txBody>
          <a:bodyPr/>
          <a:lstStyle/>
          <a:p>
            <a:fld id="{48F63A3B-78C7-47BE-AE5E-E10140E04643}" type="slidenum">
              <a:rPr lang="en-US" smtClean="0"/>
              <a:pPr/>
              <a:t>15</a:t>
            </a:fld>
            <a:endParaRPr lang="en-US" dirty="0"/>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34" name="Rectangle 10"/>
          <p:cNvSpPr>
            <a:spLocks noChangeArrowheads="1"/>
          </p:cNvSpPr>
          <p:nvPr/>
        </p:nvSpPr>
        <p:spPr bwMode="auto">
          <a:xfrm>
            <a:off x="5274468" y="646327"/>
            <a:ext cx="6767513" cy="164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Verdana" panose="020B0604030504040204" pitchFamily="34" charset="0"/>
                <a:cs typeface="Arial" panose="020B0604020202020204" pitchFamily="34" charset="0"/>
              </a:rPr>
              <a:t>Schnelle Erleichterung</a:t>
            </a:r>
          </a:p>
        </p:txBody>
      </p:sp>
      <p:sp>
        <p:nvSpPr>
          <p:cNvPr id="154636" name="Text Box 14"/>
          <p:cNvSpPr txBox="1">
            <a:spLocks noChangeArrowheads="1"/>
          </p:cNvSpPr>
          <p:nvPr/>
        </p:nvSpPr>
        <p:spPr bwMode="auto">
          <a:xfrm>
            <a:off x="2492924" y="3083313"/>
            <a:ext cx="10077450" cy="5213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defTabSz="449263">
              <a:defRPr sz="2400">
                <a:solidFill>
                  <a:schemeClr val="tx1"/>
                </a:solidFill>
                <a:latin typeface="Times New Roman" charset="0"/>
              </a:defRPr>
            </a:lvl1pPr>
            <a:lvl2pPr marL="37665025" indent="-37474525" defTabSz="449263">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marL="48895000" indent="-50787300" defTabSz="449263">
              <a:defRPr sz="2400">
                <a:solidFill>
                  <a:schemeClr val="tx1"/>
                </a:solidFill>
                <a:latin typeface="Times New Roman" charset="0"/>
              </a:defRPr>
            </a:lvl5pPr>
            <a:lvl6pPr marL="49352200" indent="-50787300" defTabSz="449263" fontAlgn="base">
              <a:spcBef>
                <a:spcPct val="0"/>
              </a:spcBef>
              <a:spcAft>
                <a:spcPct val="0"/>
              </a:spcAft>
              <a:defRPr sz="2400">
                <a:solidFill>
                  <a:schemeClr val="tx1"/>
                </a:solidFill>
                <a:latin typeface="Times New Roman" charset="0"/>
              </a:defRPr>
            </a:lvl6pPr>
            <a:lvl7pPr marL="49809400" indent="-50787300" defTabSz="449263" fontAlgn="base">
              <a:spcBef>
                <a:spcPct val="0"/>
              </a:spcBef>
              <a:spcAft>
                <a:spcPct val="0"/>
              </a:spcAft>
              <a:defRPr sz="2400">
                <a:solidFill>
                  <a:schemeClr val="tx1"/>
                </a:solidFill>
                <a:latin typeface="Times New Roman" charset="0"/>
              </a:defRPr>
            </a:lvl7pPr>
            <a:lvl8pPr marL="50266600" indent="-50787300" defTabSz="449263" fontAlgn="base">
              <a:spcBef>
                <a:spcPct val="0"/>
              </a:spcBef>
              <a:spcAft>
                <a:spcPct val="0"/>
              </a:spcAft>
              <a:defRPr sz="2400">
                <a:solidFill>
                  <a:schemeClr val="tx1"/>
                </a:solidFill>
                <a:latin typeface="Times New Roman" charset="0"/>
              </a:defRPr>
            </a:lvl8pPr>
            <a:lvl9pPr marL="50723800" indent="-50787300" defTabSz="449263" fontAlgn="base">
              <a:spcBef>
                <a:spcPct val="0"/>
              </a:spcBef>
              <a:spcAft>
                <a:spcPct val="0"/>
              </a:spcAft>
              <a:defRPr sz="2400">
                <a:solidFill>
                  <a:schemeClr val="tx1"/>
                </a:solidFill>
                <a:latin typeface="Times New Roman" charset="0"/>
              </a:defRPr>
            </a:lvl9pPr>
          </a:lstStyle>
          <a:p>
            <a:pPr>
              <a:buClr>
                <a:srgbClr val="000000"/>
              </a:buClr>
              <a:buSzPct val="100000"/>
              <a:defRPr/>
            </a:pPr>
            <a:r>
              <a:rPr lang="de-DE" altLang="de-DE" b="1" dirty="0">
                <a:latin typeface="Arial" panose="020B0604020202020204" pitchFamily="34" charset="0"/>
                <a:ea typeface="Arial Unicode MS" charset="0"/>
                <a:cs typeface="Arial" panose="020B0604020202020204" pitchFamily="34" charset="0"/>
              </a:rPr>
              <a:t>spontane Entspannung</a:t>
            </a:r>
          </a:p>
          <a:p>
            <a:pPr marL="342900" indent="-342900">
              <a:lnSpc>
                <a:spcPct val="100000"/>
              </a:lnSpc>
              <a:buClr>
                <a:srgbClr val="FF0000"/>
              </a:buClr>
              <a:buFont typeface="Arial" panose="020B0604020202020204" pitchFamily="34" charset="0"/>
              <a:buChar char="•"/>
            </a:pPr>
            <a:r>
              <a:rPr lang="de-DE" sz="2000" dirty="0">
                <a:latin typeface="Arial" charset="0"/>
              </a:rPr>
              <a:t>	</a:t>
            </a:r>
            <a:r>
              <a:rPr lang="de-DE" dirty="0">
                <a:latin typeface="Arial" charset="0"/>
              </a:rPr>
              <a:t>tief durchatmen, (laut) seufzen, gähnen</a:t>
            </a:r>
          </a:p>
          <a:p>
            <a:pPr marL="342900" indent="-342900">
              <a:lnSpc>
                <a:spcPct val="100000"/>
              </a:lnSpc>
              <a:buClr>
                <a:srgbClr val="FF0000"/>
              </a:buClr>
              <a:buFont typeface="Arial" panose="020B0604020202020204" pitchFamily="34" charset="0"/>
              <a:buChar char="•"/>
            </a:pPr>
            <a:r>
              <a:rPr lang="de-DE" dirty="0">
                <a:latin typeface="Arial" charset="0"/>
              </a:rPr>
              <a:t>	(innerlich) bis 10 zählen</a:t>
            </a:r>
          </a:p>
          <a:p>
            <a:pPr marL="342900" indent="-342900">
              <a:lnSpc>
                <a:spcPct val="100000"/>
              </a:lnSpc>
              <a:buClr>
                <a:srgbClr val="FF0000"/>
              </a:buClr>
              <a:buFont typeface="Arial" panose="020B0604020202020204" pitchFamily="34" charset="0"/>
              <a:buChar char="•"/>
            </a:pPr>
            <a:r>
              <a:rPr lang="de-DE" dirty="0">
                <a:latin typeface="Arial" charset="0"/>
              </a:rPr>
              <a:t>	Situation kurz verlassen; frische Luft ...</a:t>
            </a:r>
            <a:endParaRPr lang="de-DE" altLang="de-DE" dirty="0">
              <a:latin typeface="Arial Unicode MS" charset="0"/>
              <a:ea typeface="Arial Unicode MS" charset="0"/>
              <a:cs typeface="Arial Unicode MS" charset="0"/>
            </a:endParaRPr>
          </a:p>
          <a:p>
            <a:pPr marL="457200" indent="-457200">
              <a:buClr>
                <a:srgbClr val="000000"/>
              </a:buClr>
              <a:buSzPct val="100000"/>
              <a:buFont typeface="Arial" pitchFamily="34" charset="0"/>
              <a:buChar char="•"/>
              <a:defRPr/>
            </a:pPr>
            <a:endParaRPr lang="de-DE" altLang="de-DE" sz="2841" dirty="0">
              <a:latin typeface="Arial Unicode MS" charset="0"/>
              <a:ea typeface="Arial Unicode MS" charset="0"/>
              <a:cs typeface="Arial Unicode MS" charset="0"/>
            </a:endParaRPr>
          </a:p>
          <a:p>
            <a:pPr>
              <a:buClr>
                <a:srgbClr val="000000"/>
              </a:buClr>
              <a:buSzPct val="100000"/>
              <a:defRPr/>
            </a:pPr>
            <a:r>
              <a:rPr lang="de-DE" altLang="de-DE" b="1" dirty="0">
                <a:latin typeface="Arial" charset="0"/>
                <a:ea typeface="Arial Unicode MS" charset="0"/>
                <a:cs typeface="Arial Unicode MS" charset="0"/>
              </a:rPr>
              <a:t>„Dampf ablassen“</a:t>
            </a:r>
          </a:p>
          <a:p>
            <a:pPr marL="342900" indent="-342900">
              <a:buClr>
                <a:srgbClr val="FF0000"/>
              </a:buClr>
              <a:buFont typeface="Arial" panose="020B0604020202020204" pitchFamily="34" charset="0"/>
              <a:buChar char="•"/>
              <a:tabLst>
                <a:tab pos="263525" algn="l"/>
              </a:tabLst>
            </a:pPr>
            <a:r>
              <a:rPr lang="de-DE" dirty="0">
                <a:latin typeface="Arial" charset="0"/>
              </a:rPr>
              <a:t>laut fluchen, schreien, singen</a:t>
            </a:r>
          </a:p>
          <a:p>
            <a:pPr marL="342900" indent="-342900">
              <a:buClr>
                <a:srgbClr val="FF0000"/>
              </a:buClr>
              <a:buFont typeface="Arial" panose="020B0604020202020204" pitchFamily="34" charset="0"/>
              <a:buChar char="•"/>
              <a:tabLst>
                <a:tab pos="263525" algn="l"/>
              </a:tabLst>
            </a:pPr>
            <a:r>
              <a:rPr lang="de-DE" dirty="0">
                <a:latin typeface="Arial" charset="0"/>
              </a:rPr>
              <a:t>Treppe schnell hoch laufen ...</a:t>
            </a:r>
            <a:endParaRPr lang="de-DE" altLang="de-DE" sz="2841" dirty="0">
              <a:latin typeface="Arial Unicode MS" charset="0"/>
              <a:ea typeface="Arial Unicode MS" charset="0"/>
              <a:cs typeface="Arial Unicode MS" charset="0"/>
            </a:endParaRPr>
          </a:p>
          <a:p>
            <a:pPr marL="457200" indent="-457200">
              <a:buClr>
                <a:srgbClr val="000000"/>
              </a:buClr>
              <a:buSzPct val="100000"/>
              <a:buFont typeface="Arial" pitchFamily="34" charset="0"/>
              <a:buChar char="•"/>
              <a:defRPr/>
            </a:pPr>
            <a:endParaRPr lang="de-DE" altLang="de-DE" sz="2841" dirty="0">
              <a:latin typeface="Arial Unicode MS" charset="0"/>
              <a:ea typeface="Arial Unicode MS" charset="0"/>
              <a:cs typeface="Arial Unicode MS" charset="0"/>
            </a:endParaRPr>
          </a:p>
          <a:p>
            <a:pPr marL="457200" indent="-457200">
              <a:buClr>
                <a:srgbClr val="000000"/>
              </a:buClr>
              <a:buSzPct val="100000"/>
              <a:buFont typeface="Arial" pitchFamily="34" charset="0"/>
              <a:buChar char="•"/>
              <a:defRPr/>
            </a:pPr>
            <a:endParaRPr lang="de-DE" altLang="de-DE" sz="2800" dirty="0">
              <a:latin typeface="Arial Unicode MS"/>
              <a:ea typeface="Arial Unicode MS"/>
              <a:cs typeface="Arial Unicode MS"/>
            </a:endParaRPr>
          </a:p>
          <a:p>
            <a:pPr marL="457200" indent="-457200">
              <a:buClr>
                <a:srgbClr val="000000"/>
              </a:buClr>
              <a:buSzPct val="100000"/>
              <a:buFont typeface="Arial" pitchFamily="34" charset="0"/>
              <a:buChar char="•"/>
              <a:defRPr/>
            </a:pPr>
            <a:endParaRPr lang="de-DE" altLang="de-DE" sz="2800" dirty="0">
              <a:latin typeface="Arial Unicode MS"/>
              <a:ea typeface="Arial Unicode MS"/>
              <a:cs typeface="Arial Unicode MS"/>
            </a:endParaRPr>
          </a:p>
          <a:p>
            <a:pPr marL="457200" indent="-457200">
              <a:buClr>
                <a:srgbClr val="000000"/>
              </a:buClr>
              <a:buSzPct val="100000"/>
              <a:buFont typeface="Arial" pitchFamily="34" charset="0"/>
              <a:buChar char="•"/>
              <a:defRPr/>
            </a:pPr>
            <a:endParaRPr lang="de-DE" altLang="de-DE" sz="2800" dirty="0">
              <a:latin typeface="Arial Unicode MS"/>
              <a:ea typeface="Arial Unicode MS"/>
              <a:cs typeface="Arial Unicode MS"/>
            </a:endParaRPr>
          </a:p>
          <a:p>
            <a:pPr>
              <a:buClr>
                <a:srgbClr val="000000"/>
              </a:buClr>
              <a:buSzPct val="100000"/>
              <a:defRPr/>
            </a:pPr>
            <a:r>
              <a:rPr lang="de-DE" altLang="de-DE" b="1" dirty="0">
                <a:latin typeface="Arial"/>
                <a:ea typeface="Arial Unicode MS"/>
                <a:cs typeface="Arial Unicode MS"/>
              </a:rPr>
              <a:t>stressmildernde statt stressverstärkender Gedanken</a:t>
            </a:r>
          </a:p>
        </p:txBody>
      </p:sp>
      <p:sp>
        <p:nvSpPr>
          <p:cNvPr id="3" name="Fußzeilenplatzhalter 2">
            <a:extLst>
              <a:ext uri="{FF2B5EF4-FFF2-40B4-BE49-F238E27FC236}">
                <a16:creationId xmlns:a16="http://schemas.microsoft.com/office/drawing/2014/main" id="{C8C6D366-BD43-E616-FEF3-C96AB03E2519}"/>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EA996A60-5CE0-D76C-A8B8-596C2A1E5B1E}"/>
              </a:ext>
            </a:extLst>
          </p:cNvPr>
          <p:cNvSpPr>
            <a:spLocks noGrp="1"/>
          </p:cNvSpPr>
          <p:nvPr>
            <p:ph type="sldNum" sz="quarter" idx="12"/>
          </p:nvPr>
        </p:nvSpPr>
        <p:spPr/>
        <p:txBody>
          <a:bodyPr/>
          <a:lstStyle/>
          <a:p>
            <a:fld id="{48F63A3B-78C7-47BE-AE5E-E10140E04643}" type="slidenum">
              <a:rPr lang="en-US" smtClean="0"/>
              <a:pPr/>
              <a:t>16</a:t>
            </a:fld>
            <a:endParaRPr lang="en-US" dirty="0"/>
          </a:p>
        </p:txBody>
      </p:sp>
      <p:pic>
        <p:nvPicPr>
          <p:cNvPr id="5" name="Grafik 6" descr="Ein Bild, das Person, Menschliches Gesicht, Kleidung, Wand enthält.&#10;&#10;Beschreibung automatisch generiert.">
            <a:extLst>
              <a:ext uri="{FF2B5EF4-FFF2-40B4-BE49-F238E27FC236}">
                <a16:creationId xmlns:a16="http://schemas.microsoft.com/office/drawing/2014/main" id="{20FAF7E1-2C05-B91C-44F2-AB880C82C5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07052" y="2895564"/>
            <a:ext cx="7205964" cy="4796065"/>
          </a:xfrm>
          <a:prstGeom prst="rect">
            <a:avLst/>
          </a:prstGeom>
          <a:ln>
            <a:noFill/>
          </a:ln>
          <a:effectLst>
            <a:outerShdw blurRad="292100" dist="139700" dir="2700000" algn="tl" rotWithShape="0">
              <a:srgbClr val="333333">
                <a:alpha val="65000"/>
              </a:srgbClr>
            </a:outerShdw>
          </a:effectLst>
        </p:spPr>
      </p:pic>
      <p:sp>
        <p:nvSpPr>
          <p:cNvPr id="2" name="Textfeld 1">
            <a:extLst>
              <a:ext uri="{FF2B5EF4-FFF2-40B4-BE49-F238E27FC236}">
                <a16:creationId xmlns:a16="http://schemas.microsoft.com/office/drawing/2014/main" id="{C74EF3C0-1911-2CF9-ABA6-BB679B03F832}"/>
              </a:ext>
            </a:extLst>
          </p:cNvPr>
          <p:cNvSpPr txBox="1">
            <a:spLocks noChangeArrowheads="1"/>
          </p:cNvSpPr>
          <p:nvPr/>
        </p:nvSpPr>
        <p:spPr bwMode="auto">
          <a:xfrm>
            <a:off x="15082171" y="7772097"/>
            <a:ext cx="1795684"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monticelllo</a:t>
            </a:r>
            <a:endParaRPr lang="de-DE" altLang="de-DE" sz="845" dirty="0">
              <a:solidFill>
                <a:srgbClr val="000000"/>
              </a:solidFill>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819866-0CCC-AE86-DB36-A49FCFCD2D3F}"/>
              </a:ext>
            </a:extLst>
          </p:cNvPr>
          <p:cNvSpPr>
            <a:spLocks noGrp="1"/>
          </p:cNvSpPr>
          <p:nvPr>
            <p:ph type="title"/>
          </p:nvPr>
        </p:nvSpPr>
        <p:spPr/>
        <p:txBody>
          <a:bodyPr>
            <a:normAutofit/>
          </a:bodyPr>
          <a:lstStyle/>
          <a:p>
            <a:pPr algn="ctr"/>
            <a:r>
              <a:rPr lang="de-DE" sz="4400" dirty="0"/>
              <a:t>Stressbewältigung</a:t>
            </a:r>
          </a:p>
        </p:txBody>
      </p:sp>
      <p:sp>
        <p:nvSpPr>
          <p:cNvPr id="3" name="Textplatzhalter 2">
            <a:extLst>
              <a:ext uri="{FF2B5EF4-FFF2-40B4-BE49-F238E27FC236}">
                <a16:creationId xmlns:a16="http://schemas.microsoft.com/office/drawing/2014/main" id="{356F1FAB-0339-7578-F08C-24108F7B43C0}"/>
              </a:ext>
            </a:extLst>
          </p:cNvPr>
          <p:cNvSpPr>
            <a:spLocks noGrp="1"/>
          </p:cNvSpPr>
          <p:nvPr>
            <p:ph type="body" idx="1"/>
          </p:nvPr>
        </p:nvSpPr>
        <p:spPr/>
        <p:txBody>
          <a:bodyPr>
            <a:normAutofit/>
          </a:bodyPr>
          <a:lstStyle/>
          <a:p>
            <a:r>
              <a:rPr lang="de-DE" altLang="de-DE" sz="3200" dirty="0">
                <a:latin typeface="Arial" panose="020B0604020202020204" pitchFamily="34" charset="0"/>
                <a:ea typeface="Arial" charset="0"/>
                <a:cs typeface="Arial" panose="020B0604020202020204" pitchFamily="34" charset="0"/>
              </a:rPr>
              <a:t>stressverstärkende</a:t>
            </a:r>
            <a:r>
              <a:rPr lang="de-DE" altLang="de-DE" sz="3200" dirty="0">
                <a:solidFill>
                  <a:srgbClr val="FF0000"/>
                </a:solidFill>
                <a:latin typeface="Arial" panose="020B0604020202020204" pitchFamily="34" charset="0"/>
                <a:ea typeface="Arial" charset="0"/>
                <a:cs typeface="Arial" panose="020B0604020202020204" pitchFamily="34" charset="0"/>
              </a:rPr>
              <a:t> </a:t>
            </a:r>
            <a:r>
              <a:rPr lang="de-DE" altLang="de-DE" sz="3200" dirty="0">
                <a:latin typeface="Arial" panose="020B0604020202020204" pitchFamily="34" charset="0"/>
                <a:ea typeface="Arial" charset="0"/>
                <a:cs typeface="Arial" panose="020B0604020202020204" pitchFamily="34" charset="0"/>
              </a:rPr>
              <a:t>Gedanken:</a:t>
            </a:r>
            <a:endParaRPr lang="de-DE" altLang="de-DE" sz="3200" dirty="0">
              <a:latin typeface="Arial" panose="020B0604020202020204" pitchFamily="34" charset="0"/>
              <a:ea typeface="Arial Unicode MS" charset="0"/>
              <a:cs typeface="Arial" panose="020B0604020202020204" pitchFamily="34" charset="0"/>
            </a:endParaRPr>
          </a:p>
        </p:txBody>
      </p:sp>
      <p:sp>
        <p:nvSpPr>
          <p:cNvPr id="4" name="Inhaltsplatzhalter 3">
            <a:extLst>
              <a:ext uri="{FF2B5EF4-FFF2-40B4-BE49-F238E27FC236}">
                <a16:creationId xmlns:a16="http://schemas.microsoft.com/office/drawing/2014/main" id="{00ADCEA1-CF4B-19AE-4405-07A3ACEAF8BD}"/>
              </a:ext>
            </a:extLst>
          </p:cNvPr>
          <p:cNvSpPr>
            <a:spLocks noGrp="1"/>
          </p:cNvSpPr>
          <p:nvPr>
            <p:ph sz="half" idx="2"/>
          </p:nvPr>
        </p:nvSpPr>
        <p:spPr>
          <a:xfrm>
            <a:off x="1192762" y="4078362"/>
            <a:ext cx="6889400" cy="5082818"/>
          </a:xfrm>
        </p:spPr>
        <p:txBody>
          <a:bodyPr>
            <a:normAutofit/>
          </a:bodyPr>
          <a:lstStyle/>
          <a:p>
            <a:pPr marL="365125" indent="-365125">
              <a:lnSpc>
                <a:spcPct val="95000"/>
              </a:lnSpc>
              <a:spcBef>
                <a:spcPts val="1136"/>
              </a:spcBef>
              <a:buClr>
                <a:srgbClr val="FF0000"/>
              </a:buClr>
              <a:buSzPct val="10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„Wenn ich mich auf andere verlasse, bin ich verlassen.“</a:t>
            </a:r>
          </a:p>
          <a:p>
            <a:pPr marL="365125" indent="-365125">
              <a:lnSpc>
                <a:spcPct val="95000"/>
              </a:lnSpc>
              <a:spcBef>
                <a:spcPts val="1136"/>
              </a:spcBef>
              <a:buClr>
                <a:srgbClr val="FF0000"/>
              </a:buClr>
              <a:buSzPct val="10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„Am liebsten mache ich alles selbst.“</a:t>
            </a:r>
          </a:p>
          <a:p>
            <a:pPr marL="365125" indent="-365125">
              <a:lnSpc>
                <a:spcPct val="95000"/>
              </a:lnSpc>
              <a:spcBef>
                <a:spcPts val="1136"/>
              </a:spcBef>
              <a:buClr>
                <a:srgbClr val="FF0000"/>
              </a:buClr>
              <a:buSzPct val="10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„Ich muss ständig für meinen Betrieb da sein.“</a:t>
            </a:r>
          </a:p>
          <a:p>
            <a:pPr marL="365125" indent="-365125">
              <a:lnSpc>
                <a:spcPct val="95000"/>
              </a:lnSpc>
              <a:spcBef>
                <a:spcPts val="1136"/>
              </a:spcBef>
              <a:buClr>
                <a:srgbClr val="FF0000"/>
              </a:buClr>
              <a:buSzPct val="10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„Ohne mich geht es nicht.“</a:t>
            </a:r>
          </a:p>
          <a:p>
            <a:pPr marL="365125" indent="-365125">
              <a:lnSpc>
                <a:spcPct val="95000"/>
              </a:lnSpc>
              <a:spcBef>
                <a:spcPts val="1136"/>
              </a:spcBef>
              <a:buClr>
                <a:srgbClr val="FF0000"/>
              </a:buClr>
              <a:buSzPct val="10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„Es gibt nichts Schlimmeres, als einen Fehler zu machen.“</a:t>
            </a:r>
          </a:p>
          <a:p>
            <a:pPr marL="365125" indent="-365125">
              <a:lnSpc>
                <a:spcPct val="95000"/>
              </a:lnSpc>
              <a:spcBef>
                <a:spcPts val="1136"/>
              </a:spcBef>
              <a:buClr>
                <a:srgbClr val="FF0000"/>
              </a:buClr>
              <a:buSzPct val="10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„Ich muss mit allen Leuten gut auskommen.“</a:t>
            </a:r>
          </a:p>
          <a:p>
            <a:pPr marL="365125" indent="-365125">
              <a:lnSpc>
                <a:spcPct val="95000"/>
              </a:lnSpc>
              <a:spcBef>
                <a:spcPts val="1136"/>
              </a:spcBef>
              <a:buClr>
                <a:srgbClr val="FF0000"/>
              </a:buClr>
              <a:buSzPct val="10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„Ich darf nicht nein sagen.“</a:t>
            </a:r>
          </a:p>
          <a:p>
            <a:endParaRPr lang="de-DE" dirty="0"/>
          </a:p>
        </p:txBody>
      </p:sp>
      <p:sp>
        <p:nvSpPr>
          <p:cNvPr id="5" name="Textplatzhalter 4">
            <a:extLst>
              <a:ext uri="{FF2B5EF4-FFF2-40B4-BE49-F238E27FC236}">
                <a16:creationId xmlns:a16="http://schemas.microsoft.com/office/drawing/2014/main" id="{C07A0851-4597-0748-8DB0-51C17DDF407E}"/>
              </a:ext>
            </a:extLst>
          </p:cNvPr>
          <p:cNvSpPr>
            <a:spLocks noGrp="1"/>
          </p:cNvSpPr>
          <p:nvPr>
            <p:ph type="body" sz="quarter" idx="3"/>
          </p:nvPr>
        </p:nvSpPr>
        <p:spPr/>
        <p:txBody>
          <a:bodyPr>
            <a:normAutofit/>
          </a:bodyPr>
          <a:lstStyle/>
          <a:p>
            <a:r>
              <a:rPr lang="de-DE" sz="3200" dirty="0"/>
              <a:t>stressmildernde Gedanken</a:t>
            </a:r>
          </a:p>
        </p:txBody>
      </p:sp>
      <p:sp>
        <p:nvSpPr>
          <p:cNvPr id="6" name="Inhaltsplatzhalter 5">
            <a:extLst>
              <a:ext uri="{FF2B5EF4-FFF2-40B4-BE49-F238E27FC236}">
                <a16:creationId xmlns:a16="http://schemas.microsoft.com/office/drawing/2014/main" id="{590CF78D-A825-8060-44E5-F6BBE64E1245}"/>
              </a:ext>
            </a:extLst>
          </p:cNvPr>
          <p:cNvSpPr>
            <a:spLocks noGrp="1"/>
          </p:cNvSpPr>
          <p:nvPr>
            <p:ph sz="quarter" idx="4"/>
          </p:nvPr>
        </p:nvSpPr>
        <p:spPr>
          <a:xfrm>
            <a:off x="8747364" y="3929195"/>
            <a:ext cx="6751622" cy="5233480"/>
          </a:xfrm>
        </p:spPr>
        <p:txBody>
          <a:bodyPr>
            <a:normAutofit/>
          </a:bodyPr>
          <a:lstStyle/>
          <a:p>
            <a:pPr marL="342900" indent="-342900">
              <a:lnSpc>
                <a:spcPct val="95000"/>
              </a:lnSpc>
              <a:spcBef>
                <a:spcPct val="50000"/>
              </a:spcBef>
              <a:buClr>
                <a:srgbClr val="FF0000"/>
              </a:buClr>
              <a:buSzPct val="8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„Ich habe schon so viel geschafft, das werde ich auch schaffen.“</a:t>
            </a:r>
          </a:p>
          <a:p>
            <a:pPr marL="342900" indent="-342900">
              <a:lnSpc>
                <a:spcPct val="95000"/>
              </a:lnSpc>
              <a:spcBef>
                <a:spcPct val="50000"/>
              </a:spcBef>
              <a:buClr>
                <a:srgbClr val="FF0000"/>
              </a:buClr>
              <a:buSzPct val="8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„Andere machen auch Fehler.“</a:t>
            </a:r>
          </a:p>
          <a:p>
            <a:pPr marL="342900" indent="-342900">
              <a:lnSpc>
                <a:spcPct val="95000"/>
              </a:lnSpc>
              <a:spcBef>
                <a:spcPct val="50000"/>
              </a:spcBef>
              <a:buClr>
                <a:srgbClr val="FF0000"/>
              </a:buClr>
              <a:buSzPct val="8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„Es gibt Schlimmeres.“</a:t>
            </a:r>
          </a:p>
          <a:p>
            <a:pPr marL="342900" indent="-342900">
              <a:lnSpc>
                <a:spcPct val="95000"/>
              </a:lnSpc>
              <a:spcBef>
                <a:spcPct val="50000"/>
              </a:spcBef>
              <a:buClr>
                <a:srgbClr val="FF0000"/>
              </a:buClr>
              <a:buSzPct val="8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„Ich nehme das nicht persönlich.“</a:t>
            </a:r>
          </a:p>
          <a:p>
            <a:pPr marL="342900" indent="-342900">
              <a:lnSpc>
                <a:spcPct val="95000"/>
              </a:lnSpc>
              <a:spcBef>
                <a:spcPct val="50000"/>
              </a:spcBef>
              <a:buClr>
                <a:srgbClr val="FF0000"/>
              </a:buClr>
              <a:buSzPct val="8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„Eins nach dem anderen.“</a:t>
            </a:r>
          </a:p>
          <a:p>
            <a:pPr marL="342900" indent="-342900">
              <a:lnSpc>
                <a:spcPct val="95000"/>
              </a:lnSpc>
              <a:spcBef>
                <a:spcPct val="50000"/>
              </a:spcBef>
              <a:buClr>
                <a:srgbClr val="FF0000"/>
              </a:buClr>
              <a:buSzPct val="8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„Ich kann es nicht allen recht machen.“</a:t>
            </a:r>
          </a:p>
          <a:p>
            <a:pPr marL="342900" indent="-342900">
              <a:lnSpc>
                <a:spcPct val="95000"/>
              </a:lnSpc>
              <a:spcBef>
                <a:spcPct val="50000"/>
              </a:spcBef>
              <a:buClr>
                <a:srgbClr val="FF0000"/>
              </a:buClr>
              <a:buSzPct val="80000"/>
              <a:buFont typeface="Arial" panose="020B0604020202020204" pitchFamily="34" charset="0"/>
              <a:buChar char="•"/>
              <a:defRPr/>
            </a:pPr>
            <a:r>
              <a:rPr lang="de-DE" altLang="de-DE" sz="2400" dirty="0">
                <a:latin typeface="Arial" panose="020B0604020202020204" pitchFamily="34" charset="0"/>
                <a:ea typeface="Arial Unicode MS" charset="0"/>
                <a:cs typeface="Arial" panose="020B0604020202020204" pitchFamily="34" charset="0"/>
              </a:rPr>
              <a:t>...</a:t>
            </a:r>
          </a:p>
          <a:p>
            <a:endParaRPr lang="de-DE" dirty="0"/>
          </a:p>
        </p:txBody>
      </p:sp>
      <p:sp>
        <p:nvSpPr>
          <p:cNvPr id="7" name="Fußzeilenplatzhalter 6">
            <a:extLst>
              <a:ext uri="{FF2B5EF4-FFF2-40B4-BE49-F238E27FC236}">
                <a16:creationId xmlns:a16="http://schemas.microsoft.com/office/drawing/2014/main" id="{9A9278F3-CCE0-DE88-02C9-0F021C91248B}"/>
              </a:ext>
            </a:extLst>
          </p:cNvPr>
          <p:cNvSpPr>
            <a:spLocks noGrp="1"/>
          </p:cNvSpPr>
          <p:nvPr>
            <p:ph type="ftr" sz="quarter" idx="11"/>
          </p:nvPr>
        </p:nvSpPr>
        <p:spPr/>
        <p:txBody>
          <a:bodyPr/>
          <a:lstStyle/>
          <a:p>
            <a:r>
              <a:rPr lang="en-US"/>
              <a:t>Stand: April 2024 © DGPR</a:t>
            </a:r>
            <a:endParaRPr lang="en-US" dirty="0"/>
          </a:p>
        </p:txBody>
      </p:sp>
      <p:sp>
        <p:nvSpPr>
          <p:cNvPr id="8" name="Foliennummernplatzhalter 7">
            <a:extLst>
              <a:ext uri="{FF2B5EF4-FFF2-40B4-BE49-F238E27FC236}">
                <a16:creationId xmlns:a16="http://schemas.microsoft.com/office/drawing/2014/main" id="{B6976F2A-4102-E7DD-6337-BAF86FAC8CA5}"/>
              </a:ext>
            </a:extLst>
          </p:cNvPr>
          <p:cNvSpPr>
            <a:spLocks noGrp="1"/>
          </p:cNvSpPr>
          <p:nvPr>
            <p:ph type="sldNum" sz="quarter" idx="12"/>
          </p:nvPr>
        </p:nvSpPr>
        <p:spPr/>
        <p:txBody>
          <a:bodyPr/>
          <a:lstStyle/>
          <a:p>
            <a:fld id="{48F63A3B-78C7-47BE-AE5E-E10140E04643}" type="slidenum">
              <a:rPr lang="en-US" smtClean="0"/>
              <a:pPr/>
              <a:t>17</a:t>
            </a:fld>
            <a:endParaRPr lang="en-US" dirty="0"/>
          </a:p>
        </p:txBody>
      </p:sp>
    </p:spTree>
    <p:extLst>
      <p:ext uri="{BB962C8B-B14F-4D97-AF65-F5344CB8AC3E}">
        <p14:creationId xmlns:p14="http://schemas.microsoft.com/office/powerpoint/2010/main" val="25461500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F2414D-B6D0-C3DC-E230-0EA075513FCE}"/>
              </a:ext>
            </a:extLst>
          </p:cNvPr>
          <p:cNvSpPr>
            <a:spLocks noGrp="1"/>
          </p:cNvSpPr>
          <p:nvPr>
            <p:ph type="title"/>
          </p:nvPr>
        </p:nvSpPr>
        <p:spPr/>
        <p:txBody>
          <a:bodyPr>
            <a:normAutofit/>
          </a:bodyPr>
          <a:lstStyle/>
          <a:p>
            <a:pPr algn="ctr"/>
            <a:r>
              <a:rPr lang="de-DE" sz="4400" dirty="0"/>
              <a:t>Langfristige Veränderung</a:t>
            </a:r>
          </a:p>
        </p:txBody>
      </p:sp>
      <p:sp>
        <p:nvSpPr>
          <p:cNvPr id="3" name="Textplatzhalter 2">
            <a:extLst>
              <a:ext uri="{FF2B5EF4-FFF2-40B4-BE49-F238E27FC236}">
                <a16:creationId xmlns:a16="http://schemas.microsoft.com/office/drawing/2014/main" id="{3222ADD6-E9C3-75D3-9927-7E3869D4073C}"/>
              </a:ext>
            </a:extLst>
          </p:cNvPr>
          <p:cNvSpPr>
            <a:spLocks noGrp="1"/>
          </p:cNvSpPr>
          <p:nvPr>
            <p:ph type="body" idx="1"/>
          </p:nvPr>
        </p:nvSpPr>
        <p:spPr>
          <a:xfrm>
            <a:off x="1192762" y="2062138"/>
            <a:ext cx="7325669" cy="1170260"/>
          </a:xfrm>
        </p:spPr>
        <p:txBody>
          <a:bodyPr>
            <a:normAutofit/>
          </a:bodyPr>
          <a:lstStyle/>
          <a:p>
            <a:r>
              <a:rPr lang="de-DE" sz="3200" dirty="0"/>
              <a:t>Situation / Bedingungen</a:t>
            </a:r>
          </a:p>
        </p:txBody>
      </p:sp>
      <p:sp>
        <p:nvSpPr>
          <p:cNvPr id="4" name="Inhaltsplatzhalter 3">
            <a:extLst>
              <a:ext uri="{FF2B5EF4-FFF2-40B4-BE49-F238E27FC236}">
                <a16:creationId xmlns:a16="http://schemas.microsoft.com/office/drawing/2014/main" id="{6A8CBFBF-7895-BFF7-2497-59EDF9B8E232}"/>
              </a:ext>
            </a:extLst>
          </p:cNvPr>
          <p:cNvSpPr>
            <a:spLocks noGrp="1"/>
          </p:cNvSpPr>
          <p:nvPr>
            <p:ph sz="half" idx="2"/>
          </p:nvPr>
        </p:nvSpPr>
        <p:spPr/>
        <p:txBody>
          <a:bodyPr>
            <a:normAutofit/>
          </a:bodyPr>
          <a:lstStyle/>
          <a:p>
            <a:pPr marL="0" indent="0">
              <a:buNone/>
            </a:pPr>
            <a:r>
              <a:rPr lang="de-DE" sz="2400" dirty="0"/>
              <a:t>Verringerung oder Abbau äußerer Belastungen und Anforderungen im beruflichen und privaten Bereich.</a:t>
            </a:r>
          </a:p>
          <a:p>
            <a:pPr>
              <a:buClr>
                <a:srgbClr val="FF0000"/>
              </a:buClr>
            </a:pPr>
            <a:r>
              <a:rPr lang="de-DE" sz="2400" dirty="0"/>
              <a:t>verändern</a:t>
            </a:r>
          </a:p>
          <a:p>
            <a:pPr>
              <a:buClr>
                <a:srgbClr val="FF0000"/>
              </a:buClr>
            </a:pPr>
            <a:r>
              <a:rPr lang="de-DE" sz="2400" dirty="0"/>
              <a:t>verlassen</a:t>
            </a:r>
          </a:p>
          <a:p>
            <a:pPr>
              <a:buClr>
                <a:srgbClr val="FF0000"/>
              </a:buClr>
            </a:pPr>
            <a:r>
              <a:rPr lang="de-DE" sz="2400" dirty="0"/>
              <a:t>akzeptieren</a:t>
            </a:r>
          </a:p>
        </p:txBody>
      </p:sp>
      <p:sp>
        <p:nvSpPr>
          <p:cNvPr id="5" name="Textplatzhalter 4">
            <a:extLst>
              <a:ext uri="{FF2B5EF4-FFF2-40B4-BE49-F238E27FC236}">
                <a16:creationId xmlns:a16="http://schemas.microsoft.com/office/drawing/2014/main" id="{7EF99660-BBAE-0FC3-67EF-8BD5DB21842D}"/>
              </a:ext>
            </a:extLst>
          </p:cNvPr>
          <p:cNvSpPr>
            <a:spLocks noGrp="1"/>
          </p:cNvSpPr>
          <p:nvPr>
            <p:ph type="body" sz="quarter" idx="3"/>
          </p:nvPr>
        </p:nvSpPr>
        <p:spPr>
          <a:xfrm>
            <a:off x="8766453" y="2062138"/>
            <a:ext cx="7361747" cy="1170260"/>
          </a:xfrm>
        </p:spPr>
        <p:txBody>
          <a:bodyPr>
            <a:normAutofit/>
          </a:bodyPr>
          <a:lstStyle/>
          <a:p>
            <a:r>
              <a:rPr lang="de-DE" sz="3200" dirty="0"/>
              <a:t>Die eigene Person</a:t>
            </a:r>
          </a:p>
        </p:txBody>
      </p:sp>
      <p:sp>
        <p:nvSpPr>
          <p:cNvPr id="6" name="Inhaltsplatzhalter 5">
            <a:extLst>
              <a:ext uri="{FF2B5EF4-FFF2-40B4-BE49-F238E27FC236}">
                <a16:creationId xmlns:a16="http://schemas.microsoft.com/office/drawing/2014/main" id="{56B5082B-9D4E-0C5B-916E-AF7303EB3938}"/>
              </a:ext>
            </a:extLst>
          </p:cNvPr>
          <p:cNvSpPr>
            <a:spLocks noGrp="1"/>
          </p:cNvSpPr>
          <p:nvPr>
            <p:ph sz="quarter" idx="4"/>
          </p:nvPr>
        </p:nvSpPr>
        <p:spPr/>
        <p:txBody>
          <a:bodyPr>
            <a:normAutofit/>
          </a:bodyPr>
          <a:lstStyle/>
          <a:p>
            <a:pPr>
              <a:buClr>
                <a:srgbClr val="FF0000"/>
              </a:buClr>
            </a:pPr>
            <a:r>
              <a:rPr lang="de-DE" sz="2400" dirty="0"/>
              <a:t>Regeneration fördern</a:t>
            </a:r>
          </a:p>
          <a:p>
            <a:pPr>
              <a:buClr>
                <a:srgbClr val="FF0000"/>
              </a:buClr>
            </a:pPr>
            <a:r>
              <a:rPr lang="de-DE" sz="2400" dirty="0"/>
              <a:t>persönliche Arbeitsorganisation verbessern</a:t>
            </a:r>
          </a:p>
          <a:p>
            <a:pPr>
              <a:buClr>
                <a:srgbClr val="FF0000"/>
              </a:buClr>
            </a:pPr>
            <a:r>
              <a:rPr lang="de-DE" sz="2400" dirty="0"/>
              <a:t>Veränderung persönlicher Einstellungen, Bewertungen</a:t>
            </a:r>
          </a:p>
        </p:txBody>
      </p:sp>
      <p:sp>
        <p:nvSpPr>
          <p:cNvPr id="7" name="Fußzeilenplatzhalter 6">
            <a:extLst>
              <a:ext uri="{FF2B5EF4-FFF2-40B4-BE49-F238E27FC236}">
                <a16:creationId xmlns:a16="http://schemas.microsoft.com/office/drawing/2014/main" id="{5FD2D8C0-C93E-D47C-B2F0-77EE19531AC0}"/>
              </a:ext>
            </a:extLst>
          </p:cNvPr>
          <p:cNvSpPr>
            <a:spLocks noGrp="1"/>
          </p:cNvSpPr>
          <p:nvPr>
            <p:ph type="ftr" sz="quarter" idx="11"/>
          </p:nvPr>
        </p:nvSpPr>
        <p:spPr/>
        <p:txBody>
          <a:bodyPr/>
          <a:lstStyle/>
          <a:p>
            <a:r>
              <a:rPr lang="en-US"/>
              <a:t>Stand: April 2024 © DGPR</a:t>
            </a:r>
            <a:endParaRPr lang="en-US" dirty="0"/>
          </a:p>
        </p:txBody>
      </p:sp>
      <p:sp>
        <p:nvSpPr>
          <p:cNvPr id="8" name="Foliennummernplatzhalter 7">
            <a:extLst>
              <a:ext uri="{FF2B5EF4-FFF2-40B4-BE49-F238E27FC236}">
                <a16:creationId xmlns:a16="http://schemas.microsoft.com/office/drawing/2014/main" id="{CA971CF5-AE48-A7E0-7790-E2135A3CD4B5}"/>
              </a:ext>
            </a:extLst>
          </p:cNvPr>
          <p:cNvSpPr>
            <a:spLocks noGrp="1"/>
          </p:cNvSpPr>
          <p:nvPr>
            <p:ph type="sldNum" sz="quarter" idx="12"/>
          </p:nvPr>
        </p:nvSpPr>
        <p:spPr/>
        <p:txBody>
          <a:bodyPr/>
          <a:lstStyle/>
          <a:p>
            <a:fld id="{48F63A3B-78C7-47BE-AE5E-E10140E04643}" type="slidenum">
              <a:rPr lang="en-US" smtClean="0"/>
              <a:pPr/>
              <a:t>18</a:t>
            </a:fld>
            <a:endParaRPr lang="en-US" dirty="0"/>
          </a:p>
        </p:txBody>
      </p:sp>
    </p:spTree>
    <p:extLst>
      <p:ext uri="{BB962C8B-B14F-4D97-AF65-F5344CB8AC3E}">
        <p14:creationId xmlns:p14="http://schemas.microsoft.com/office/powerpoint/2010/main" val="23902473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DC1FEB-F2D7-3C93-0E47-1DE825DF3252}"/>
              </a:ext>
            </a:extLst>
          </p:cNvPr>
          <p:cNvSpPr>
            <a:spLocks noGrp="1"/>
          </p:cNvSpPr>
          <p:nvPr>
            <p:ph type="title"/>
          </p:nvPr>
        </p:nvSpPr>
        <p:spPr/>
        <p:txBody>
          <a:bodyPr>
            <a:normAutofit/>
          </a:bodyPr>
          <a:lstStyle/>
          <a:p>
            <a:pPr algn="ctr"/>
            <a:r>
              <a:rPr lang="de-DE" sz="4400" dirty="0"/>
              <a:t>Regeneration fördern</a:t>
            </a:r>
          </a:p>
        </p:txBody>
      </p:sp>
      <p:sp>
        <p:nvSpPr>
          <p:cNvPr id="3" name="Inhaltsplatzhalter 2">
            <a:extLst>
              <a:ext uri="{FF2B5EF4-FFF2-40B4-BE49-F238E27FC236}">
                <a16:creationId xmlns:a16="http://schemas.microsoft.com/office/drawing/2014/main" id="{DFF2A1D3-A875-6252-0AE0-7D4DCE57E1EF}"/>
              </a:ext>
            </a:extLst>
          </p:cNvPr>
          <p:cNvSpPr>
            <a:spLocks noGrp="1"/>
          </p:cNvSpPr>
          <p:nvPr>
            <p:ph idx="1"/>
          </p:nvPr>
        </p:nvSpPr>
        <p:spPr>
          <a:xfrm>
            <a:off x="1231449" y="2101557"/>
            <a:ext cx="6056417" cy="6180512"/>
          </a:xfrm>
        </p:spPr>
        <p:txBody>
          <a:bodyPr>
            <a:normAutofit/>
          </a:bodyPr>
          <a:lstStyle/>
          <a:p>
            <a:pPr>
              <a:lnSpc>
                <a:spcPct val="95000"/>
              </a:lnSpc>
              <a:spcBef>
                <a:spcPct val="50000"/>
              </a:spcBef>
              <a:buClr>
                <a:srgbClr val="FF0000"/>
              </a:buClr>
              <a:buSzPct val="100000"/>
              <a:buFontTx/>
              <a:buChar char="•"/>
            </a:pPr>
            <a:r>
              <a:rPr lang="de-DE" sz="2400" dirty="0">
                <a:solidFill>
                  <a:schemeClr val="tx1"/>
                </a:solidFill>
                <a:latin typeface="Arial Unicode MS" pitchFamily="34" charset="-128"/>
              </a:rPr>
              <a:t>regelmäßiges Praktizieren einer Entspannungstechnik</a:t>
            </a:r>
          </a:p>
          <a:p>
            <a:pPr>
              <a:lnSpc>
                <a:spcPct val="95000"/>
              </a:lnSpc>
              <a:spcBef>
                <a:spcPct val="50000"/>
              </a:spcBef>
              <a:buClr>
                <a:srgbClr val="FF0000"/>
              </a:buClr>
              <a:buSzPct val="100000"/>
              <a:buFontTx/>
              <a:buChar char="•"/>
            </a:pPr>
            <a:r>
              <a:rPr lang="de-DE" sz="2400" dirty="0">
                <a:solidFill>
                  <a:schemeClr val="tx1"/>
                </a:solidFill>
                <a:latin typeface="Arial Unicode MS" pitchFamily="34" charset="-128"/>
              </a:rPr>
              <a:t>Erholungspausen</a:t>
            </a:r>
          </a:p>
          <a:p>
            <a:pPr>
              <a:lnSpc>
                <a:spcPct val="95000"/>
              </a:lnSpc>
              <a:spcBef>
                <a:spcPct val="50000"/>
              </a:spcBef>
              <a:buClr>
                <a:srgbClr val="FF0000"/>
              </a:buClr>
              <a:buSzPct val="100000"/>
              <a:buFontTx/>
              <a:buChar char="•"/>
            </a:pPr>
            <a:r>
              <a:rPr lang="de-DE" sz="2400" dirty="0">
                <a:solidFill>
                  <a:schemeClr val="tx1"/>
                </a:solidFill>
                <a:latin typeface="Arial Unicode MS" pitchFamily="34" charset="-128"/>
              </a:rPr>
              <a:t>ausreichend Schlaf</a:t>
            </a:r>
          </a:p>
          <a:p>
            <a:pPr>
              <a:lnSpc>
                <a:spcPct val="95000"/>
              </a:lnSpc>
              <a:spcBef>
                <a:spcPct val="50000"/>
              </a:spcBef>
              <a:buClr>
                <a:srgbClr val="FF0000"/>
              </a:buClr>
              <a:buSzPct val="100000"/>
              <a:buFontTx/>
              <a:buChar char="•"/>
            </a:pPr>
            <a:r>
              <a:rPr lang="de-DE" sz="2400" dirty="0">
                <a:solidFill>
                  <a:schemeClr val="tx1"/>
                </a:solidFill>
                <a:latin typeface="Arial Unicode MS" pitchFamily="34" charset="-128"/>
              </a:rPr>
              <a:t>regelmäßige Bewegung</a:t>
            </a:r>
          </a:p>
          <a:p>
            <a:pPr indent="-360000">
              <a:lnSpc>
                <a:spcPct val="95000"/>
              </a:lnSpc>
              <a:spcBef>
                <a:spcPct val="50000"/>
              </a:spcBef>
              <a:buClr>
                <a:srgbClr val="FF0000"/>
              </a:buClr>
              <a:buSzPct val="100000"/>
              <a:buFontTx/>
              <a:buChar char="•"/>
            </a:pPr>
            <a:r>
              <a:rPr lang="de-DE" sz="2400" dirty="0">
                <a:solidFill>
                  <a:schemeClr val="tx1"/>
                </a:solidFill>
                <a:latin typeface="Arial Unicode MS" pitchFamily="34" charset="-128"/>
              </a:rPr>
              <a:t>gesunde, abwechslungsreiche</a:t>
            </a:r>
            <a:br>
              <a:rPr lang="de-DE" sz="2400" dirty="0">
                <a:latin typeface="Arial Unicode MS" pitchFamily="34" charset="-128"/>
              </a:rPr>
            </a:br>
            <a:r>
              <a:rPr lang="de-DE" sz="2400" dirty="0">
                <a:solidFill>
                  <a:schemeClr val="tx1"/>
                </a:solidFill>
                <a:latin typeface="Arial Unicode MS" pitchFamily="34" charset="-128"/>
              </a:rPr>
              <a:t>Ernährung</a:t>
            </a:r>
          </a:p>
          <a:p>
            <a:pPr>
              <a:lnSpc>
                <a:spcPct val="95000"/>
              </a:lnSpc>
              <a:spcBef>
                <a:spcPct val="50000"/>
              </a:spcBef>
              <a:buClr>
                <a:srgbClr val="FF0000"/>
              </a:buClr>
              <a:buSzPct val="100000"/>
              <a:buFontTx/>
              <a:buChar char="•"/>
            </a:pPr>
            <a:r>
              <a:rPr lang="de-DE" sz="2400" dirty="0">
                <a:solidFill>
                  <a:schemeClr val="tx1"/>
                </a:solidFill>
                <a:latin typeface="Arial Unicode MS" pitchFamily="34" charset="-128"/>
              </a:rPr>
              <a:t>Ausgleich: Hobbys und</a:t>
            </a:r>
            <a:br>
              <a:rPr lang="de-DE" sz="2400" dirty="0">
                <a:solidFill>
                  <a:schemeClr val="tx1"/>
                </a:solidFill>
                <a:latin typeface="Arial Unicode MS" pitchFamily="34" charset="-128"/>
              </a:rPr>
            </a:br>
            <a:r>
              <a:rPr lang="de-DE" sz="2400" dirty="0">
                <a:solidFill>
                  <a:schemeClr val="tx1"/>
                </a:solidFill>
                <a:latin typeface="Arial Unicode MS" pitchFamily="34" charset="-128"/>
              </a:rPr>
              <a:t>Freizeitaktivitäten</a:t>
            </a:r>
          </a:p>
          <a:p>
            <a:pPr>
              <a:lnSpc>
                <a:spcPct val="95000"/>
              </a:lnSpc>
              <a:spcBef>
                <a:spcPct val="50000"/>
              </a:spcBef>
              <a:buClr>
                <a:srgbClr val="FF0000"/>
              </a:buClr>
              <a:buSzPct val="100000"/>
            </a:pPr>
            <a:r>
              <a:rPr lang="de-DE" sz="2400" dirty="0">
                <a:solidFill>
                  <a:schemeClr val="tx1"/>
                </a:solidFill>
                <a:latin typeface="Arial Unicode MS" pitchFamily="34" charset="-128"/>
              </a:rPr>
              <a:t>außerberufliche soziale Kontakte</a:t>
            </a:r>
          </a:p>
          <a:p>
            <a:pPr>
              <a:lnSpc>
                <a:spcPct val="95000"/>
              </a:lnSpc>
              <a:spcBef>
                <a:spcPct val="50000"/>
              </a:spcBef>
              <a:buClr>
                <a:srgbClr val="FF0000"/>
              </a:buClr>
              <a:buSzPct val="100000"/>
              <a:buFontTx/>
              <a:buChar char="•"/>
            </a:pPr>
            <a:r>
              <a:rPr lang="de-DE" sz="2400" dirty="0">
                <a:solidFill>
                  <a:schemeClr val="tx1"/>
                </a:solidFill>
                <a:latin typeface="Arial Unicode MS" pitchFamily="34" charset="-128"/>
              </a:rPr>
              <a:t>Zufriedenheitserlebnisse</a:t>
            </a:r>
          </a:p>
          <a:p>
            <a:pPr>
              <a:lnSpc>
                <a:spcPct val="95000"/>
              </a:lnSpc>
              <a:spcBef>
                <a:spcPct val="50000"/>
              </a:spcBef>
              <a:buClr>
                <a:srgbClr val="FF0000"/>
              </a:buClr>
              <a:buSzPct val="100000"/>
              <a:buFontTx/>
              <a:buChar char="•"/>
            </a:pPr>
            <a:r>
              <a:rPr lang="de-DE" sz="2400" dirty="0">
                <a:solidFill>
                  <a:schemeClr val="tx1"/>
                </a:solidFill>
                <a:latin typeface="Arial Unicode MS" pitchFamily="34" charset="-128"/>
              </a:rPr>
              <a:t>Kleine Dinge des Alltags genießen</a:t>
            </a:r>
          </a:p>
        </p:txBody>
      </p:sp>
      <p:sp>
        <p:nvSpPr>
          <p:cNvPr id="4" name="Fußzeilenplatzhalter 3">
            <a:extLst>
              <a:ext uri="{FF2B5EF4-FFF2-40B4-BE49-F238E27FC236}">
                <a16:creationId xmlns:a16="http://schemas.microsoft.com/office/drawing/2014/main" id="{7B03ABD2-51EB-4C3E-3D69-DCF2D8B41319}"/>
              </a:ext>
            </a:extLst>
          </p:cNvPr>
          <p:cNvSpPr>
            <a:spLocks noGrp="1"/>
          </p:cNvSpPr>
          <p:nvPr>
            <p:ph type="ftr" sz="quarter" idx="11"/>
          </p:nvPr>
        </p:nvSpPr>
        <p:spPr/>
        <p:txBody>
          <a:bodyPr/>
          <a:lstStyle/>
          <a:p>
            <a:r>
              <a:rPr lang="en-US"/>
              <a:t>Stand: April 2024 © DGPR</a:t>
            </a:r>
            <a:endParaRPr lang="en-US" dirty="0"/>
          </a:p>
        </p:txBody>
      </p:sp>
      <p:sp>
        <p:nvSpPr>
          <p:cNvPr id="5" name="Foliennummernplatzhalter 4">
            <a:extLst>
              <a:ext uri="{FF2B5EF4-FFF2-40B4-BE49-F238E27FC236}">
                <a16:creationId xmlns:a16="http://schemas.microsoft.com/office/drawing/2014/main" id="{8792BFC9-BE2C-B300-E551-864D1D2BD087}"/>
              </a:ext>
            </a:extLst>
          </p:cNvPr>
          <p:cNvSpPr>
            <a:spLocks noGrp="1"/>
          </p:cNvSpPr>
          <p:nvPr>
            <p:ph type="sldNum" sz="quarter" idx="12"/>
          </p:nvPr>
        </p:nvSpPr>
        <p:spPr/>
        <p:txBody>
          <a:bodyPr/>
          <a:lstStyle/>
          <a:p>
            <a:fld id="{48F63A3B-78C7-47BE-AE5E-E10140E04643}" type="slidenum">
              <a:rPr lang="en-US" smtClean="0"/>
              <a:pPr/>
              <a:t>19</a:t>
            </a:fld>
            <a:endParaRPr lang="en-US" dirty="0"/>
          </a:p>
        </p:txBody>
      </p:sp>
      <p:pic>
        <p:nvPicPr>
          <p:cNvPr id="6" name="Grafik 6" descr="Ein Bild, das Naturkost, vegane Ernährung, Lebensmittelgruppe, Vollwertkost enthält.&#10;&#10;Beschreibung automatisch generiert.">
            <a:extLst>
              <a:ext uri="{FF2B5EF4-FFF2-40B4-BE49-F238E27FC236}">
                <a16:creationId xmlns:a16="http://schemas.microsoft.com/office/drawing/2014/main" id="{DFD98A06-7CB7-1B24-9FF2-1E884E3DD86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097484" y="2134775"/>
            <a:ext cx="4937426" cy="2556735"/>
          </a:xfrm>
          <a:prstGeom prst="rect">
            <a:avLst/>
          </a:prstGeom>
          <a:ln>
            <a:noFill/>
          </a:ln>
          <a:effectLst>
            <a:outerShdw blurRad="292100" dist="139700" dir="2700000" algn="tl" rotWithShape="0">
              <a:srgbClr val="333333">
                <a:alpha val="65000"/>
              </a:srgbClr>
            </a:outerShdw>
          </a:effectLst>
        </p:spPr>
      </p:pic>
      <p:pic>
        <p:nvPicPr>
          <p:cNvPr id="7" name="Grafik 7" descr="Ein Bild, das Person, körperliche Fitness, Kleidung, Ellenbogen enthält.&#10;&#10;Beschreibung automatisch generiert.">
            <a:extLst>
              <a:ext uri="{FF2B5EF4-FFF2-40B4-BE49-F238E27FC236}">
                <a16:creationId xmlns:a16="http://schemas.microsoft.com/office/drawing/2014/main" id="{5B401D42-C963-8BB1-4140-A275C19C0BC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1154"/>
          <a:stretch/>
        </p:blipFill>
        <p:spPr>
          <a:xfrm>
            <a:off x="12222960" y="2136153"/>
            <a:ext cx="4786190" cy="2555100"/>
          </a:xfrm>
          <a:prstGeom prst="rect">
            <a:avLst/>
          </a:prstGeom>
          <a:ln>
            <a:noFill/>
          </a:ln>
          <a:effectLst>
            <a:outerShdw blurRad="292100" dist="139700" dir="2700000" algn="tl" rotWithShape="0">
              <a:srgbClr val="333333">
                <a:alpha val="65000"/>
              </a:srgbClr>
            </a:outerShdw>
          </a:effectLst>
        </p:spPr>
      </p:pic>
      <p:pic>
        <p:nvPicPr>
          <p:cNvPr id="8" name="Grafik 8" descr="Ein Bild, das Person, Kleidung, draußen, Baum enthält.&#10;&#10;Beschreibung automatisch generiert.">
            <a:extLst>
              <a:ext uri="{FF2B5EF4-FFF2-40B4-BE49-F238E27FC236}">
                <a16:creationId xmlns:a16="http://schemas.microsoft.com/office/drawing/2014/main" id="{8C7B5D49-5911-E73B-967E-207DFBCE3D9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171288" y="4867622"/>
            <a:ext cx="4886197" cy="3249632"/>
          </a:xfrm>
          <a:prstGeom prst="rect">
            <a:avLst/>
          </a:prstGeom>
          <a:ln>
            <a:noFill/>
          </a:ln>
          <a:effectLst>
            <a:outerShdw blurRad="292100" dist="139700" dir="2700000" algn="tl" rotWithShape="0">
              <a:srgbClr val="333333">
                <a:alpha val="65000"/>
              </a:srgbClr>
            </a:outerShdw>
          </a:effectLst>
        </p:spPr>
      </p:pic>
      <p:pic>
        <p:nvPicPr>
          <p:cNvPr id="9" name="Grafik 9" descr="Ein Bild, das Person, Knie, Yoga, körperliche Fitness enthält.&#10;&#10;Beschreibung automatisch generiert.">
            <a:extLst>
              <a:ext uri="{FF2B5EF4-FFF2-40B4-BE49-F238E27FC236}">
                <a16:creationId xmlns:a16="http://schemas.microsoft.com/office/drawing/2014/main" id="{E984E84F-206F-56B6-4F8B-B993AAA181B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47938" y="4867622"/>
            <a:ext cx="4886198" cy="3249631"/>
          </a:xfrm>
          <a:prstGeom prst="rect">
            <a:avLst/>
          </a:prstGeom>
          <a:ln>
            <a:noFill/>
          </a:ln>
          <a:effectLst>
            <a:outerShdw blurRad="292100" dist="139700" dir="2700000" algn="tl" rotWithShape="0">
              <a:srgbClr val="333333">
                <a:alpha val="65000"/>
              </a:srgbClr>
            </a:outerShdw>
          </a:effectLst>
        </p:spPr>
      </p:pic>
      <p:sp>
        <p:nvSpPr>
          <p:cNvPr id="10" name="Textfeld 1">
            <a:extLst>
              <a:ext uri="{FF2B5EF4-FFF2-40B4-BE49-F238E27FC236}">
                <a16:creationId xmlns:a16="http://schemas.microsoft.com/office/drawing/2014/main" id="{9F010B29-6F11-CE77-98E6-4A8595903E6D}"/>
              </a:ext>
            </a:extLst>
          </p:cNvPr>
          <p:cNvSpPr txBox="1">
            <a:spLocks noChangeArrowheads="1"/>
          </p:cNvSpPr>
          <p:nvPr/>
        </p:nvSpPr>
        <p:spPr bwMode="auto">
          <a:xfrm>
            <a:off x="12171288" y="8125068"/>
            <a:ext cx="1661032"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iStock.com/PIKSEL</a:t>
            </a:r>
          </a:p>
        </p:txBody>
      </p:sp>
      <p:sp>
        <p:nvSpPr>
          <p:cNvPr id="11" name="Textfeld 1">
            <a:extLst>
              <a:ext uri="{FF2B5EF4-FFF2-40B4-BE49-F238E27FC236}">
                <a16:creationId xmlns:a16="http://schemas.microsoft.com/office/drawing/2014/main" id="{EE5AA93E-A71B-01F3-07A5-CD12609FFFA8}"/>
              </a:ext>
            </a:extLst>
          </p:cNvPr>
          <p:cNvSpPr txBox="1">
            <a:spLocks noChangeArrowheads="1"/>
          </p:cNvSpPr>
          <p:nvPr/>
        </p:nvSpPr>
        <p:spPr bwMode="auto">
          <a:xfrm>
            <a:off x="7097484" y="4662734"/>
            <a:ext cx="1795684"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monticelllo</a:t>
            </a:r>
            <a:endParaRPr lang="de-DE" altLang="de-DE" sz="845" dirty="0">
              <a:solidFill>
                <a:srgbClr val="000000"/>
              </a:solidFill>
            </a:endParaRPr>
          </a:p>
        </p:txBody>
      </p:sp>
      <p:sp>
        <p:nvSpPr>
          <p:cNvPr id="12" name="Textfeld 1">
            <a:extLst>
              <a:ext uri="{FF2B5EF4-FFF2-40B4-BE49-F238E27FC236}">
                <a16:creationId xmlns:a16="http://schemas.microsoft.com/office/drawing/2014/main" id="{AF60CFF0-53FA-6296-F1B1-C6934BB4C5F3}"/>
              </a:ext>
            </a:extLst>
          </p:cNvPr>
          <p:cNvSpPr txBox="1">
            <a:spLocks noChangeArrowheads="1"/>
          </p:cNvSpPr>
          <p:nvPr/>
        </p:nvSpPr>
        <p:spPr bwMode="auto">
          <a:xfrm>
            <a:off x="7165516" y="8234832"/>
            <a:ext cx="1560042"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fizkes</a:t>
            </a:r>
            <a:endParaRPr lang="de-DE" altLang="de-DE" sz="845" dirty="0">
              <a:solidFill>
                <a:srgbClr val="000000"/>
              </a:solidFill>
            </a:endParaRPr>
          </a:p>
        </p:txBody>
      </p:sp>
      <p:sp>
        <p:nvSpPr>
          <p:cNvPr id="13" name="Textfeld 1">
            <a:extLst>
              <a:ext uri="{FF2B5EF4-FFF2-40B4-BE49-F238E27FC236}">
                <a16:creationId xmlns:a16="http://schemas.microsoft.com/office/drawing/2014/main" id="{031D290F-AA07-7011-C908-E2D550175065}"/>
              </a:ext>
            </a:extLst>
          </p:cNvPr>
          <p:cNvSpPr txBox="1">
            <a:spLocks noChangeArrowheads="1"/>
          </p:cNvSpPr>
          <p:nvPr/>
        </p:nvSpPr>
        <p:spPr bwMode="auto">
          <a:xfrm>
            <a:off x="12171288" y="4641346"/>
            <a:ext cx="1826141"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FatCamera</a:t>
            </a:r>
            <a:endParaRPr lang="de-DE" altLang="de-DE" sz="845" dirty="0">
              <a:solidFill>
                <a:srgbClr val="000000"/>
              </a:solidFill>
            </a:endParaRPr>
          </a:p>
        </p:txBody>
      </p:sp>
    </p:spTree>
    <p:extLst>
      <p:ext uri="{BB962C8B-B14F-4D97-AF65-F5344CB8AC3E}">
        <p14:creationId xmlns:p14="http://schemas.microsoft.com/office/powerpoint/2010/main" val="3101251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liennummernplatzhalter 3"/>
          <p:cNvSpPr>
            <a:spLocks noGrp="1"/>
          </p:cNvSpPr>
          <p:nvPr>
            <p:ph type="sldNum" idx="10"/>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lgn="ctr">
              <a:lnSpc>
                <a:spcPct val="61000"/>
              </a:lnSpc>
              <a:spcAft>
                <a:spcPts val="1425"/>
              </a:spcAft>
              <a:buClr>
                <a:srgbClr val="000000"/>
              </a:buClr>
              <a:buSzPct val="100000"/>
              <a:buFont typeface="Times New Roman" pitchFamily="18" charset="0"/>
              <a:tabLst>
                <a:tab pos="723900" algn="l"/>
              </a:tabLst>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tabLst>
                <a:tab pos="723900" algn="l"/>
              </a:tabLst>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tabLst>
                <a:tab pos="723900" algn="l"/>
              </a:tabLst>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tabLst>
                <a:tab pos="723900" algn="l"/>
              </a:tabLst>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723900" algn="l"/>
              </a:tabLst>
              <a:defRPr sz="2000">
                <a:solidFill>
                  <a:srgbClr val="686868"/>
                </a:solidFill>
                <a:latin typeface="Arial" pitchFamily="34" charset="0"/>
                <a:cs typeface="Arial" pitchFamily="34" charset="0"/>
              </a:defRPr>
            </a:lvl9pPr>
          </a:lstStyle>
          <a:p>
            <a:pPr algn="r">
              <a:lnSpc>
                <a:spcPct val="93000"/>
              </a:lnSpc>
              <a:spcAft>
                <a:spcPct val="0"/>
              </a:spcAft>
              <a:buClrTx/>
              <a:buFontTx/>
              <a:buNone/>
            </a:pPr>
            <a:fld id="{47C58C05-B61E-4744-B88C-94E9F75D403D}" type="slidenum">
              <a:rPr lang="de-DE" altLang="de-DE" sz="1600">
                <a:solidFill>
                  <a:srgbClr val="FFFFFF"/>
                </a:solidFill>
              </a:rPr>
              <a:pPr algn="r">
                <a:lnSpc>
                  <a:spcPct val="93000"/>
                </a:lnSpc>
                <a:spcAft>
                  <a:spcPct val="0"/>
                </a:spcAft>
                <a:buClrTx/>
                <a:buFontTx/>
                <a:buNone/>
              </a:pPr>
              <a:t>2</a:t>
            </a:fld>
            <a:endParaRPr lang="de-DE" altLang="de-DE" sz="1600">
              <a:solidFill>
                <a:srgbClr val="FFFFFF"/>
              </a:solidFill>
            </a:endParaRPr>
          </a:p>
        </p:txBody>
      </p:sp>
      <p:sp>
        <p:nvSpPr>
          <p:cNvPr id="8195" name="Rectangle 1"/>
          <p:cNvSpPr txBox="1">
            <a:spLocks noChangeArrowheads="1"/>
          </p:cNvSpPr>
          <p:nvPr/>
        </p:nvSpPr>
        <p:spPr bwMode="auto">
          <a:xfrm>
            <a:off x="2517776" y="1857375"/>
            <a:ext cx="12290425" cy="164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5000" tIns="45000" rIns="45000" bIns="45000" anchor="t"/>
          <a:lstStyle>
            <a:lvl1pPr algn="ctr">
              <a:lnSpc>
                <a:spcPct val="61000"/>
              </a:lnSpc>
              <a:spcAft>
                <a:spcPts val="1425"/>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 pos="10134600" algn="l"/>
                <a:tab pos="10858500" algn="l"/>
                <a:tab pos="11582400" algn="l"/>
              </a:tabLst>
              <a:defRPr sz="2000">
                <a:solidFill>
                  <a:srgbClr val="686868"/>
                </a:solidFill>
                <a:latin typeface="Arial" pitchFamily="34" charset="0"/>
                <a:cs typeface="Arial" pitchFamily="34" charset="0"/>
              </a:defRPr>
            </a:lvl9pPr>
          </a:lstStyle>
          <a:p>
            <a:pPr>
              <a:defRPr/>
            </a:pPr>
            <a:r>
              <a:rPr lang="de-DE" altLang="de-DE" sz="4800" dirty="0">
                <a:solidFill>
                  <a:schemeClr val="tx1"/>
                </a:solidFill>
                <a:latin typeface="Arial"/>
                <a:cs typeface="Arial"/>
              </a:rPr>
              <a:t>Psyche bei KHK-Patienten „Stressformen“</a:t>
            </a:r>
          </a:p>
        </p:txBody>
      </p:sp>
      <p:sp>
        <p:nvSpPr>
          <p:cNvPr id="8196" name="Rectangle 2"/>
          <p:cNvSpPr txBox="1">
            <a:spLocks noChangeArrowheads="1"/>
          </p:cNvSpPr>
          <p:nvPr/>
        </p:nvSpPr>
        <p:spPr bwMode="auto">
          <a:xfrm>
            <a:off x="2530558" y="3718322"/>
            <a:ext cx="12290425" cy="164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5000" tIns="0" rIns="45000" bIns="45000" anchor="t"/>
          <a:lstStyle>
            <a:lvl1pPr marL="342900" indent="-342900" algn="ctr">
              <a:lnSpc>
                <a:spcPct val="61000"/>
              </a:lnSpc>
              <a:spcAft>
                <a:spcPts val="1425"/>
              </a:spcAft>
              <a:buClr>
                <a:srgbClr val="000000"/>
              </a:buClr>
              <a:buSzPct val="100000"/>
              <a:buFont typeface="Times New Roman" pitchFamily="18" charset="0"/>
              <a:defRPr sz="4000">
                <a:solidFill>
                  <a:srgbClr val="686868"/>
                </a:solidFill>
                <a:latin typeface="Arial" pitchFamily="34" charset="0"/>
                <a:cs typeface="Arial" pitchFamily="34" charset="0"/>
              </a:defRPr>
            </a:lvl1pPr>
            <a:lvl2pPr algn="ctr">
              <a:lnSpc>
                <a:spcPct val="61000"/>
              </a:lnSpc>
              <a:spcAft>
                <a:spcPts val="1138"/>
              </a:spcAft>
              <a:buClr>
                <a:srgbClr val="000000"/>
              </a:buClr>
              <a:buSzPct val="100000"/>
              <a:buFont typeface="Times New Roman" pitchFamily="18" charset="0"/>
              <a:defRPr sz="4000">
                <a:solidFill>
                  <a:srgbClr val="686868"/>
                </a:solidFill>
                <a:latin typeface="Arial" pitchFamily="34" charset="0"/>
                <a:cs typeface="Arial" pitchFamily="34" charset="0"/>
              </a:defRPr>
            </a:lvl2pPr>
            <a:lvl3pPr algn="ctr">
              <a:lnSpc>
                <a:spcPct val="61000"/>
              </a:lnSpc>
              <a:spcAft>
                <a:spcPts val="850"/>
              </a:spcAft>
              <a:buClr>
                <a:srgbClr val="000000"/>
              </a:buClr>
              <a:buSzPct val="100000"/>
              <a:buFont typeface="Times New Roman" pitchFamily="18" charset="0"/>
              <a:defRPr sz="4000">
                <a:solidFill>
                  <a:srgbClr val="686868"/>
                </a:solidFill>
                <a:latin typeface="Arial" pitchFamily="34" charset="0"/>
                <a:cs typeface="Arial" pitchFamily="34" charset="0"/>
              </a:defRPr>
            </a:lvl3pPr>
            <a:lvl4pPr algn="ctr">
              <a:lnSpc>
                <a:spcPct val="61000"/>
              </a:lnSpc>
              <a:spcAft>
                <a:spcPts val="575"/>
              </a:spcAft>
              <a:buClr>
                <a:srgbClr val="000000"/>
              </a:buClr>
              <a:buSzPct val="100000"/>
              <a:buFont typeface="Times New Roman" pitchFamily="18" charset="0"/>
              <a:defRPr sz="4000">
                <a:solidFill>
                  <a:srgbClr val="686868"/>
                </a:solidFill>
                <a:latin typeface="Arial" pitchFamily="34" charset="0"/>
                <a:cs typeface="Arial" pitchFamily="34" charset="0"/>
              </a:defRPr>
            </a:lvl4pPr>
            <a:lvl5pPr algn="ctr">
              <a:lnSpc>
                <a:spcPct val="61000"/>
              </a:lnSpc>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8" charset="0"/>
              <a:defRPr sz="2000">
                <a:solidFill>
                  <a:srgbClr val="686868"/>
                </a:solidFill>
                <a:latin typeface="Arial" pitchFamily="34" charset="0"/>
                <a:cs typeface="Arial" pitchFamily="34" charset="0"/>
              </a:defRPr>
            </a:lvl9pPr>
          </a:lstStyle>
          <a:p>
            <a:pPr eaLnBrk="1"/>
            <a:r>
              <a:rPr lang="de-DE" altLang="de-DE" sz="3600" dirty="0">
                <a:solidFill>
                  <a:schemeClr val="tx1"/>
                </a:solidFill>
                <a:latin typeface="Arial"/>
                <a:cs typeface="Arial"/>
              </a:rPr>
              <a:t>Vortrag im Rahmen der Gesundheitsbildung</a:t>
            </a:r>
            <a:endParaRPr lang="de-DE" altLang="de-DE" sz="2400" dirty="0">
              <a:solidFill>
                <a:schemeClr val="tx1"/>
              </a:solidFill>
              <a:latin typeface="Arial"/>
              <a:cs typeface="Arial"/>
            </a:endParaRPr>
          </a:p>
          <a:p>
            <a:pPr eaLnBrk="1"/>
            <a:r>
              <a:rPr lang="de-DE" altLang="de-DE" sz="2400" dirty="0">
                <a:solidFill>
                  <a:schemeClr val="tx1"/>
                </a:solidFill>
                <a:latin typeface="Arial"/>
                <a:cs typeface="Arial"/>
              </a:rPr>
              <a:t>(Leistungsbeschreibung B Vereinbarung Rehasport 2011 </a:t>
            </a:r>
            <a:endParaRPr lang="de-DE" altLang="de-DE" sz="2400" dirty="0">
              <a:solidFill>
                <a:schemeClr val="tx1"/>
              </a:solidFill>
            </a:endParaRPr>
          </a:p>
          <a:p>
            <a:pPr eaLnBrk="1"/>
            <a:r>
              <a:rPr lang="de-DE" altLang="de-DE" sz="2400" dirty="0">
                <a:solidFill>
                  <a:schemeClr val="tx1"/>
                </a:solidFill>
                <a:latin typeface="Arial"/>
                <a:cs typeface="Arial"/>
              </a:rPr>
              <a:t>zwischen der DGPR und dem vdek)</a:t>
            </a:r>
          </a:p>
          <a:p>
            <a:pPr eaLnBrk="1"/>
            <a:endParaRPr lang="de-DE" altLang="de-DE" sz="2400" dirty="0">
              <a:solidFill>
                <a:schemeClr val="tx1"/>
              </a:solidFill>
              <a:latin typeface="Arial"/>
              <a:cs typeface="Arial"/>
            </a:endParaRPr>
          </a:p>
          <a:p>
            <a:pPr eaLnBrk="1"/>
            <a:endParaRPr lang="de-DE" altLang="de-DE" sz="2400" dirty="0">
              <a:solidFill>
                <a:schemeClr val="tx1"/>
              </a:solidFill>
              <a:latin typeface="Arial"/>
              <a:cs typeface="Arial"/>
            </a:endParaRPr>
          </a:p>
          <a:p>
            <a:pPr eaLnBrk="1"/>
            <a:endParaRPr lang="de-DE" altLang="de-DE" sz="2400" dirty="0">
              <a:solidFill>
                <a:schemeClr val="tx1"/>
              </a:solidFill>
              <a:latin typeface="Arial"/>
              <a:cs typeface="Arial"/>
            </a:endParaRPr>
          </a:p>
          <a:p>
            <a:pPr eaLnBrk="1"/>
            <a:r>
              <a:rPr lang="de-DE" altLang="de-DE" sz="2400" dirty="0">
                <a:solidFill>
                  <a:schemeClr val="tx1"/>
                </a:solidFill>
                <a:latin typeface="Arial"/>
                <a:cs typeface="Arial"/>
              </a:rPr>
              <a:t>Herausgegeben 2017, überarbeitet 2024 von der:</a:t>
            </a:r>
          </a:p>
          <a:p>
            <a:pPr>
              <a:lnSpc>
                <a:spcPct val="100000"/>
              </a:lnSpc>
            </a:pPr>
            <a:r>
              <a:rPr lang="de-DE" altLang="de-DE" sz="2400">
                <a:solidFill>
                  <a:schemeClr val="tx1"/>
                </a:solidFill>
                <a:latin typeface="Arial"/>
                <a:cs typeface="Arial"/>
              </a:rPr>
              <a:t>Deutschen Gesellschaft </a:t>
            </a:r>
            <a:r>
              <a:rPr lang="de-DE" altLang="de-DE" sz="2400" dirty="0">
                <a:solidFill>
                  <a:schemeClr val="tx1"/>
                </a:solidFill>
                <a:latin typeface="Arial"/>
                <a:cs typeface="Arial"/>
              </a:rPr>
              <a:t>für Prävention und Rehabilitation von Herz-Kreislauferkrankungen (DGPR) e.V. </a:t>
            </a:r>
            <a:endParaRPr lang="de-DE" altLang="de-DE" sz="2400" dirty="0">
              <a:solidFill>
                <a:schemeClr val="tx1"/>
              </a:solidFill>
            </a:endParaRPr>
          </a:p>
          <a:p>
            <a:pPr eaLnBrk="1"/>
            <a:endParaRPr lang="de-DE" altLang="de-DE" sz="2400" dirty="0">
              <a:solidFill>
                <a:schemeClr val="tx1"/>
              </a:solidFill>
              <a:latin typeface="Arial"/>
              <a:cs typeface="Arial"/>
            </a:endParaRPr>
          </a:p>
        </p:txBody>
      </p:sp>
      <p:sp>
        <p:nvSpPr>
          <p:cNvPr id="2" name="Textfeld 5">
            <a:extLst>
              <a:ext uri="{FF2B5EF4-FFF2-40B4-BE49-F238E27FC236}">
                <a16:creationId xmlns:a16="http://schemas.microsoft.com/office/drawing/2014/main" id="{7861C426-9CAC-2E44-0808-E8B6CD1AB354}"/>
              </a:ext>
            </a:extLst>
          </p:cNvPr>
          <p:cNvSpPr txBox="1"/>
          <p:nvPr/>
        </p:nvSpPr>
        <p:spPr>
          <a:xfrm>
            <a:off x="3798101" y="8470850"/>
            <a:ext cx="9720248" cy="58477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600" dirty="0"/>
              <a:t>Zur besseren Lesbarkeit wird in dieser Präsentation das generische Maskulinum verwendet. Die verwendeten Personenbezeichnungen beziehen sich – sofern nicht anders kenntlich gemacht – auf alle Geschlechter.</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1" name="Rectangle 11"/>
          <p:cNvSpPr>
            <a:spLocks noChangeArrowheads="1"/>
          </p:cNvSpPr>
          <p:nvPr/>
        </p:nvSpPr>
        <p:spPr bwMode="auto">
          <a:xfrm>
            <a:off x="3617665" y="1212851"/>
            <a:ext cx="9721080" cy="164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dirty="0">
                <a:solidFill>
                  <a:schemeClr val="tx1"/>
                </a:solidFill>
                <a:latin typeface="Arial" panose="020B0604020202020204" pitchFamily="34" charset="0"/>
                <a:ea typeface="Arial" charset="0"/>
                <a:cs typeface="Arial" panose="020B0604020202020204" pitchFamily="34" charset="0"/>
              </a:rPr>
              <a:t> </a:t>
            </a:r>
            <a:r>
              <a:rPr lang="de-DE" altLang="de-DE" sz="4400" b="0" dirty="0">
                <a:solidFill>
                  <a:schemeClr val="tx1"/>
                </a:solidFill>
                <a:latin typeface="Arial" panose="020B0604020202020204" pitchFamily="34" charset="0"/>
                <a:ea typeface="Arial" charset="0"/>
                <a:cs typeface="Arial" panose="020B0604020202020204" pitchFamily="34" charset="0"/>
              </a:rPr>
              <a:t>Arbeitsorganisation verbessern</a:t>
            </a:r>
            <a:endParaRPr lang="de-DE" altLang="de-DE" sz="4400" b="0" dirty="0">
              <a:solidFill>
                <a:schemeClr val="tx1"/>
              </a:solidFill>
              <a:latin typeface="Arial" panose="020B0604020202020204" pitchFamily="34" charset="0"/>
              <a:ea typeface="Times New Roman" charset="0"/>
              <a:cs typeface="Arial" panose="020B0604020202020204" pitchFamily="34" charset="0"/>
            </a:endParaRPr>
          </a:p>
        </p:txBody>
      </p:sp>
      <p:grpSp>
        <p:nvGrpSpPr>
          <p:cNvPr id="15" name="Group 17"/>
          <p:cNvGrpSpPr>
            <a:grpSpLocks/>
          </p:cNvGrpSpPr>
          <p:nvPr/>
        </p:nvGrpSpPr>
        <p:grpSpPr bwMode="auto">
          <a:xfrm>
            <a:off x="3305175" y="2638203"/>
            <a:ext cx="10753650" cy="1116013"/>
            <a:chOff x="720" y="816"/>
            <a:chExt cx="4608" cy="703"/>
          </a:xfrm>
        </p:grpSpPr>
        <p:sp>
          <p:nvSpPr>
            <p:cNvPr id="16" name="Text Box 50"/>
            <p:cNvSpPr txBox="1">
              <a:spLocks noChangeArrowheads="1"/>
            </p:cNvSpPr>
            <p:nvPr/>
          </p:nvSpPr>
          <p:spPr bwMode="auto">
            <a:xfrm>
              <a:off x="720" y="816"/>
              <a:ext cx="4506"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bg1"/>
                  </a:solidFill>
                  <a:latin typeface="Times New Roman" pitchFamily="18" charset="0"/>
                  <a:ea typeface="Arial Unicode MS" pitchFamily="34" charset="-128"/>
                  <a:cs typeface="Arial Unicode MS" pitchFamily="34" charset="-128"/>
                </a:defRPr>
              </a:lvl1pPr>
              <a:lvl2pPr marL="742950" indent="-285750" eaLnBrk="0" hangingPunct="0">
                <a:defRPr sz="2400">
                  <a:solidFill>
                    <a:schemeClr val="bg1"/>
                  </a:solidFill>
                  <a:latin typeface="Times New Roman" pitchFamily="18" charset="0"/>
                  <a:ea typeface="Arial Unicode MS" pitchFamily="34" charset="-128"/>
                  <a:cs typeface="Arial Unicode MS" pitchFamily="34" charset="-128"/>
                </a:defRPr>
              </a:lvl2pPr>
              <a:lvl3pPr marL="1143000" indent="-228600" eaLnBrk="0" hangingPunct="0">
                <a:defRPr sz="2400">
                  <a:solidFill>
                    <a:schemeClr val="bg1"/>
                  </a:solidFill>
                  <a:latin typeface="Times New Roman" pitchFamily="18" charset="0"/>
                  <a:ea typeface="Arial Unicode MS" pitchFamily="34" charset="-128"/>
                  <a:cs typeface="Arial Unicode MS" pitchFamily="34" charset="-128"/>
                </a:defRPr>
              </a:lvl3pPr>
              <a:lvl4pPr marL="1600200" indent="-228600" eaLnBrk="0" hangingPunct="0">
                <a:defRPr sz="2400">
                  <a:solidFill>
                    <a:schemeClr val="bg1"/>
                  </a:solidFill>
                  <a:latin typeface="Times New Roman" pitchFamily="18" charset="0"/>
                  <a:ea typeface="Arial Unicode MS" pitchFamily="34" charset="-128"/>
                  <a:cs typeface="Arial Unicode MS" pitchFamily="34" charset="-128"/>
                </a:defRPr>
              </a:lvl4pPr>
              <a:lvl5pPr marL="2057400" indent="-228600" eaLnBrk="0" hangingPunct="0">
                <a:defRPr sz="2400">
                  <a:solidFill>
                    <a:schemeClr val="bg1"/>
                  </a:solidFill>
                  <a:latin typeface="Times New Roman" pitchFamily="18" charset="0"/>
                  <a:ea typeface="Arial Unicode MS" pitchFamily="34" charset="-128"/>
                  <a:cs typeface="Arial Unicode MS" pitchFamily="34" charset="-128"/>
                </a:defRPr>
              </a:lvl5pPr>
              <a:lvl6pPr marL="25146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6pPr>
              <a:lvl7pPr marL="29718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7pPr>
              <a:lvl8pPr marL="34290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8pPr>
              <a:lvl9pPr marL="38862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9pPr>
            </a:lstStyle>
            <a:p>
              <a:pPr>
                <a:lnSpc>
                  <a:spcPct val="95000"/>
                </a:lnSpc>
                <a:spcBef>
                  <a:spcPct val="50000"/>
                </a:spcBef>
                <a:buClr>
                  <a:srgbClr val="000000"/>
                </a:buClr>
                <a:buSzPct val="100000"/>
                <a:buFont typeface="Times New Roman" pitchFamily="18" charset="0"/>
                <a:buNone/>
              </a:pPr>
              <a:r>
                <a:rPr lang="de-DE" sz="2800" b="1" dirty="0">
                  <a:solidFill>
                    <a:srgbClr val="FF6600"/>
                  </a:solidFill>
                  <a:latin typeface="Arial" panose="020B0604020202020204" pitchFamily="34" charset="0"/>
                  <a:cs typeface="Arial" panose="020B0604020202020204" pitchFamily="34" charset="0"/>
                </a:rPr>
                <a:t>z.B. durch Setzen von Prioritäten nach dem Eisenhower-Prinzip</a:t>
              </a:r>
            </a:p>
          </p:txBody>
        </p:sp>
        <p:sp>
          <p:nvSpPr>
            <p:cNvPr id="17" name="Text Box 50"/>
            <p:cNvSpPr txBox="1">
              <a:spLocks noChangeArrowheads="1"/>
            </p:cNvSpPr>
            <p:nvPr/>
          </p:nvSpPr>
          <p:spPr bwMode="auto">
            <a:xfrm>
              <a:off x="768" y="1203"/>
              <a:ext cx="4560"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ea typeface="Arial Unicode MS" pitchFamily="34" charset="-128"/>
                  <a:cs typeface="Arial Unicode MS" pitchFamily="34" charset="-128"/>
                </a:defRPr>
              </a:lvl1pPr>
              <a:lvl2pPr marL="742950" indent="-285750" eaLnBrk="0" hangingPunct="0">
                <a:defRPr sz="2400">
                  <a:solidFill>
                    <a:schemeClr val="bg1"/>
                  </a:solidFill>
                  <a:latin typeface="Times New Roman" pitchFamily="18" charset="0"/>
                  <a:ea typeface="Arial Unicode MS" pitchFamily="34" charset="-128"/>
                  <a:cs typeface="Arial Unicode MS" pitchFamily="34" charset="-128"/>
                </a:defRPr>
              </a:lvl2pPr>
              <a:lvl3pPr marL="1143000" indent="-228600" eaLnBrk="0" hangingPunct="0">
                <a:defRPr sz="2400">
                  <a:solidFill>
                    <a:schemeClr val="bg1"/>
                  </a:solidFill>
                  <a:latin typeface="Times New Roman" pitchFamily="18" charset="0"/>
                  <a:ea typeface="Arial Unicode MS" pitchFamily="34" charset="-128"/>
                  <a:cs typeface="Arial Unicode MS" pitchFamily="34" charset="-128"/>
                </a:defRPr>
              </a:lvl3pPr>
              <a:lvl4pPr marL="1600200" indent="-228600" eaLnBrk="0" hangingPunct="0">
                <a:defRPr sz="2400">
                  <a:solidFill>
                    <a:schemeClr val="bg1"/>
                  </a:solidFill>
                  <a:latin typeface="Times New Roman" pitchFamily="18" charset="0"/>
                  <a:ea typeface="Arial Unicode MS" pitchFamily="34" charset="-128"/>
                  <a:cs typeface="Arial Unicode MS" pitchFamily="34" charset="-128"/>
                </a:defRPr>
              </a:lvl4pPr>
              <a:lvl5pPr marL="2057400" indent="-228600" eaLnBrk="0" hangingPunct="0">
                <a:defRPr sz="2400">
                  <a:solidFill>
                    <a:schemeClr val="bg1"/>
                  </a:solidFill>
                  <a:latin typeface="Times New Roman" pitchFamily="18" charset="0"/>
                  <a:ea typeface="Arial Unicode MS" pitchFamily="34" charset="-128"/>
                  <a:cs typeface="Arial Unicode MS" pitchFamily="34" charset="-128"/>
                </a:defRPr>
              </a:lvl5pPr>
              <a:lvl6pPr marL="25146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6pPr>
              <a:lvl7pPr marL="29718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7pPr>
              <a:lvl8pPr marL="34290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8pPr>
              <a:lvl9pPr marL="38862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9pPr>
            </a:lstStyle>
            <a:p>
              <a:pPr>
                <a:lnSpc>
                  <a:spcPct val="95000"/>
                </a:lnSpc>
                <a:spcBef>
                  <a:spcPct val="50000"/>
                </a:spcBef>
                <a:buClr>
                  <a:srgbClr val="000000"/>
                </a:buClr>
                <a:buSzPct val="100000"/>
              </a:pPr>
              <a:endParaRPr lang="de-DE" sz="2800" dirty="0">
                <a:solidFill>
                  <a:schemeClr val="tx1"/>
                </a:solidFill>
                <a:latin typeface="Arial Unicode MS" pitchFamily="34" charset="-128"/>
              </a:endParaRPr>
            </a:p>
          </p:txBody>
        </p:sp>
      </p:grpSp>
      <p:grpSp>
        <p:nvGrpSpPr>
          <p:cNvPr id="40" name="Gruppieren 39"/>
          <p:cNvGrpSpPr/>
          <p:nvPr/>
        </p:nvGrpSpPr>
        <p:grpSpPr>
          <a:xfrm>
            <a:off x="4377918" y="3468589"/>
            <a:ext cx="8960826" cy="6000086"/>
            <a:chOff x="1025290" y="1143000"/>
            <a:chExt cx="7737710" cy="5020932"/>
          </a:xfrm>
        </p:grpSpPr>
        <p:sp>
          <p:nvSpPr>
            <p:cNvPr id="41" name="Rectangle 4"/>
            <p:cNvSpPr>
              <a:spLocks noChangeArrowheads="1"/>
            </p:cNvSpPr>
            <p:nvPr/>
          </p:nvSpPr>
          <p:spPr bwMode="auto">
            <a:xfrm>
              <a:off x="1066800" y="1143000"/>
              <a:ext cx="7696200" cy="609600"/>
            </a:xfrm>
            <a:prstGeom prst="rect">
              <a:avLst/>
            </a:prstGeom>
            <a:noFill/>
            <a:ln>
              <a:noFill/>
            </a:ln>
            <a:extLst>
              <a:ext uri="{91240B29-F687-4F45-9708-019B960494DF}">
                <a14:hiddenLine xmlns:a14="http://schemas.microsoft.com/office/drawing/2010/main" w="22225">
                  <a:solidFill>
                    <a:schemeClr val="tx1"/>
                  </a:solidFill>
                  <a:miter lim="800000"/>
                  <a:headEnd/>
                  <a:tailEnd/>
                </a14:hiddenLine>
              </a:ext>
            </a:extLst>
          </p:spPr>
          <p:txBody>
            <a:bodyPr wrap="none" anchor="ctr"/>
            <a:lstStyle/>
            <a:p>
              <a:pPr algn="ctr" eaLnBrk="0" hangingPunct="0">
                <a:lnSpc>
                  <a:spcPct val="95000"/>
                </a:lnSpc>
                <a:buClr>
                  <a:srgbClr val="000000"/>
                </a:buClr>
                <a:buSzPct val="100000"/>
                <a:buFont typeface="Times New Roman" pitchFamily="18" charset="0"/>
                <a:buNone/>
              </a:pPr>
              <a:r>
                <a:rPr lang="de-DE" sz="2800" b="1" dirty="0">
                  <a:solidFill>
                    <a:schemeClr val="tx1"/>
                  </a:solidFill>
                  <a:latin typeface="Arial" panose="020B0604020202020204" pitchFamily="34" charset="0"/>
                  <a:cs typeface="Arial" panose="020B0604020202020204" pitchFamily="34" charset="0"/>
                </a:rPr>
                <a:t>Kernfrage:</a:t>
              </a:r>
              <a:r>
                <a:rPr lang="de-DE" sz="2800" dirty="0">
                  <a:solidFill>
                    <a:schemeClr val="tx1"/>
                  </a:solidFill>
                  <a:latin typeface="Arial" panose="020B0604020202020204" pitchFamily="34" charset="0"/>
                  <a:cs typeface="Arial" panose="020B0604020202020204" pitchFamily="34" charset="0"/>
                </a:rPr>
                <a:t> Wie wichtig, wie dringend ist eine Aufgabe?</a:t>
              </a:r>
            </a:p>
          </p:txBody>
        </p:sp>
        <p:grpSp>
          <p:nvGrpSpPr>
            <p:cNvPr id="42" name="Group 16"/>
            <p:cNvGrpSpPr>
              <a:grpSpLocks/>
            </p:cNvGrpSpPr>
            <p:nvPr/>
          </p:nvGrpSpPr>
          <p:grpSpPr bwMode="auto">
            <a:xfrm>
              <a:off x="2031999" y="2364059"/>
              <a:ext cx="5943600" cy="2819400"/>
              <a:chOff x="1280" y="1968"/>
              <a:chExt cx="3744" cy="1776"/>
            </a:xfrm>
          </p:grpSpPr>
          <p:sp>
            <p:nvSpPr>
              <p:cNvPr id="55" name="Line 5"/>
              <p:cNvSpPr>
                <a:spLocks noChangeShapeType="1"/>
              </p:cNvSpPr>
              <p:nvPr/>
            </p:nvSpPr>
            <p:spPr bwMode="auto">
              <a:xfrm flipV="1">
                <a:off x="1296" y="1968"/>
                <a:ext cx="0" cy="1776"/>
              </a:xfrm>
              <a:prstGeom prst="line">
                <a:avLst/>
              </a:prstGeom>
              <a:noFill/>
              <a:ln w="53975">
                <a:solidFill>
                  <a:srgbClr val="000080"/>
                </a:solidFill>
                <a:round/>
                <a:headEn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56" name="Line 6"/>
              <p:cNvSpPr>
                <a:spLocks noChangeShapeType="1"/>
              </p:cNvSpPr>
              <p:nvPr/>
            </p:nvSpPr>
            <p:spPr bwMode="auto">
              <a:xfrm>
                <a:off x="1280" y="3744"/>
                <a:ext cx="3744" cy="0"/>
              </a:xfrm>
              <a:prstGeom prst="line">
                <a:avLst/>
              </a:prstGeom>
              <a:noFill/>
              <a:ln w="53975">
                <a:solidFill>
                  <a:srgbClr val="000080"/>
                </a:solidFill>
                <a:round/>
                <a:headEnd/>
                <a:tailEnd type="triangle" w="med" len="med"/>
              </a:ln>
              <a:extLst>
                <a:ext uri="{909E8E84-426E-40DD-AFC4-6F175D3DCCD1}">
                  <a14:hiddenFill xmlns:a14="http://schemas.microsoft.com/office/drawing/2010/main">
                    <a:noFill/>
                  </a14:hiddenFill>
                </a:ext>
              </a:extLst>
            </p:spPr>
            <p:txBody>
              <a:bodyPr/>
              <a:lstStyle/>
              <a:p>
                <a:endParaRPr lang="de-DE"/>
              </a:p>
            </p:txBody>
          </p:sp>
        </p:grpSp>
        <p:sp>
          <p:nvSpPr>
            <p:cNvPr id="43" name="Text Box 7"/>
            <p:cNvSpPr txBox="1">
              <a:spLocks noChangeArrowheads="1"/>
            </p:cNvSpPr>
            <p:nvPr/>
          </p:nvSpPr>
          <p:spPr bwMode="auto">
            <a:xfrm rot="10800000">
              <a:off x="1025290" y="3048000"/>
              <a:ext cx="462433"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sz="2400">
                  <a:solidFill>
                    <a:schemeClr val="bg1"/>
                  </a:solidFill>
                  <a:latin typeface="Times New Roman" pitchFamily="18" charset="0"/>
                  <a:ea typeface="Arial Unicode MS" pitchFamily="34" charset="-128"/>
                  <a:cs typeface="Arial Unicode MS" pitchFamily="34" charset="-128"/>
                </a:defRPr>
              </a:lvl1pPr>
              <a:lvl2pPr marL="742950" indent="-285750" eaLnBrk="0" hangingPunct="0">
                <a:defRPr sz="2400">
                  <a:solidFill>
                    <a:schemeClr val="bg1"/>
                  </a:solidFill>
                  <a:latin typeface="Times New Roman" pitchFamily="18" charset="0"/>
                  <a:ea typeface="Arial Unicode MS" pitchFamily="34" charset="-128"/>
                  <a:cs typeface="Arial Unicode MS" pitchFamily="34" charset="-128"/>
                </a:defRPr>
              </a:lvl2pPr>
              <a:lvl3pPr marL="1143000" indent="-228600" eaLnBrk="0" hangingPunct="0">
                <a:defRPr sz="2400">
                  <a:solidFill>
                    <a:schemeClr val="bg1"/>
                  </a:solidFill>
                  <a:latin typeface="Times New Roman" pitchFamily="18" charset="0"/>
                  <a:ea typeface="Arial Unicode MS" pitchFamily="34" charset="-128"/>
                  <a:cs typeface="Arial Unicode MS" pitchFamily="34" charset="-128"/>
                </a:defRPr>
              </a:lvl3pPr>
              <a:lvl4pPr marL="1600200" indent="-228600" eaLnBrk="0" hangingPunct="0">
                <a:defRPr sz="2400">
                  <a:solidFill>
                    <a:schemeClr val="bg1"/>
                  </a:solidFill>
                  <a:latin typeface="Times New Roman" pitchFamily="18" charset="0"/>
                  <a:ea typeface="Arial Unicode MS" pitchFamily="34" charset="-128"/>
                  <a:cs typeface="Arial Unicode MS" pitchFamily="34" charset="-128"/>
                </a:defRPr>
              </a:lvl4pPr>
              <a:lvl5pPr marL="2057400" indent="-228600" eaLnBrk="0" hangingPunct="0">
                <a:defRPr sz="2400">
                  <a:solidFill>
                    <a:schemeClr val="bg1"/>
                  </a:solidFill>
                  <a:latin typeface="Times New Roman" pitchFamily="18" charset="0"/>
                  <a:ea typeface="Arial Unicode MS" pitchFamily="34" charset="-128"/>
                  <a:cs typeface="Arial Unicode MS" pitchFamily="34" charset="-128"/>
                </a:defRPr>
              </a:lvl5pPr>
              <a:lvl6pPr marL="25146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6pPr>
              <a:lvl7pPr marL="29718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7pPr>
              <a:lvl8pPr marL="34290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8pPr>
              <a:lvl9pPr marL="38862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9pPr>
            </a:lstStyle>
            <a:p>
              <a:pPr algn="r">
                <a:lnSpc>
                  <a:spcPct val="95000"/>
                </a:lnSpc>
                <a:spcBef>
                  <a:spcPct val="50000"/>
                </a:spcBef>
                <a:buClr>
                  <a:srgbClr val="000000"/>
                </a:buClr>
                <a:buSzPct val="100000"/>
                <a:buFont typeface="Times New Roman" pitchFamily="18" charset="0"/>
                <a:buNone/>
              </a:pPr>
              <a:r>
                <a:rPr lang="de-DE" b="1" dirty="0">
                  <a:solidFill>
                    <a:srgbClr val="000099"/>
                  </a:solidFill>
                  <a:latin typeface="Arial Unicode MS" pitchFamily="34" charset="-128"/>
                </a:rPr>
                <a:t>Wichtigkeit</a:t>
              </a:r>
            </a:p>
          </p:txBody>
        </p:sp>
        <p:sp>
          <p:nvSpPr>
            <p:cNvPr id="44" name="Text Box 8"/>
            <p:cNvSpPr txBox="1">
              <a:spLocks noChangeArrowheads="1"/>
            </p:cNvSpPr>
            <p:nvPr/>
          </p:nvSpPr>
          <p:spPr bwMode="auto">
            <a:xfrm>
              <a:off x="4114799" y="5793059"/>
              <a:ext cx="2438400" cy="370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ea typeface="Arial Unicode MS" pitchFamily="34" charset="-128"/>
                  <a:cs typeface="Arial Unicode MS" pitchFamily="34" charset="-128"/>
                </a:defRPr>
              </a:lvl1pPr>
              <a:lvl2pPr marL="742950" indent="-285750" eaLnBrk="0" hangingPunct="0">
                <a:defRPr sz="2400">
                  <a:solidFill>
                    <a:schemeClr val="bg1"/>
                  </a:solidFill>
                  <a:latin typeface="Times New Roman" pitchFamily="18" charset="0"/>
                  <a:ea typeface="Arial Unicode MS" pitchFamily="34" charset="-128"/>
                  <a:cs typeface="Arial Unicode MS" pitchFamily="34" charset="-128"/>
                </a:defRPr>
              </a:lvl2pPr>
              <a:lvl3pPr marL="1143000" indent="-228600" eaLnBrk="0" hangingPunct="0">
                <a:defRPr sz="2400">
                  <a:solidFill>
                    <a:schemeClr val="bg1"/>
                  </a:solidFill>
                  <a:latin typeface="Times New Roman" pitchFamily="18" charset="0"/>
                  <a:ea typeface="Arial Unicode MS" pitchFamily="34" charset="-128"/>
                  <a:cs typeface="Arial Unicode MS" pitchFamily="34" charset="-128"/>
                </a:defRPr>
              </a:lvl3pPr>
              <a:lvl4pPr marL="1600200" indent="-228600" eaLnBrk="0" hangingPunct="0">
                <a:defRPr sz="2400">
                  <a:solidFill>
                    <a:schemeClr val="bg1"/>
                  </a:solidFill>
                  <a:latin typeface="Times New Roman" pitchFamily="18" charset="0"/>
                  <a:ea typeface="Arial Unicode MS" pitchFamily="34" charset="-128"/>
                  <a:cs typeface="Arial Unicode MS" pitchFamily="34" charset="-128"/>
                </a:defRPr>
              </a:lvl4pPr>
              <a:lvl5pPr marL="2057400" indent="-228600" eaLnBrk="0" hangingPunct="0">
                <a:defRPr sz="2400">
                  <a:solidFill>
                    <a:schemeClr val="bg1"/>
                  </a:solidFill>
                  <a:latin typeface="Times New Roman" pitchFamily="18" charset="0"/>
                  <a:ea typeface="Arial Unicode MS" pitchFamily="34" charset="-128"/>
                  <a:cs typeface="Arial Unicode MS" pitchFamily="34" charset="-128"/>
                </a:defRPr>
              </a:lvl5pPr>
              <a:lvl6pPr marL="25146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6pPr>
              <a:lvl7pPr marL="29718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7pPr>
              <a:lvl8pPr marL="34290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8pPr>
              <a:lvl9pPr marL="38862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9pPr>
            </a:lstStyle>
            <a:p>
              <a:pPr>
                <a:lnSpc>
                  <a:spcPct val="95000"/>
                </a:lnSpc>
                <a:spcBef>
                  <a:spcPct val="50000"/>
                </a:spcBef>
                <a:buClr>
                  <a:srgbClr val="000000"/>
                </a:buClr>
                <a:buSzPct val="100000"/>
                <a:buFont typeface="Times New Roman" pitchFamily="18" charset="0"/>
                <a:buNone/>
              </a:pPr>
              <a:r>
                <a:rPr lang="de-DE" b="1" dirty="0">
                  <a:solidFill>
                    <a:srgbClr val="000099"/>
                  </a:solidFill>
                  <a:latin typeface="Arial Unicode MS" pitchFamily="34" charset="-128"/>
                </a:rPr>
                <a:t>Dringlichkeit</a:t>
              </a:r>
            </a:p>
          </p:txBody>
        </p:sp>
        <p:sp>
          <p:nvSpPr>
            <p:cNvPr id="45" name="Rectangle 22"/>
            <p:cNvSpPr>
              <a:spLocks noChangeArrowheads="1"/>
            </p:cNvSpPr>
            <p:nvPr/>
          </p:nvSpPr>
          <p:spPr bwMode="auto">
            <a:xfrm>
              <a:off x="5105399" y="3811859"/>
              <a:ext cx="2590800" cy="1219200"/>
            </a:xfrm>
            <a:prstGeom prst="rect">
              <a:avLst/>
            </a:prstGeom>
            <a:solidFill>
              <a:srgbClr val="D1D1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lnSpc>
                  <a:spcPct val="110000"/>
                </a:lnSpc>
                <a:buClr>
                  <a:srgbClr val="000000"/>
                </a:buClr>
                <a:buSzPct val="100000"/>
                <a:buFont typeface="Times New Roman" pitchFamily="18" charset="0"/>
                <a:buNone/>
              </a:pPr>
              <a:r>
                <a:rPr lang="de-DE" sz="3200" b="1" dirty="0">
                  <a:solidFill>
                    <a:schemeClr val="tx1"/>
                  </a:solidFill>
                  <a:latin typeface="Arial Unicode MS" pitchFamily="34" charset="-128"/>
                </a:rPr>
                <a:t>C</a:t>
              </a:r>
            </a:p>
            <a:p>
              <a:pPr algn="ctr" eaLnBrk="0" hangingPunct="0">
                <a:lnSpc>
                  <a:spcPct val="110000"/>
                </a:lnSpc>
                <a:buClr>
                  <a:srgbClr val="000000"/>
                </a:buClr>
                <a:buSzPct val="100000"/>
                <a:buFont typeface="Times New Roman" pitchFamily="18" charset="0"/>
                <a:buNone/>
              </a:pPr>
              <a:r>
                <a:rPr lang="de-DE" b="1" dirty="0">
                  <a:solidFill>
                    <a:srgbClr val="800000"/>
                  </a:solidFill>
                  <a:latin typeface="Arial Unicode MS" pitchFamily="34" charset="-128"/>
                </a:rPr>
                <a:t>Aufgabe abgeben</a:t>
              </a:r>
            </a:p>
          </p:txBody>
        </p:sp>
        <p:sp>
          <p:nvSpPr>
            <p:cNvPr id="46" name="Rectangle 23"/>
            <p:cNvSpPr>
              <a:spLocks noChangeArrowheads="1"/>
            </p:cNvSpPr>
            <p:nvPr/>
          </p:nvSpPr>
          <p:spPr bwMode="auto">
            <a:xfrm>
              <a:off x="2362199" y="2516459"/>
              <a:ext cx="2590800" cy="1219200"/>
            </a:xfrm>
            <a:prstGeom prst="rect">
              <a:avLst/>
            </a:prstGeom>
            <a:solidFill>
              <a:srgbClr val="D1D1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lnSpc>
                  <a:spcPct val="110000"/>
                </a:lnSpc>
                <a:buClr>
                  <a:srgbClr val="000000"/>
                </a:buClr>
                <a:buSzPct val="100000"/>
                <a:buFont typeface="Times New Roman" pitchFamily="18" charset="0"/>
                <a:buNone/>
              </a:pPr>
              <a:r>
                <a:rPr lang="de-DE" sz="3200" b="1" dirty="0">
                  <a:solidFill>
                    <a:schemeClr val="tx1"/>
                  </a:solidFill>
                  <a:latin typeface="Arial Unicode MS" pitchFamily="34" charset="-128"/>
                </a:rPr>
                <a:t>B</a:t>
              </a:r>
            </a:p>
            <a:p>
              <a:pPr algn="ctr" eaLnBrk="0" hangingPunct="0">
                <a:lnSpc>
                  <a:spcPct val="110000"/>
                </a:lnSpc>
                <a:buClr>
                  <a:srgbClr val="000000"/>
                </a:buClr>
                <a:buSzPct val="100000"/>
                <a:buFont typeface="Times New Roman" pitchFamily="18" charset="0"/>
                <a:buNone/>
              </a:pPr>
              <a:r>
                <a:rPr lang="de-DE" b="1" dirty="0">
                  <a:solidFill>
                    <a:srgbClr val="800000"/>
                  </a:solidFill>
                  <a:latin typeface="Arial Unicode MS" pitchFamily="34" charset="-128"/>
                </a:rPr>
                <a:t>Termin festlegen</a:t>
              </a:r>
            </a:p>
          </p:txBody>
        </p:sp>
        <p:sp>
          <p:nvSpPr>
            <p:cNvPr id="47" name="Rectangle 24"/>
            <p:cNvSpPr>
              <a:spLocks noChangeArrowheads="1"/>
            </p:cNvSpPr>
            <p:nvPr/>
          </p:nvSpPr>
          <p:spPr bwMode="auto">
            <a:xfrm>
              <a:off x="5105399" y="2516459"/>
              <a:ext cx="2590800" cy="1219200"/>
            </a:xfrm>
            <a:prstGeom prst="rect">
              <a:avLst/>
            </a:prstGeom>
            <a:solidFill>
              <a:srgbClr val="D1D1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lnSpc>
                  <a:spcPct val="110000"/>
                </a:lnSpc>
                <a:buClr>
                  <a:srgbClr val="000000"/>
                </a:buClr>
                <a:buSzPct val="100000"/>
                <a:buFont typeface="Times New Roman" pitchFamily="18" charset="0"/>
                <a:buNone/>
              </a:pPr>
              <a:r>
                <a:rPr lang="de-DE" sz="3200" b="1" dirty="0">
                  <a:solidFill>
                    <a:schemeClr val="tx1"/>
                  </a:solidFill>
                  <a:latin typeface="Arial Unicode MS" pitchFamily="34" charset="-128"/>
                </a:rPr>
                <a:t>A</a:t>
              </a:r>
            </a:p>
            <a:p>
              <a:pPr algn="ctr" eaLnBrk="0" hangingPunct="0">
                <a:lnSpc>
                  <a:spcPct val="110000"/>
                </a:lnSpc>
                <a:buClr>
                  <a:srgbClr val="000000"/>
                </a:buClr>
                <a:buSzPct val="100000"/>
                <a:buFont typeface="Times New Roman" pitchFamily="18" charset="0"/>
                <a:buNone/>
              </a:pPr>
              <a:r>
                <a:rPr lang="de-DE" b="1" dirty="0">
                  <a:solidFill>
                    <a:srgbClr val="800000"/>
                  </a:solidFill>
                  <a:latin typeface="Arial Unicode MS" pitchFamily="34" charset="-128"/>
                </a:rPr>
                <a:t>sofort tun</a:t>
              </a:r>
            </a:p>
          </p:txBody>
        </p:sp>
        <p:grpSp>
          <p:nvGrpSpPr>
            <p:cNvPr id="48" name="Group 23"/>
            <p:cNvGrpSpPr>
              <a:grpSpLocks/>
            </p:cNvGrpSpPr>
            <p:nvPr/>
          </p:nvGrpSpPr>
          <p:grpSpPr bwMode="auto">
            <a:xfrm>
              <a:off x="2362199" y="3811859"/>
              <a:ext cx="2590800" cy="1219200"/>
              <a:chOff x="1488" y="2400"/>
              <a:chExt cx="1632" cy="768"/>
            </a:xfrm>
          </p:grpSpPr>
          <p:sp>
            <p:nvSpPr>
              <p:cNvPr id="53" name="Rectangle 25" descr="Diagonal weit nach oben"/>
              <p:cNvSpPr>
                <a:spLocks noChangeArrowheads="1"/>
              </p:cNvSpPr>
              <p:nvPr/>
            </p:nvSpPr>
            <p:spPr bwMode="auto">
              <a:xfrm>
                <a:off x="1488" y="2400"/>
                <a:ext cx="1632" cy="768"/>
              </a:xfrm>
              <a:prstGeom prst="rect">
                <a:avLst/>
              </a:prstGeom>
              <a:pattFill prst="wdUpDiag">
                <a:fgClr>
                  <a:schemeClr val="hlink"/>
                </a:fgClr>
                <a:bgClr>
                  <a:schemeClr val="bg1"/>
                </a:bgClr>
              </a:pattFill>
              <a:ln w="9525">
                <a:solidFill>
                  <a:schemeClr val="hlink"/>
                </a:solidFill>
                <a:miter lim="800000"/>
                <a:headEnd/>
                <a:tailEnd/>
              </a:ln>
            </p:spPr>
            <p:txBody>
              <a:bodyPr wrap="none" anchor="ctr"/>
              <a:lstStyle/>
              <a:p>
                <a:pPr algn="ctr" eaLnBrk="0" hangingPunct="0">
                  <a:lnSpc>
                    <a:spcPct val="110000"/>
                  </a:lnSpc>
                  <a:buClr>
                    <a:srgbClr val="000000"/>
                  </a:buClr>
                  <a:buSzPct val="100000"/>
                  <a:buFont typeface="Times New Roman" pitchFamily="18" charset="0"/>
                  <a:buNone/>
                </a:pPr>
                <a:endParaRPr lang="de-DE">
                  <a:solidFill>
                    <a:srgbClr val="800000"/>
                  </a:solidFill>
                  <a:latin typeface="Arial Unicode MS" pitchFamily="34" charset="-128"/>
                </a:endParaRPr>
              </a:p>
            </p:txBody>
          </p:sp>
          <p:sp>
            <p:nvSpPr>
              <p:cNvPr id="54" name="Text Box 15"/>
              <p:cNvSpPr txBox="1">
                <a:spLocks noChangeArrowheads="1"/>
              </p:cNvSpPr>
              <p:nvPr/>
            </p:nvSpPr>
            <p:spPr bwMode="auto">
              <a:xfrm>
                <a:off x="1824" y="2534"/>
                <a:ext cx="970" cy="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bg1"/>
                    </a:solidFill>
                    <a:latin typeface="Times New Roman" pitchFamily="18" charset="0"/>
                    <a:ea typeface="Arial Unicode MS" pitchFamily="34" charset="-128"/>
                    <a:cs typeface="Arial Unicode MS" pitchFamily="34" charset="-128"/>
                  </a:defRPr>
                </a:lvl1pPr>
                <a:lvl2pPr marL="742950" indent="-285750" eaLnBrk="0" hangingPunct="0">
                  <a:defRPr sz="2400">
                    <a:solidFill>
                      <a:schemeClr val="bg1"/>
                    </a:solidFill>
                    <a:latin typeface="Times New Roman" pitchFamily="18" charset="0"/>
                    <a:ea typeface="Arial Unicode MS" pitchFamily="34" charset="-128"/>
                    <a:cs typeface="Arial Unicode MS" pitchFamily="34" charset="-128"/>
                  </a:defRPr>
                </a:lvl2pPr>
                <a:lvl3pPr marL="1143000" indent="-228600" eaLnBrk="0" hangingPunct="0">
                  <a:defRPr sz="2400">
                    <a:solidFill>
                      <a:schemeClr val="bg1"/>
                    </a:solidFill>
                    <a:latin typeface="Times New Roman" pitchFamily="18" charset="0"/>
                    <a:ea typeface="Arial Unicode MS" pitchFamily="34" charset="-128"/>
                    <a:cs typeface="Arial Unicode MS" pitchFamily="34" charset="-128"/>
                  </a:defRPr>
                </a:lvl3pPr>
                <a:lvl4pPr marL="1600200" indent="-228600" eaLnBrk="0" hangingPunct="0">
                  <a:defRPr sz="2400">
                    <a:solidFill>
                      <a:schemeClr val="bg1"/>
                    </a:solidFill>
                    <a:latin typeface="Times New Roman" pitchFamily="18" charset="0"/>
                    <a:ea typeface="Arial Unicode MS" pitchFamily="34" charset="-128"/>
                    <a:cs typeface="Arial Unicode MS" pitchFamily="34" charset="-128"/>
                  </a:defRPr>
                </a:lvl4pPr>
                <a:lvl5pPr marL="2057400" indent="-228600" eaLnBrk="0" hangingPunct="0">
                  <a:defRPr sz="2400">
                    <a:solidFill>
                      <a:schemeClr val="bg1"/>
                    </a:solidFill>
                    <a:latin typeface="Times New Roman" pitchFamily="18" charset="0"/>
                    <a:ea typeface="Arial Unicode MS" pitchFamily="34" charset="-128"/>
                    <a:cs typeface="Arial Unicode MS" pitchFamily="34" charset="-128"/>
                  </a:defRPr>
                </a:lvl5pPr>
                <a:lvl6pPr marL="25146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6pPr>
                <a:lvl7pPr marL="29718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7pPr>
                <a:lvl8pPr marL="34290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8pPr>
                <a:lvl9pPr marL="38862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9pPr>
              </a:lstStyle>
              <a:p>
                <a:pPr algn="ctr" eaLnBrk="1" hangingPunct="1"/>
                <a:r>
                  <a:rPr lang="de-DE" sz="3200" b="1" dirty="0">
                    <a:solidFill>
                      <a:schemeClr val="tx1"/>
                    </a:solidFill>
                    <a:latin typeface="Arial Unicode MS" pitchFamily="34" charset="-128"/>
                  </a:rPr>
                  <a:t>D</a:t>
                </a:r>
                <a:endParaRPr lang="de-DE" sz="1800" b="1" dirty="0">
                  <a:solidFill>
                    <a:srgbClr val="800000"/>
                  </a:solidFill>
                  <a:latin typeface="Arial Unicode MS" pitchFamily="34" charset="-128"/>
                </a:endParaRPr>
              </a:p>
              <a:p>
                <a:pPr algn="ctr" eaLnBrk="1" hangingPunct="1"/>
                <a:r>
                  <a:rPr lang="de-DE" sz="1800" b="1" dirty="0">
                    <a:solidFill>
                      <a:srgbClr val="800000"/>
                    </a:solidFill>
                    <a:latin typeface="Arial Unicode MS" pitchFamily="34" charset="-128"/>
                  </a:rPr>
                  <a:t>Papierkorb</a:t>
                </a:r>
              </a:p>
            </p:txBody>
          </p:sp>
        </p:grpSp>
        <p:sp>
          <p:nvSpPr>
            <p:cNvPr id="49" name="Text Box 17"/>
            <p:cNvSpPr txBox="1">
              <a:spLocks noChangeArrowheads="1"/>
            </p:cNvSpPr>
            <p:nvPr/>
          </p:nvSpPr>
          <p:spPr bwMode="auto">
            <a:xfrm>
              <a:off x="3276599" y="5273947"/>
              <a:ext cx="713140" cy="309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Times New Roman" pitchFamily="18" charset="0"/>
                  <a:ea typeface="Arial Unicode MS" pitchFamily="34" charset="-128"/>
                  <a:cs typeface="Arial Unicode MS" pitchFamily="34" charset="-128"/>
                </a:defRPr>
              </a:lvl1pPr>
              <a:lvl2pPr marL="742950" indent="-285750" eaLnBrk="0" hangingPunct="0">
                <a:defRPr sz="2400">
                  <a:solidFill>
                    <a:schemeClr val="bg1"/>
                  </a:solidFill>
                  <a:latin typeface="Times New Roman" pitchFamily="18" charset="0"/>
                  <a:ea typeface="Arial Unicode MS" pitchFamily="34" charset="-128"/>
                  <a:cs typeface="Arial Unicode MS" pitchFamily="34" charset="-128"/>
                </a:defRPr>
              </a:lvl2pPr>
              <a:lvl3pPr marL="1143000" indent="-228600" eaLnBrk="0" hangingPunct="0">
                <a:defRPr sz="2400">
                  <a:solidFill>
                    <a:schemeClr val="bg1"/>
                  </a:solidFill>
                  <a:latin typeface="Times New Roman" pitchFamily="18" charset="0"/>
                  <a:ea typeface="Arial Unicode MS" pitchFamily="34" charset="-128"/>
                  <a:cs typeface="Arial Unicode MS" pitchFamily="34" charset="-128"/>
                </a:defRPr>
              </a:lvl3pPr>
              <a:lvl4pPr marL="1600200" indent="-228600" eaLnBrk="0" hangingPunct="0">
                <a:defRPr sz="2400">
                  <a:solidFill>
                    <a:schemeClr val="bg1"/>
                  </a:solidFill>
                  <a:latin typeface="Times New Roman" pitchFamily="18" charset="0"/>
                  <a:ea typeface="Arial Unicode MS" pitchFamily="34" charset="-128"/>
                  <a:cs typeface="Arial Unicode MS" pitchFamily="34" charset="-128"/>
                </a:defRPr>
              </a:lvl4pPr>
              <a:lvl5pPr marL="2057400" indent="-228600" eaLnBrk="0" hangingPunct="0">
                <a:defRPr sz="2400">
                  <a:solidFill>
                    <a:schemeClr val="bg1"/>
                  </a:solidFill>
                  <a:latin typeface="Times New Roman" pitchFamily="18" charset="0"/>
                  <a:ea typeface="Arial Unicode MS" pitchFamily="34" charset="-128"/>
                  <a:cs typeface="Arial Unicode MS" pitchFamily="34" charset="-128"/>
                </a:defRPr>
              </a:lvl5pPr>
              <a:lvl6pPr marL="25146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6pPr>
              <a:lvl7pPr marL="29718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7pPr>
              <a:lvl8pPr marL="34290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8pPr>
              <a:lvl9pPr marL="38862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9pPr>
            </a:lstStyle>
            <a:p>
              <a:pPr eaLnBrk="1" hangingPunct="1"/>
              <a:r>
                <a:rPr lang="de-DE" sz="1800" dirty="0">
                  <a:solidFill>
                    <a:srgbClr val="000099"/>
                  </a:solidFill>
                  <a:latin typeface="Arial Unicode MS" pitchFamily="34" charset="-128"/>
                </a:rPr>
                <a:t>gering</a:t>
              </a:r>
            </a:p>
          </p:txBody>
        </p:sp>
        <p:sp>
          <p:nvSpPr>
            <p:cNvPr id="50" name="Text Box 18"/>
            <p:cNvSpPr txBox="1">
              <a:spLocks noChangeArrowheads="1"/>
            </p:cNvSpPr>
            <p:nvPr/>
          </p:nvSpPr>
          <p:spPr bwMode="auto">
            <a:xfrm>
              <a:off x="6019799" y="5273947"/>
              <a:ext cx="591330" cy="309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Times New Roman" pitchFamily="18" charset="0"/>
                  <a:ea typeface="Arial Unicode MS" pitchFamily="34" charset="-128"/>
                  <a:cs typeface="Arial Unicode MS" pitchFamily="34" charset="-128"/>
                </a:defRPr>
              </a:lvl1pPr>
              <a:lvl2pPr marL="742950" indent="-285750" eaLnBrk="0" hangingPunct="0">
                <a:defRPr sz="2400">
                  <a:solidFill>
                    <a:schemeClr val="bg1"/>
                  </a:solidFill>
                  <a:latin typeface="Times New Roman" pitchFamily="18" charset="0"/>
                  <a:ea typeface="Arial Unicode MS" pitchFamily="34" charset="-128"/>
                  <a:cs typeface="Arial Unicode MS" pitchFamily="34" charset="-128"/>
                </a:defRPr>
              </a:lvl2pPr>
              <a:lvl3pPr marL="1143000" indent="-228600" eaLnBrk="0" hangingPunct="0">
                <a:defRPr sz="2400">
                  <a:solidFill>
                    <a:schemeClr val="bg1"/>
                  </a:solidFill>
                  <a:latin typeface="Times New Roman" pitchFamily="18" charset="0"/>
                  <a:ea typeface="Arial Unicode MS" pitchFamily="34" charset="-128"/>
                  <a:cs typeface="Arial Unicode MS" pitchFamily="34" charset="-128"/>
                </a:defRPr>
              </a:lvl3pPr>
              <a:lvl4pPr marL="1600200" indent="-228600" eaLnBrk="0" hangingPunct="0">
                <a:defRPr sz="2400">
                  <a:solidFill>
                    <a:schemeClr val="bg1"/>
                  </a:solidFill>
                  <a:latin typeface="Times New Roman" pitchFamily="18" charset="0"/>
                  <a:ea typeface="Arial Unicode MS" pitchFamily="34" charset="-128"/>
                  <a:cs typeface="Arial Unicode MS" pitchFamily="34" charset="-128"/>
                </a:defRPr>
              </a:lvl4pPr>
              <a:lvl5pPr marL="2057400" indent="-228600" eaLnBrk="0" hangingPunct="0">
                <a:defRPr sz="2400">
                  <a:solidFill>
                    <a:schemeClr val="bg1"/>
                  </a:solidFill>
                  <a:latin typeface="Times New Roman" pitchFamily="18" charset="0"/>
                  <a:ea typeface="Arial Unicode MS" pitchFamily="34" charset="-128"/>
                  <a:cs typeface="Arial Unicode MS" pitchFamily="34" charset="-128"/>
                </a:defRPr>
              </a:lvl5pPr>
              <a:lvl6pPr marL="25146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6pPr>
              <a:lvl7pPr marL="29718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7pPr>
              <a:lvl8pPr marL="34290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8pPr>
              <a:lvl9pPr marL="38862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9pPr>
            </a:lstStyle>
            <a:p>
              <a:pPr eaLnBrk="1" hangingPunct="1"/>
              <a:r>
                <a:rPr lang="de-DE" sz="1800" dirty="0">
                  <a:solidFill>
                    <a:srgbClr val="000099"/>
                  </a:solidFill>
                  <a:latin typeface="Arial Unicode MS" pitchFamily="34" charset="-128"/>
                </a:rPr>
                <a:t>hoch</a:t>
              </a:r>
            </a:p>
          </p:txBody>
        </p:sp>
        <p:sp>
          <p:nvSpPr>
            <p:cNvPr id="51" name="Text Box 19"/>
            <p:cNvSpPr txBox="1">
              <a:spLocks noChangeArrowheads="1"/>
            </p:cNvSpPr>
            <p:nvPr/>
          </p:nvSpPr>
          <p:spPr bwMode="auto">
            <a:xfrm rot="16216039">
              <a:off x="1376096" y="4233424"/>
              <a:ext cx="691094" cy="318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Times New Roman" pitchFamily="18" charset="0"/>
                  <a:ea typeface="Arial Unicode MS" pitchFamily="34" charset="-128"/>
                  <a:cs typeface="Arial Unicode MS" pitchFamily="34" charset="-128"/>
                </a:defRPr>
              </a:lvl1pPr>
              <a:lvl2pPr marL="742950" indent="-285750" eaLnBrk="0" hangingPunct="0">
                <a:defRPr sz="2400">
                  <a:solidFill>
                    <a:schemeClr val="bg1"/>
                  </a:solidFill>
                  <a:latin typeface="Times New Roman" pitchFamily="18" charset="0"/>
                  <a:ea typeface="Arial Unicode MS" pitchFamily="34" charset="-128"/>
                  <a:cs typeface="Arial Unicode MS" pitchFamily="34" charset="-128"/>
                </a:defRPr>
              </a:lvl2pPr>
              <a:lvl3pPr marL="1143000" indent="-228600" eaLnBrk="0" hangingPunct="0">
                <a:defRPr sz="2400">
                  <a:solidFill>
                    <a:schemeClr val="bg1"/>
                  </a:solidFill>
                  <a:latin typeface="Times New Roman" pitchFamily="18" charset="0"/>
                  <a:ea typeface="Arial Unicode MS" pitchFamily="34" charset="-128"/>
                  <a:cs typeface="Arial Unicode MS" pitchFamily="34" charset="-128"/>
                </a:defRPr>
              </a:lvl3pPr>
              <a:lvl4pPr marL="1600200" indent="-228600" eaLnBrk="0" hangingPunct="0">
                <a:defRPr sz="2400">
                  <a:solidFill>
                    <a:schemeClr val="bg1"/>
                  </a:solidFill>
                  <a:latin typeface="Times New Roman" pitchFamily="18" charset="0"/>
                  <a:ea typeface="Arial Unicode MS" pitchFamily="34" charset="-128"/>
                  <a:cs typeface="Arial Unicode MS" pitchFamily="34" charset="-128"/>
                </a:defRPr>
              </a:lvl4pPr>
              <a:lvl5pPr marL="2057400" indent="-228600" eaLnBrk="0" hangingPunct="0">
                <a:defRPr sz="2400">
                  <a:solidFill>
                    <a:schemeClr val="bg1"/>
                  </a:solidFill>
                  <a:latin typeface="Times New Roman" pitchFamily="18" charset="0"/>
                  <a:ea typeface="Arial Unicode MS" pitchFamily="34" charset="-128"/>
                  <a:cs typeface="Arial Unicode MS" pitchFamily="34" charset="-128"/>
                </a:defRPr>
              </a:lvl5pPr>
              <a:lvl6pPr marL="25146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6pPr>
              <a:lvl7pPr marL="29718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7pPr>
              <a:lvl8pPr marL="34290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8pPr>
              <a:lvl9pPr marL="38862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9pPr>
            </a:lstStyle>
            <a:p>
              <a:pPr eaLnBrk="1" hangingPunct="1"/>
              <a:r>
                <a:rPr lang="de-DE" sz="1800" dirty="0">
                  <a:solidFill>
                    <a:srgbClr val="000099"/>
                  </a:solidFill>
                  <a:latin typeface="Arial Unicode MS" pitchFamily="34" charset="-128"/>
                </a:rPr>
                <a:t>gering</a:t>
              </a:r>
            </a:p>
          </p:txBody>
        </p:sp>
        <p:sp>
          <p:nvSpPr>
            <p:cNvPr id="52" name="Text Box 20"/>
            <p:cNvSpPr txBox="1">
              <a:spLocks noChangeArrowheads="1"/>
            </p:cNvSpPr>
            <p:nvPr/>
          </p:nvSpPr>
          <p:spPr bwMode="auto">
            <a:xfrm rot="16216039">
              <a:off x="1420831" y="3063436"/>
              <a:ext cx="573050" cy="318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bg1"/>
                  </a:solidFill>
                  <a:latin typeface="Times New Roman" pitchFamily="18" charset="0"/>
                  <a:ea typeface="Arial Unicode MS" pitchFamily="34" charset="-128"/>
                  <a:cs typeface="Arial Unicode MS" pitchFamily="34" charset="-128"/>
                </a:defRPr>
              </a:lvl1pPr>
              <a:lvl2pPr marL="742950" indent="-285750" eaLnBrk="0" hangingPunct="0">
                <a:defRPr sz="2400">
                  <a:solidFill>
                    <a:schemeClr val="bg1"/>
                  </a:solidFill>
                  <a:latin typeface="Times New Roman" pitchFamily="18" charset="0"/>
                  <a:ea typeface="Arial Unicode MS" pitchFamily="34" charset="-128"/>
                  <a:cs typeface="Arial Unicode MS" pitchFamily="34" charset="-128"/>
                </a:defRPr>
              </a:lvl2pPr>
              <a:lvl3pPr marL="1143000" indent="-228600" eaLnBrk="0" hangingPunct="0">
                <a:defRPr sz="2400">
                  <a:solidFill>
                    <a:schemeClr val="bg1"/>
                  </a:solidFill>
                  <a:latin typeface="Times New Roman" pitchFamily="18" charset="0"/>
                  <a:ea typeface="Arial Unicode MS" pitchFamily="34" charset="-128"/>
                  <a:cs typeface="Arial Unicode MS" pitchFamily="34" charset="-128"/>
                </a:defRPr>
              </a:lvl3pPr>
              <a:lvl4pPr marL="1600200" indent="-228600" eaLnBrk="0" hangingPunct="0">
                <a:defRPr sz="2400">
                  <a:solidFill>
                    <a:schemeClr val="bg1"/>
                  </a:solidFill>
                  <a:latin typeface="Times New Roman" pitchFamily="18" charset="0"/>
                  <a:ea typeface="Arial Unicode MS" pitchFamily="34" charset="-128"/>
                  <a:cs typeface="Arial Unicode MS" pitchFamily="34" charset="-128"/>
                </a:defRPr>
              </a:lvl4pPr>
              <a:lvl5pPr marL="2057400" indent="-228600" eaLnBrk="0" hangingPunct="0">
                <a:defRPr sz="2400">
                  <a:solidFill>
                    <a:schemeClr val="bg1"/>
                  </a:solidFill>
                  <a:latin typeface="Times New Roman" pitchFamily="18" charset="0"/>
                  <a:ea typeface="Arial Unicode MS" pitchFamily="34" charset="-128"/>
                  <a:cs typeface="Arial Unicode MS" pitchFamily="34" charset="-128"/>
                </a:defRPr>
              </a:lvl5pPr>
              <a:lvl6pPr marL="25146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6pPr>
              <a:lvl7pPr marL="29718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7pPr>
              <a:lvl8pPr marL="34290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8pPr>
              <a:lvl9pPr marL="3886200" indent="-228600" defTabSz="449263" eaLnBrk="0" fontAlgn="base" hangingPunct="0">
                <a:spcBef>
                  <a:spcPct val="0"/>
                </a:spcBef>
                <a:spcAft>
                  <a:spcPct val="0"/>
                </a:spcAft>
                <a:defRPr sz="2400">
                  <a:solidFill>
                    <a:schemeClr val="bg1"/>
                  </a:solidFill>
                  <a:latin typeface="Times New Roman" pitchFamily="18" charset="0"/>
                  <a:ea typeface="Arial Unicode MS" pitchFamily="34" charset="-128"/>
                  <a:cs typeface="Arial Unicode MS" pitchFamily="34" charset="-128"/>
                </a:defRPr>
              </a:lvl9pPr>
            </a:lstStyle>
            <a:p>
              <a:pPr eaLnBrk="1" hangingPunct="1"/>
              <a:r>
                <a:rPr lang="de-DE" sz="1800" dirty="0">
                  <a:solidFill>
                    <a:srgbClr val="000099"/>
                  </a:solidFill>
                  <a:latin typeface="Arial Unicode MS" pitchFamily="34" charset="-128"/>
                </a:rPr>
                <a:t>hoch</a:t>
              </a:r>
            </a:p>
          </p:txBody>
        </p:sp>
      </p:grpSp>
      <p:sp>
        <p:nvSpPr>
          <p:cNvPr id="2" name="Fußzeilenplatzhalter 1">
            <a:extLst>
              <a:ext uri="{FF2B5EF4-FFF2-40B4-BE49-F238E27FC236}">
                <a16:creationId xmlns:a16="http://schemas.microsoft.com/office/drawing/2014/main" id="{09900846-FCD3-1146-2320-1E497C125261}"/>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92250DF2-C263-8F93-C8D1-87F059A13235}"/>
              </a:ext>
            </a:extLst>
          </p:cNvPr>
          <p:cNvSpPr>
            <a:spLocks noGrp="1"/>
          </p:cNvSpPr>
          <p:nvPr>
            <p:ph type="sldNum" sz="quarter" idx="12"/>
          </p:nvPr>
        </p:nvSpPr>
        <p:spPr/>
        <p:txBody>
          <a:bodyPr/>
          <a:lstStyle/>
          <a:p>
            <a:fld id="{48F63A3B-78C7-47BE-AE5E-E10140E04643}" type="slidenum">
              <a:rPr lang="en-US" smtClean="0"/>
              <a:pPr/>
              <a:t>20</a:t>
            </a:fld>
            <a:endParaRPr lang="en-US" dirty="0"/>
          </a:p>
        </p:txBody>
      </p:sp>
    </p:spTree>
    <p:extLst>
      <p:ext uri="{BB962C8B-B14F-4D97-AF65-F5344CB8AC3E}">
        <p14:creationId xmlns:p14="http://schemas.microsoft.com/office/powerpoint/2010/main" val="2516151069"/>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D43CF5-96F7-3BBE-0EA2-C2C4A9955A39}"/>
              </a:ext>
            </a:extLst>
          </p:cNvPr>
          <p:cNvSpPr>
            <a:spLocks noGrp="1"/>
          </p:cNvSpPr>
          <p:nvPr>
            <p:ph type="title"/>
          </p:nvPr>
        </p:nvSpPr>
        <p:spPr/>
        <p:txBody>
          <a:bodyPr>
            <a:normAutofit/>
          </a:bodyPr>
          <a:lstStyle/>
          <a:p>
            <a:pPr algn="ctr"/>
            <a:r>
              <a:rPr lang="de-DE" sz="4400" dirty="0"/>
              <a:t>Veränderung von Einstellungen und Bewertungen</a:t>
            </a:r>
          </a:p>
        </p:txBody>
      </p:sp>
      <p:sp>
        <p:nvSpPr>
          <p:cNvPr id="3" name="Textplatzhalter 2">
            <a:extLst>
              <a:ext uri="{FF2B5EF4-FFF2-40B4-BE49-F238E27FC236}">
                <a16:creationId xmlns:a16="http://schemas.microsoft.com/office/drawing/2014/main" id="{94CA414E-44FE-FFE1-8EEA-30AB35A5380F}"/>
              </a:ext>
            </a:extLst>
          </p:cNvPr>
          <p:cNvSpPr>
            <a:spLocks noGrp="1"/>
          </p:cNvSpPr>
          <p:nvPr>
            <p:ph type="body" idx="1"/>
          </p:nvPr>
        </p:nvSpPr>
        <p:spPr>
          <a:xfrm>
            <a:off x="1192762" y="3363254"/>
            <a:ext cx="7325669" cy="1170260"/>
          </a:xfrm>
        </p:spPr>
        <p:txBody>
          <a:bodyPr>
            <a:normAutofit/>
          </a:bodyPr>
          <a:lstStyle/>
          <a:p>
            <a:r>
              <a:rPr lang="de-DE" sz="3200" dirty="0" err="1"/>
              <a:t>Entkatastrophisieren</a:t>
            </a:r>
            <a:r>
              <a:rPr lang="de-DE" sz="3200" dirty="0"/>
              <a:t>:</a:t>
            </a:r>
          </a:p>
          <a:p>
            <a:endParaRPr lang="de-DE" sz="3200" dirty="0"/>
          </a:p>
        </p:txBody>
      </p:sp>
      <p:sp>
        <p:nvSpPr>
          <p:cNvPr id="4" name="Inhaltsplatzhalter 3">
            <a:extLst>
              <a:ext uri="{FF2B5EF4-FFF2-40B4-BE49-F238E27FC236}">
                <a16:creationId xmlns:a16="http://schemas.microsoft.com/office/drawing/2014/main" id="{E2ACE988-2347-B9E3-7EE9-AD1009050EF9}"/>
              </a:ext>
            </a:extLst>
          </p:cNvPr>
          <p:cNvSpPr>
            <a:spLocks noGrp="1"/>
          </p:cNvSpPr>
          <p:nvPr>
            <p:ph sz="half" idx="2"/>
          </p:nvPr>
        </p:nvSpPr>
        <p:spPr>
          <a:xfrm>
            <a:off x="1192762" y="4533514"/>
            <a:ext cx="7325669" cy="2613302"/>
          </a:xfrm>
        </p:spPr>
        <p:txBody>
          <a:bodyPr>
            <a:normAutofit/>
          </a:bodyPr>
          <a:lstStyle/>
          <a:p>
            <a:pPr>
              <a:buClr>
                <a:srgbClr val="FF0000"/>
              </a:buClr>
            </a:pPr>
            <a:r>
              <a:rPr lang="de-DE" sz="2400" dirty="0"/>
              <a:t>Was kann im schlimmsten Fall passieren?</a:t>
            </a:r>
          </a:p>
          <a:p>
            <a:pPr>
              <a:buClr>
                <a:srgbClr val="FF0000"/>
              </a:buClr>
            </a:pPr>
            <a:r>
              <a:rPr lang="de-DE" sz="2400" dirty="0"/>
              <a:t>Wie schlimm wäre das wirklich?</a:t>
            </a:r>
          </a:p>
          <a:p>
            <a:pPr>
              <a:buClr>
                <a:srgbClr val="FF0000"/>
              </a:buClr>
            </a:pPr>
            <a:r>
              <a:rPr lang="de-DE" sz="2400" dirty="0"/>
              <a:t>Wie wichtig ist diese Situation wirklich für mich?</a:t>
            </a:r>
          </a:p>
          <a:p>
            <a:pPr>
              <a:buClr>
                <a:srgbClr val="FF0000"/>
              </a:buClr>
            </a:pPr>
            <a:r>
              <a:rPr lang="de-DE" sz="2400" dirty="0"/>
              <a:t>Wie bewerte ich diese Situation mit drei Tagen Abstand?</a:t>
            </a:r>
          </a:p>
        </p:txBody>
      </p:sp>
      <p:sp>
        <p:nvSpPr>
          <p:cNvPr id="5" name="Textplatzhalter 4">
            <a:extLst>
              <a:ext uri="{FF2B5EF4-FFF2-40B4-BE49-F238E27FC236}">
                <a16:creationId xmlns:a16="http://schemas.microsoft.com/office/drawing/2014/main" id="{39BB77D5-B0BE-6950-5C4F-B90892C8DA43}"/>
              </a:ext>
            </a:extLst>
          </p:cNvPr>
          <p:cNvSpPr>
            <a:spLocks noGrp="1"/>
          </p:cNvSpPr>
          <p:nvPr>
            <p:ph type="body" sz="quarter" idx="3"/>
          </p:nvPr>
        </p:nvSpPr>
        <p:spPr>
          <a:xfrm>
            <a:off x="8766453" y="3363254"/>
            <a:ext cx="7361747" cy="1170260"/>
          </a:xfrm>
        </p:spPr>
        <p:txBody>
          <a:bodyPr>
            <a:normAutofit/>
          </a:bodyPr>
          <a:lstStyle/>
          <a:p>
            <a:r>
              <a:rPr lang="de-DE" sz="3200" dirty="0"/>
              <a:t>Realitätstestung:</a:t>
            </a:r>
          </a:p>
          <a:p>
            <a:endParaRPr lang="de-DE" sz="3200" dirty="0"/>
          </a:p>
        </p:txBody>
      </p:sp>
      <p:sp>
        <p:nvSpPr>
          <p:cNvPr id="6" name="Inhaltsplatzhalter 5">
            <a:extLst>
              <a:ext uri="{FF2B5EF4-FFF2-40B4-BE49-F238E27FC236}">
                <a16:creationId xmlns:a16="http://schemas.microsoft.com/office/drawing/2014/main" id="{F1821212-6CE7-0430-AC14-AEBA94522BA8}"/>
              </a:ext>
            </a:extLst>
          </p:cNvPr>
          <p:cNvSpPr>
            <a:spLocks noGrp="1"/>
          </p:cNvSpPr>
          <p:nvPr>
            <p:ph sz="quarter" idx="4"/>
          </p:nvPr>
        </p:nvSpPr>
        <p:spPr>
          <a:xfrm>
            <a:off x="8766453" y="4533514"/>
            <a:ext cx="7361747" cy="2120092"/>
          </a:xfrm>
        </p:spPr>
        <p:txBody>
          <a:bodyPr>
            <a:normAutofit/>
          </a:bodyPr>
          <a:lstStyle/>
          <a:p>
            <a:pPr>
              <a:buClr>
                <a:srgbClr val="FF0000"/>
              </a:buClr>
            </a:pPr>
            <a:r>
              <a:rPr lang="de-DE" sz="2400" dirty="0"/>
              <a:t>Sehe ich nur die negativen Seiten der Situation?</a:t>
            </a:r>
          </a:p>
          <a:p>
            <a:pPr>
              <a:buClr>
                <a:srgbClr val="FF0000"/>
              </a:buClr>
            </a:pPr>
            <a:r>
              <a:rPr lang="de-DE" sz="2400" dirty="0"/>
              <a:t>Gibt es auch positive Seiten?</a:t>
            </a:r>
          </a:p>
          <a:p>
            <a:pPr>
              <a:buClr>
                <a:srgbClr val="FF0000"/>
              </a:buClr>
            </a:pPr>
            <a:r>
              <a:rPr lang="de-DE" sz="2400" dirty="0"/>
              <a:t>Verallgemeinere ich zu stark?</a:t>
            </a:r>
          </a:p>
        </p:txBody>
      </p:sp>
      <p:sp>
        <p:nvSpPr>
          <p:cNvPr id="7" name="Fußzeilenplatzhalter 6">
            <a:extLst>
              <a:ext uri="{FF2B5EF4-FFF2-40B4-BE49-F238E27FC236}">
                <a16:creationId xmlns:a16="http://schemas.microsoft.com/office/drawing/2014/main" id="{937202DC-1D7E-3CA0-28FF-2F2357B07A5C}"/>
              </a:ext>
            </a:extLst>
          </p:cNvPr>
          <p:cNvSpPr>
            <a:spLocks noGrp="1"/>
          </p:cNvSpPr>
          <p:nvPr>
            <p:ph type="ftr" sz="quarter" idx="11"/>
          </p:nvPr>
        </p:nvSpPr>
        <p:spPr/>
        <p:txBody>
          <a:bodyPr/>
          <a:lstStyle/>
          <a:p>
            <a:r>
              <a:rPr lang="en-US"/>
              <a:t>Stand: April 2024 © DGPR</a:t>
            </a:r>
            <a:endParaRPr lang="en-US" dirty="0"/>
          </a:p>
        </p:txBody>
      </p:sp>
      <p:sp>
        <p:nvSpPr>
          <p:cNvPr id="8" name="Foliennummernplatzhalter 7">
            <a:extLst>
              <a:ext uri="{FF2B5EF4-FFF2-40B4-BE49-F238E27FC236}">
                <a16:creationId xmlns:a16="http://schemas.microsoft.com/office/drawing/2014/main" id="{D49F0C81-63AD-D73A-597F-CD020779CE03}"/>
              </a:ext>
            </a:extLst>
          </p:cNvPr>
          <p:cNvSpPr>
            <a:spLocks noGrp="1"/>
          </p:cNvSpPr>
          <p:nvPr>
            <p:ph type="sldNum" sz="quarter" idx="12"/>
          </p:nvPr>
        </p:nvSpPr>
        <p:spPr/>
        <p:txBody>
          <a:bodyPr/>
          <a:lstStyle/>
          <a:p>
            <a:fld id="{48F63A3B-78C7-47BE-AE5E-E10140E04643}" type="slidenum">
              <a:rPr lang="en-US" smtClean="0"/>
              <a:pPr/>
              <a:t>21</a:t>
            </a:fld>
            <a:endParaRPr lang="en-US" dirty="0"/>
          </a:p>
        </p:txBody>
      </p:sp>
    </p:spTree>
    <p:extLst>
      <p:ext uri="{BB962C8B-B14F-4D97-AF65-F5344CB8AC3E}">
        <p14:creationId xmlns:p14="http://schemas.microsoft.com/office/powerpoint/2010/main" val="18614379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D43CF5-96F7-3BBE-0EA2-C2C4A9955A39}"/>
              </a:ext>
            </a:extLst>
          </p:cNvPr>
          <p:cNvSpPr>
            <a:spLocks noGrp="1"/>
          </p:cNvSpPr>
          <p:nvPr>
            <p:ph type="title"/>
          </p:nvPr>
        </p:nvSpPr>
        <p:spPr/>
        <p:txBody>
          <a:bodyPr>
            <a:normAutofit/>
          </a:bodyPr>
          <a:lstStyle/>
          <a:p>
            <a:pPr algn="ctr"/>
            <a:r>
              <a:rPr lang="de-DE" sz="4400" dirty="0"/>
              <a:t>Veränderung von Einstellungen und Bewertungen</a:t>
            </a:r>
          </a:p>
        </p:txBody>
      </p:sp>
      <p:sp>
        <p:nvSpPr>
          <p:cNvPr id="3" name="Textplatzhalter 2">
            <a:extLst>
              <a:ext uri="{FF2B5EF4-FFF2-40B4-BE49-F238E27FC236}">
                <a16:creationId xmlns:a16="http://schemas.microsoft.com/office/drawing/2014/main" id="{94CA414E-44FE-FFE1-8EEA-30AB35A5380F}"/>
              </a:ext>
            </a:extLst>
          </p:cNvPr>
          <p:cNvSpPr>
            <a:spLocks noGrp="1"/>
          </p:cNvSpPr>
          <p:nvPr>
            <p:ph type="body" idx="1"/>
          </p:nvPr>
        </p:nvSpPr>
        <p:spPr>
          <a:xfrm>
            <a:off x="1192762" y="2915034"/>
            <a:ext cx="7325669" cy="1170260"/>
          </a:xfrm>
        </p:spPr>
        <p:txBody>
          <a:bodyPr>
            <a:normAutofit/>
          </a:bodyPr>
          <a:lstStyle/>
          <a:p>
            <a:r>
              <a:rPr lang="de-DE" sz="3200" dirty="0"/>
              <a:t>Rollentausch:</a:t>
            </a:r>
          </a:p>
        </p:txBody>
      </p:sp>
      <p:sp>
        <p:nvSpPr>
          <p:cNvPr id="4" name="Inhaltsplatzhalter 3">
            <a:extLst>
              <a:ext uri="{FF2B5EF4-FFF2-40B4-BE49-F238E27FC236}">
                <a16:creationId xmlns:a16="http://schemas.microsoft.com/office/drawing/2014/main" id="{E2ACE988-2347-B9E3-7EE9-AD1009050EF9}"/>
              </a:ext>
            </a:extLst>
          </p:cNvPr>
          <p:cNvSpPr>
            <a:spLocks noGrp="1"/>
          </p:cNvSpPr>
          <p:nvPr>
            <p:ph sz="half" idx="2"/>
          </p:nvPr>
        </p:nvSpPr>
        <p:spPr>
          <a:xfrm>
            <a:off x="953369" y="4317490"/>
            <a:ext cx="7325669" cy="5233480"/>
          </a:xfrm>
        </p:spPr>
        <p:txBody>
          <a:bodyPr>
            <a:normAutofit/>
          </a:bodyPr>
          <a:lstStyle/>
          <a:p>
            <a:pPr marL="457200" indent="-457200">
              <a:lnSpc>
                <a:spcPct val="95000"/>
              </a:lnSpc>
              <a:spcBef>
                <a:spcPts val="800"/>
              </a:spcBef>
              <a:buClr>
                <a:srgbClr val="FF0000"/>
              </a:buClr>
              <a:buSzPct val="80000"/>
              <a:buFont typeface="Arial" pitchFamily="34" charset="0"/>
              <a:buChar char="•"/>
            </a:pPr>
            <a:r>
              <a:rPr lang="de-DE" sz="2400" dirty="0">
                <a:solidFill>
                  <a:schemeClr val="tx1"/>
                </a:solidFill>
                <a:latin typeface="Arial" pitchFamily="34" charset="0"/>
              </a:rPr>
              <a:t>Was würde ich einem Freund in einer ähnlichen Situation raten?</a:t>
            </a:r>
          </a:p>
          <a:p>
            <a:pPr marL="457200" indent="-457200">
              <a:lnSpc>
                <a:spcPct val="95000"/>
              </a:lnSpc>
              <a:spcBef>
                <a:spcPts val="800"/>
              </a:spcBef>
              <a:buClr>
                <a:srgbClr val="FF0000"/>
              </a:buClr>
              <a:buSzPct val="80000"/>
              <a:buFont typeface="Arial" pitchFamily="34" charset="0"/>
              <a:buChar char="•"/>
            </a:pPr>
            <a:r>
              <a:rPr lang="de-DE" sz="2400" dirty="0">
                <a:solidFill>
                  <a:schemeClr val="tx1"/>
                </a:solidFill>
                <a:latin typeface="Arial" pitchFamily="34" charset="0"/>
              </a:rPr>
              <a:t>Was würde </a:t>
            </a:r>
            <a:r>
              <a:rPr lang="de-DE" sz="2400" i="1" dirty="0">
                <a:solidFill>
                  <a:schemeClr val="tx1"/>
                </a:solidFill>
                <a:latin typeface="Arial" pitchFamily="34" charset="0"/>
              </a:rPr>
              <a:t>mir</a:t>
            </a:r>
            <a:r>
              <a:rPr lang="de-DE" sz="2400" dirty="0">
                <a:solidFill>
                  <a:schemeClr val="tx1"/>
                </a:solidFill>
                <a:latin typeface="Arial" pitchFamily="34" charset="0"/>
              </a:rPr>
              <a:t> eine Freundin in dieser Situation raten?</a:t>
            </a:r>
          </a:p>
          <a:p>
            <a:pPr marL="457200" indent="-457200">
              <a:lnSpc>
                <a:spcPct val="95000"/>
              </a:lnSpc>
              <a:spcBef>
                <a:spcPts val="800"/>
              </a:spcBef>
              <a:buClr>
                <a:srgbClr val="FF0000"/>
              </a:buClr>
              <a:buSzPct val="80000"/>
              <a:buFont typeface="Arial" pitchFamily="34" charset="0"/>
              <a:buChar char="•"/>
            </a:pPr>
            <a:r>
              <a:rPr lang="de-DE" sz="2400" dirty="0">
                <a:solidFill>
                  <a:schemeClr val="tx1"/>
                </a:solidFill>
                <a:latin typeface="Arial" pitchFamily="34" charset="0"/>
              </a:rPr>
              <a:t>Kenne ich jemanden, der mit dieser Situation leichter fertig wird als ich? Wie macht er das?“</a:t>
            </a:r>
            <a:endParaRPr lang="de-DE" sz="2400" dirty="0">
              <a:solidFill>
                <a:schemeClr val="tx1"/>
              </a:solidFill>
              <a:latin typeface="Arial Unicode MS" pitchFamily="34" charset="-128"/>
            </a:endParaRPr>
          </a:p>
        </p:txBody>
      </p:sp>
      <p:sp>
        <p:nvSpPr>
          <p:cNvPr id="5" name="Textplatzhalter 4">
            <a:extLst>
              <a:ext uri="{FF2B5EF4-FFF2-40B4-BE49-F238E27FC236}">
                <a16:creationId xmlns:a16="http://schemas.microsoft.com/office/drawing/2014/main" id="{39BB77D5-B0BE-6950-5C4F-B90892C8DA43}"/>
              </a:ext>
            </a:extLst>
          </p:cNvPr>
          <p:cNvSpPr>
            <a:spLocks noGrp="1"/>
          </p:cNvSpPr>
          <p:nvPr>
            <p:ph type="body" sz="quarter" idx="3"/>
          </p:nvPr>
        </p:nvSpPr>
        <p:spPr>
          <a:xfrm>
            <a:off x="8761941" y="2915034"/>
            <a:ext cx="7361747" cy="1170260"/>
          </a:xfrm>
        </p:spPr>
        <p:txBody>
          <a:bodyPr>
            <a:normAutofit/>
          </a:bodyPr>
          <a:lstStyle/>
          <a:p>
            <a:r>
              <a:rPr lang="de-DE" sz="3200"/>
              <a:t>Sich die eigenen </a:t>
            </a:r>
            <a:r>
              <a:rPr lang="de-DE" sz="3200" dirty="0"/>
              <a:t>Stärken bewusst machen:</a:t>
            </a:r>
          </a:p>
        </p:txBody>
      </p:sp>
      <p:sp>
        <p:nvSpPr>
          <p:cNvPr id="6" name="Inhaltsplatzhalter 5">
            <a:extLst>
              <a:ext uri="{FF2B5EF4-FFF2-40B4-BE49-F238E27FC236}">
                <a16:creationId xmlns:a16="http://schemas.microsoft.com/office/drawing/2014/main" id="{F1821212-6CE7-0430-AC14-AEBA94522BA8}"/>
              </a:ext>
            </a:extLst>
          </p:cNvPr>
          <p:cNvSpPr>
            <a:spLocks noGrp="1"/>
          </p:cNvSpPr>
          <p:nvPr>
            <p:ph sz="quarter" idx="4"/>
          </p:nvPr>
        </p:nvSpPr>
        <p:spPr>
          <a:xfrm>
            <a:off x="8799973" y="4317490"/>
            <a:ext cx="7361747" cy="5233480"/>
          </a:xfrm>
        </p:spPr>
        <p:txBody>
          <a:bodyPr>
            <a:normAutofit/>
          </a:bodyPr>
          <a:lstStyle/>
          <a:p>
            <a:pPr marL="457200" indent="-457200">
              <a:lnSpc>
                <a:spcPct val="95000"/>
              </a:lnSpc>
              <a:spcBef>
                <a:spcPts val="800"/>
              </a:spcBef>
              <a:buClr>
                <a:srgbClr val="FF0000"/>
              </a:buClr>
              <a:buSzPct val="80000"/>
              <a:buFont typeface="Arial" pitchFamily="34" charset="0"/>
              <a:buChar char="•"/>
            </a:pPr>
            <a:r>
              <a:rPr lang="de-DE" sz="2400" dirty="0">
                <a:solidFill>
                  <a:schemeClr val="tx1"/>
                </a:solidFill>
                <a:latin typeface="Arial" pitchFamily="34" charset="0"/>
              </a:rPr>
              <a:t>Welche ähnlich schwierige Situation habe ich schon gemeistert?</a:t>
            </a:r>
          </a:p>
          <a:p>
            <a:pPr marL="457200" indent="-457200">
              <a:lnSpc>
                <a:spcPct val="95000"/>
              </a:lnSpc>
              <a:spcBef>
                <a:spcPts val="800"/>
              </a:spcBef>
              <a:buClr>
                <a:srgbClr val="FF0000"/>
              </a:buClr>
              <a:buSzPct val="80000"/>
              <a:buFont typeface="Arial" pitchFamily="34" charset="0"/>
              <a:buChar char="•"/>
            </a:pPr>
            <a:r>
              <a:rPr lang="de-DE" sz="2400" dirty="0">
                <a:solidFill>
                  <a:schemeClr val="tx1"/>
                </a:solidFill>
                <a:latin typeface="Arial" pitchFamily="34" charset="0"/>
              </a:rPr>
              <a:t>Wie habe ich das damals geschafft?</a:t>
            </a:r>
          </a:p>
          <a:p>
            <a:pPr marL="457200" indent="-457200">
              <a:lnSpc>
                <a:spcPct val="95000"/>
              </a:lnSpc>
              <a:spcBef>
                <a:spcPts val="800"/>
              </a:spcBef>
              <a:buClr>
                <a:srgbClr val="FF0000"/>
              </a:buClr>
              <a:buSzPct val="80000"/>
              <a:buFont typeface="Arial" pitchFamily="34" charset="0"/>
              <a:buChar char="•"/>
            </a:pPr>
            <a:r>
              <a:rPr lang="de-DE" sz="2400" dirty="0">
                <a:solidFill>
                  <a:schemeClr val="tx1"/>
                </a:solidFill>
                <a:latin typeface="Arial" pitchFamily="34" charset="0"/>
              </a:rPr>
              <a:t>Worauf kann ich vertrauen?</a:t>
            </a:r>
            <a:endParaRPr lang="de-DE" sz="2400" dirty="0">
              <a:solidFill>
                <a:schemeClr val="tx1"/>
              </a:solidFill>
              <a:latin typeface="Arial Unicode MS" pitchFamily="34" charset="-128"/>
            </a:endParaRPr>
          </a:p>
        </p:txBody>
      </p:sp>
      <p:sp>
        <p:nvSpPr>
          <p:cNvPr id="7" name="Fußzeilenplatzhalter 6">
            <a:extLst>
              <a:ext uri="{FF2B5EF4-FFF2-40B4-BE49-F238E27FC236}">
                <a16:creationId xmlns:a16="http://schemas.microsoft.com/office/drawing/2014/main" id="{937202DC-1D7E-3CA0-28FF-2F2357B07A5C}"/>
              </a:ext>
            </a:extLst>
          </p:cNvPr>
          <p:cNvSpPr>
            <a:spLocks noGrp="1"/>
          </p:cNvSpPr>
          <p:nvPr>
            <p:ph type="ftr" sz="quarter" idx="11"/>
          </p:nvPr>
        </p:nvSpPr>
        <p:spPr/>
        <p:txBody>
          <a:bodyPr/>
          <a:lstStyle/>
          <a:p>
            <a:r>
              <a:rPr lang="en-US"/>
              <a:t>Stand: April 2024 © DGPR</a:t>
            </a:r>
            <a:endParaRPr lang="en-US" dirty="0"/>
          </a:p>
        </p:txBody>
      </p:sp>
      <p:sp>
        <p:nvSpPr>
          <p:cNvPr id="8" name="Foliennummernplatzhalter 7">
            <a:extLst>
              <a:ext uri="{FF2B5EF4-FFF2-40B4-BE49-F238E27FC236}">
                <a16:creationId xmlns:a16="http://schemas.microsoft.com/office/drawing/2014/main" id="{D49F0C81-63AD-D73A-597F-CD020779CE03}"/>
              </a:ext>
            </a:extLst>
          </p:cNvPr>
          <p:cNvSpPr>
            <a:spLocks noGrp="1"/>
          </p:cNvSpPr>
          <p:nvPr>
            <p:ph type="sldNum" sz="quarter" idx="12"/>
          </p:nvPr>
        </p:nvSpPr>
        <p:spPr/>
        <p:txBody>
          <a:bodyPr/>
          <a:lstStyle/>
          <a:p>
            <a:fld id="{48F63A3B-78C7-47BE-AE5E-E10140E04643}" type="slidenum">
              <a:rPr lang="en-US" smtClean="0"/>
              <a:pPr/>
              <a:t>22</a:t>
            </a:fld>
            <a:endParaRPr lang="en-US" dirty="0"/>
          </a:p>
        </p:txBody>
      </p:sp>
    </p:spTree>
    <p:extLst>
      <p:ext uri="{BB962C8B-B14F-4D97-AF65-F5344CB8AC3E}">
        <p14:creationId xmlns:p14="http://schemas.microsoft.com/office/powerpoint/2010/main" val="2415366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9" name="Grafik 2"/>
          <p:cNvPicPr>
            <a:picLocks noChangeAspect="1"/>
          </p:cNvPicPr>
          <p:nvPr/>
        </p:nvPicPr>
        <p:blipFill>
          <a:blip r:embed="rId2" cstate="print"/>
          <a:srcRect/>
          <a:stretch>
            <a:fillRect/>
          </a:stretch>
        </p:blipFill>
        <p:spPr bwMode="auto">
          <a:xfrm>
            <a:off x="2897189" y="2566988"/>
            <a:ext cx="11799887" cy="6170612"/>
          </a:xfrm>
          <a:prstGeom prst="rect">
            <a:avLst/>
          </a:prstGeom>
          <a:noFill/>
          <a:ln w="9525">
            <a:noFill/>
            <a:miter lim="800000"/>
            <a:headEnd/>
            <a:tailEnd/>
          </a:ln>
        </p:spPr>
      </p:pic>
      <p:sp>
        <p:nvSpPr>
          <p:cNvPr id="4" name="Rectangle 2"/>
          <p:cNvSpPr txBox="1">
            <a:spLocks noChangeArrowheads="1"/>
          </p:cNvSpPr>
          <p:nvPr/>
        </p:nvSpPr>
        <p:spPr bwMode="auto">
          <a:xfrm>
            <a:off x="2806700" y="1014190"/>
            <a:ext cx="11595100" cy="162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45000" tIns="45000" rIns="45000" bIns="45000" numCol="1" anchor="t" anchorCtr="0" compatLnSpc="1">
            <a:prstTxWarp prst="textNoShape">
              <a:avLst/>
            </a:prstTxWarp>
          </a:bodyPr>
          <a:lstStyle>
            <a:lvl1pPr algn="ctr" defTabSz="449263" rtl="0" eaLnBrk="0" fontAlgn="base" hangingPunct="0">
              <a:lnSpc>
                <a:spcPct val="86000"/>
              </a:lnSpc>
              <a:spcBef>
                <a:spcPct val="0"/>
              </a:spcBef>
              <a:spcAft>
                <a:spcPct val="0"/>
              </a:spcAft>
              <a:buClr>
                <a:srgbClr val="000000"/>
              </a:buClr>
              <a:buSzPct val="100000"/>
              <a:buFont typeface="Times New Roman" charset="0"/>
              <a:defRPr sz="5300" kern="1200">
                <a:solidFill>
                  <a:srgbClr val="535353"/>
                </a:solidFill>
                <a:latin typeface="+mj-lt"/>
                <a:ea typeface="Times New Roman" charset="0"/>
                <a:cs typeface="+mj-cs"/>
              </a:defRPr>
            </a:lvl1pPr>
            <a:lvl2pPr algn="ctr" defTabSz="449263" rtl="0" eaLnBrk="0" fontAlgn="base" hangingPunct="0">
              <a:lnSpc>
                <a:spcPct val="86000"/>
              </a:lnSpc>
              <a:spcBef>
                <a:spcPct val="0"/>
              </a:spcBef>
              <a:spcAft>
                <a:spcPct val="0"/>
              </a:spcAft>
              <a:buClr>
                <a:srgbClr val="000000"/>
              </a:buClr>
              <a:buSzPct val="100000"/>
              <a:buFont typeface="Times New Roman" charset="0"/>
              <a:defRPr sz="5300">
                <a:solidFill>
                  <a:srgbClr val="535353"/>
                </a:solidFill>
                <a:latin typeface="Arial" panose="020B0604020202020204" pitchFamily="34" charset="0"/>
                <a:ea typeface="Times New Roman" charset="0"/>
                <a:cs typeface="Times New Roman" panose="02020603050405020304" pitchFamily="18" charset="0"/>
              </a:defRPr>
            </a:lvl2pPr>
            <a:lvl3pPr algn="ctr" defTabSz="449263" rtl="0" eaLnBrk="0" fontAlgn="base" hangingPunct="0">
              <a:lnSpc>
                <a:spcPct val="86000"/>
              </a:lnSpc>
              <a:spcBef>
                <a:spcPct val="0"/>
              </a:spcBef>
              <a:spcAft>
                <a:spcPct val="0"/>
              </a:spcAft>
              <a:buClr>
                <a:srgbClr val="000000"/>
              </a:buClr>
              <a:buSzPct val="100000"/>
              <a:buFont typeface="Times New Roman" charset="0"/>
              <a:defRPr sz="5300">
                <a:solidFill>
                  <a:srgbClr val="535353"/>
                </a:solidFill>
                <a:latin typeface="Arial" panose="020B0604020202020204" pitchFamily="34" charset="0"/>
                <a:ea typeface="Times New Roman" charset="0"/>
                <a:cs typeface="Times New Roman" panose="02020603050405020304" pitchFamily="18" charset="0"/>
              </a:defRPr>
            </a:lvl3pPr>
            <a:lvl4pPr algn="ctr" defTabSz="449263" rtl="0" eaLnBrk="0" fontAlgn="base" hangingPunct="0">
              <a:lnSpc>
                <a:spcPct val="86000"/>
              </a:lnSpc>
              <a:spcBef>
                <a:spcPct val="0"/>
              </a:spcBef>
              <a:spcAft>
                <a:spcPct val="0"/>
              </a:spcAft>
              <a:buClr>
                <a:srgbClr val="000000"/>
              </a:buClr>
              <a:buSzPct val="100000"/>
              <a:buFont typeface="Times New Roman" charset="0"/>
              <a:defRPr sz="5300">
                <a:solidFill>
                  <a:srgbClr val="535353"/>
                </a:solidFill>
                <a:latin typeface="Arial" panose="020B0604020202020204" pitchFamily="34" charset="0"/>
                <a:ea typeface="Times New Roman" charset="0"/>
                <a:cs typeface="Times New Roman" panose="02020603050405020304" pitchFamily="18" charset="0"/>
              </a:defRPr>
            </a:lvl4pPr>
            <a:lvl5pPr algn="ctr" defTabSz="449263" rtl="0" eaLnBrk="0" fontAlgn="base" hangingPunct="0">
              <a:lnSpc>
                <a:spcPct val="86000"/>
              </a:lnSpc>
              <a:spcBef>
                <a:spcPct val="0"/>
              </a:spcBef>
              <a:spcAft>
                <a:spcPct val="0"/>
              </a:spcAft>
              <a:buClr>
                <a:srgbClr val="000000"/>
              </a:buClr>
              <a:buSzPct val="100000"/>
              <a:buFont typeface="Times New Roman" charset="0"/>
              <a:defRPr sz="5300">
                <a:solidFill>
                  <a:srgbClr val="535353"/>
                </a:solidFill>
                <a:latin typeface="Arial" panose="020B0604020202020204" pitchFamily="34" charset="0"/>
                <a:ea typeface="Times New Roman" charset="0"/>
                <a:cs typeface="Times New Roman" panose="02020603050405020304" pitchFamily="18" charset="0"/>
              </a:defRPr>
            </a:lvl5pPr>
            <a:lvl6pPr marL="2514600" indent="-228600" algn="ctr" defTabSz="449263" rtl="0" fontAlgn="base" hangingPunct="0">
              <a:lnSpc>
                <a:spcPct val="86000"/>
              </a:lnSpc>
              <a:spcBef>
                <a:spcPct val="0"/>
              </a:spcBef>
              <a:spcAft>
                <a:spcPct val="0"/>
              </a:spcAft>
              <a:buClr>
                <a:srgbClr val="000000"/>
              </a:buClr>
              <a:buSzPct val="100000"/>
              <a:buFont typeface="Times New Roman" panose="02020603050405020304" pitchFamily="18" charset="0"/>
              <a:defRPr sz="5300">
                <a:solidFill>
                  <a:srgbClr val="535353"/>
                </a:solidFill>
                <a:latin typeface="Arial" panose="020B0604020202020204" pitchFamily="34" charset="0"/>
                <a:cs typeface="Times New Roman" panose="02020603050405020304" pitchFamily="18" charset="0"/>
              </a:defRPr>
            </a:lvl6pPr>
            <a:lvl7pPr marL="2971800" indent="-228600" algn="ctr" defTabSz="449263" rtl="0" fontAlgn="base" hangingPunct="0">
              <a:lnSpc>
                <a:spcPct val="86000"/>
              </a:lnSpc>
              <a:spcBef>
                <a:spcPct val="0"/>
              </a:spcBef>
              <a:spcAft>
                <a:spcPct val="0"/>
              </a:spcAft>
              <a:buClr>
                <a:srgbClr val="000000"/>
              </a:buClr>
              <a:buSzPct val="100000"/>
              <a:buFont typeface="Times New Roman" panose="02020603050405020304" pitchFamily="18" charset="0"/>
              <a:defRPr sz="5300">
                <a:solidFill>
                  <a:srgbClr val="535353"/>
                </a:solidFill>
                <a:latin typeface="Arial" panose="020B0604020202020204" pitchFamily="34" charset="0"/>
                <a:cs typeface="Times New Roman" panose="02020603050405020304" pitchFamily="18" charset="0"/>
              </a:defRPr>
            </a:lvl7pPr>
            <a:lvl8pPr marL="3429000" indent="-228600" algn="ctr" defTabSz="449263" rtl="0" fontAlgn="base" hangingPunct="0">
              <a:lnSpc>
                <a:spcPct val="86000"/>
              </a:lnSpc>
              <a:spcBef>
                <a:spcPct val="0"/>
              </a:spcBef>
              <a:spcAft>
                <a:spcPct val="0"/>
              </a:spcAft>
              <a:buClr>
                <a:srgbClr val="000000"/>
              </a:buClr>
              <a:buSzPct val="100000"/>
              <a:buFont typeface="Times New Roman" panose="02020603050405020304" pitchFamily="18" charset="0"/>
              <a:defRPr sz="5300">
                <a:solidFill>
                  <a:srgbClr val="535353"/>
                </a:solidFill>
                <a:latin typeface="Arial" panose="020B0604020202020204" pitchFamily="34" charset="0"/>
                <a:cs typeface="Times New Roman" panose="02020603050405020304" pitchFamily="18" charset="0"/>
              </a:defRPr>
            </a:lvl8pPr>
            <a:lvl9pPr marL="3886200" indent="-228600" algn="ctr" defTabSz="449263" rtl="0" fontAlgn="base" hangingPunct="0">
              <a:lnSpc>
                <a:spcPct val="86000"/>
              </a:lnSpc>
              <a:spcBef>
                <a:spcPct val="0"/>
              </a:spcBef>
              <a:spcAft>
                <a:spcPct val="0"/>
              </a:spcAft>
              <a:buClr>
                <a:srgbClr val="000000"/>
              </a:buClr>
              <a:buSzPct val="100000"/>
              <a:buFont typeface="Times New Roman" panose="02020603050405020304" pitchFamily="18" charset="0"/>
              <a:defRPr sz="5300">
                <a:solidFill>
                  <a:srgbClr val="535353"/>
                </a:solidFill>
                <a:latin typeface="Arial" panose="020B0604020202020204" pitchFamily="34" charset="0"/>
                <a:cs typeface="Times New Roman" panose="02020603050405020304" pitchFamily="18" charset="0"/>
              </a:defRPr>
            </a:lvl9pPr>
          </a:lstStyle>
          <a:p>
            <a:pPr>
              <a:defRPr/>
            </a:pPr>
            <a:r>
              <a:rPr lang="de-DE" altLang="de-DE" sz="4400" dirty="0">
                <a:solidFill>
                  <a:schemeClr val="tx1"/>
                </a:solidFill>
                <a:latin typeface="Arial"/>
                <a:cs typeface="Arial"/>
              </a:rPr>
              <a:t>Beeinflussbare Risikofaktoren</a:t>
            </a:r>
            <a:br>
              <a:rPr lang="de-DE" altLang="de-DE" sz="4400" dirty="0">
                <a:latin typeface="Arial"/>
              </a:rPr>
            </a:br>
            <a:endParaRPr lang="de-DE" altLang="de-DE" sz="4400">
              <a:solidFill>
                <a:schemeClr val="tx1"/>
              </a:solidFill>
              <a:latin typeface="Arial"/>
              <a:cs typeface="Calibri Light"/>
            </a:endParaRPr>
          </a:p>
        </p:txBody>
      </p:sp>
      <p:sp>
        <p:nvSpPr>
          <p:cNvPr id="2" name="Fußzeilenplatzhalter 1">
            <a:extLst>
              <a:ext uri="{FF2B5EF4-FFF2-40B4-BE49-F238E27FC236}">
                <a16:creationId xmlns:a16="http://schemas.microsoft.com/office/drawing/2014/main" id="{9EDC60CC-ACFB-9059-26D3-4084393CA0C2}"/>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605F4E68-6432-4A63-7106-93C4C721B83C}"/>
              </a:ext>
            </a:extLst>
          </p:cNvPr>
          <p:cNvSpPr>
            <a:spLocks noGrp="1"/>
          </p:cNvSpPr>
          <p:nvPr>
            <p:ph type="sldNum" sz="quarter" idx="12"/>
          </p:nvPr>
        </p:nvSpPr>
        <p:spPr/>
        <p:txBody>
          <a:bodyPr/>
          <a:lstStyle/>
          <a:p>
            <a:fld id="{48F63A3B-78C7-47BE-AE5E-E10140E04643}" type="slidenum">
              <a:rPr lang="en-US" smtClean="0"/>
              <a:pPr/>
              <a:t>23</a:t>
            </a:fld>
            <a:endParaRPr lang="en-US" dirty="0"/>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ChangeArrowheads="1"/>
          </p:cNvSpPr>
          <p:nvPr/>
        </p:nvSpPr>
        <p:spPr bwMode="auto">
          <a:xfrm>
            <a:off x="3138489" y="1014413"/>
            <a:ext cx="11039475" cy="162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Verdana" panose="020B0604030504040204" pitchFamily="34" charset="0"/>
                <a:ea typeface="Verdana" panose="020B0604030504040204" pitchFamily="34" charset="0"/>
                <a:cs typeface="Verdana" panose="020B0604030504040204" pitchFamily="34" charset="0"/>
              </a:rPr>
              <a:t>Herzerkrankung und psychische Befindlichkeit</a:t>
            </a:r>
          </a:p>
        </p:txBody>
      </p:sp>
      <p:sp>
        <p:nvSpPr>
          <p:cNvPr id="120835" name="Rectangle 3"/>
          <p:cNvSpPr>
            <a:spLocks noChangeArrowheads="1"/>
          </p:cNvSpPr>
          <p:nvPr/>
        </p:nvSpPr>
        <p:spPr bwMode="auto">
          <a:xfrm>
            <a:off x="1299734" y="2958062"/>
            <a:ext cx="9328180" cy="5153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marL="765175"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marL="1184275"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marL="1603375"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150000"/>
              </a:lnSpc>
              <a:spcAft>
                <a:spcPct val="0"/>
              </a:spcAft>
              <a:buClr>
                <a:srgbClr val="FF6600"/>
              </a:buClr>
              <a:buSzTx/>
              <a:buFontTx/>
              <a:buNone/>
              <a:defRPr/>
            </a:pPr>
            <a:r>
              <a:rPr lang="de-DE" altLang="de-DE" sz="2560" dirty="0">
                <a:solidFill>
                  <a:srgbClr val="000000"/>
                </a:solidFill>
              </a:rPr>
              <a:t>Eine Herzerkrankung kann mit erheblichen psychischen Beeinträchtigungen einhergehen: </a:t>
            </a:r>
          </a:p>
          <a:p>
            <a:pPr marL="457200" indent="-457200" algn="l">
              <a:lnSpc>
                <a:spcPct val="150000"/>
              </a:lnSpc>
              <a:spcAft>
                <a:spcPct val="0"/>
              </a:spcAft>
              <a:buClr>
                <a:srgbClr val="FF0000"/>
              </a:buClr>
              <a:buSzTx/>
              <a:buFont typeface="Arial" panose="020B0604020202020204" pitchFamily="34" charset="0"/>
              <a:buChar char="•"/>
              <a:defRPr/>
            </a:pPr>
            <a:r>
              <a:rPr lang="de-DE" altLang="de-DE" sz="2560" dirty="0">
                <a:solidFill>
                  <a:srgbClr val="000000"/>
                </a:solidFill>
              </a:rPr>
              <a:t>Depressive Störungen</a:t>
            </a:r>
          </a:p>
          <a:p>
            <a:pPr marL="457200" indent="-457200" algn="l">
              <a:lnSpc>
                <a:spcPct val="150000"/>
              </a:lnSpc>
              <a:spcAft>
                <a:spcPct val="0"/>
              </a:spcAft>
              <a:buClr>
                <a:srgbClr val="FF0000"/>
              </a:buClr>
              <a:buSzTx/>
              <a:buFont typeface="Arial" panose="020B0604020202020204" pitchFamily="34" charset="0"/>
              <a:buChar char="•"/>
              <a:defRPr/>
            </a:pPr>
            <a:r>
              <a:rPr lang="de-DE" altLang="de-DE" sz="2560" dirty="0">
                <a:solidFill>
                  <a:srgbClr val="000000"/>
                </a:solidFill>
              </a:rPr>
              <a:t>Angststörungen</a:t>
            </a:r>
          </a:p>
          <a:p>
            <a:pPr marL="457200" indent="-457200" algn="l">
              <a:lnSpc>
                <a:spcPct val="150000"/>
              </a:lnSpc>
              <a:spcAft>
                <a:spcPct val="0"/>
              </a:spcAft>
              <a:buClr>
                <a:srgbClr val="FF0000"/>
              </a:buClr>
              <a:buSzTx/>
              <a:buFont typeface="Arial" panose="020B0604020202020204" pitchFamily="34" charset="0"/>
              <a:buChar char="•"/>
              <a:defRPr/>
            </a:pPr>
            <a:r>
              <a:rPr lang="de-DE" altLang="de-DE" sz="2560" dirty="0">
                <a:solidFill>
                  <a:srgbClr val="000000"/>
                </a:solidFill>
              </a:rPr>
              <a:t>Posttraumatische Belastungsstörung</a:t>
            </a:r>
          </a:p>
          <a:p>
            <a:pPr algn="l">
              <a:lnSpc>
                <a:spcPct val="150000"/>
              </a:lnSpc>
              <a:spcAft>
                <a:spcPct val="0"/>
              </a:spcAft>
              <a:buClr>
                <a:srgbClr val="FF6600"/>
              </a:buClr>
              <a:buSzTx/>
              <a:buFontTx/>
              <a:buNone/>
              <a:defRPr/>
            </a:pPr>
            <a:r>
              <a:rPr lang="de-DE" altLang="de-DE" sz="2560" dirty="0">
                <a:solidFill>
                  <a:srgbClr val="000000"/>
                </a:solidFill>
                <a:sym typeface="Wingdings" panose="05000000000000000000" pitchFamily="2" charset="2"/>
              </a:rPr>
              <a:t>	</a:t>
            </a:r>
          </a:p>
          <a:p>
            <a:pPr algn="l">
              <a:lnSpc>
                <a:spcPct val="150000"/>
              </a:lnSpc>
              <a:spcAft>
                <a:spcPct val="0"/>
              </a:spcAft>
              <a:buClr>
                <a:srgbClr val="FF6600"/>
              </a:buClr>
              <a:buSzTx/>
              <a:buFontTx/>
              <a:buNone/>
              <a:defRPr/>
            </a:pPr>
            <a:r>
              <a:rPr lang="de-DE" altLang="de-DE" sz="2560" dirty="0">
                <a:solidFill>
                  <a:srgbClr val="000000"/>
                </a:solidFill>
                <a:sym typeface="Wingdings" panose="05000000000000000000" pitchFamily="2" charset="2"/>
              </a:rPr>
              <a:t> </a:t>
            </a:r>
            <a:r>
              <a:rPr lang="de-DE" altLang="de-DE" sz="2560" dirty="0">
                <a:solidFill>
                  <a:srgbClr val="000000"/>
                </a:solidFill>
              </a:rPr>
              <a:t>Um ein Vielfaches höher als in der Allgemeinbevölkerung</a:t>
            </a:r>
            <a:endParaRPr lang="de-DE" altLang="de-DE" sz="2560" dirty="0">
              <a:solidFill>
                <a:schemeClr val="tx1"/>
              </a:solidFill>
            </a:endParaRPr>
          </a:p>
        </p:txBody>
      </p:sp>
      <p:sp>
        <p:nvSpPr>
          <p:cNvPr id="2" name="Fußzeilenplatzhalter 1">
            <a:extLst>
              <a:ext uri="{FF2B5EF4-FFF2-40B4-BE49-F238E27FC236}">
                <a16:creationId xmlns:a16="http://schemas.microsoft.com/office/drawing/2014/main" id="{C89BED64-16B1-F395-CC67-F64F5B85251F}"/>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6C5A07BB-3BE7-E5E2-339F-47D70DF8234D}"/>
              </a:ext>
            </a:extLst>
          </p:cNvPr>
          <p:cNvSpPr>
            <a:spLocks noGrp="1"/>
          </p:cNvSpPr>
          <p:nvPr>
            <p:ph type="sldNum" sz="quarter" idx="12"/>
          </p:nvPr>
        </p:nvSpPr>
        <p:spPr/>
        <p:txBody>
          <a:bodyPr/>
          <a:lstStyle/>
          <a:p>
            <a:fld id="{48F63A3B-78C7-47BE-AE5E-E10140E04643}" type="slidenum">
              <a:rPr lang="en-US" smtClean="0"/>
              <a:pPr/>
              <a:t>24</a:t>
            </a:fld>
            <a:endParaRPr lang="en-US" dirty="0"/>
          </a:p>
        </p:txBody>
      </p:sp>
      <p:pic>
        <p:nvPicPr>
          <p:cNvPr id="4" name="Grafik 4" descr="Ein Bild, das Kleidung, Person, Street Fashion, Schnappschuss enthält.&#10;&#10;Beschreibung automatisch generiert.">
            <a:extLst>
              <a:ext uri="{FF2B5EF4-FFF2-40B4-BE49-F238E27FC236}">
                <a16:creationId xmlns:a16="http://schemas.microsoft.com/office/drawing/2014/main" id="{F3F05B9E-CBEC-CAAA-271B-2812B2625F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82145" y="3198744"/>
            <a:ext cx="6224535" cy="3978806"/>
          </a:xfrm>
          <a:prstGeom prst="rect">
            <a:avLst/>
          </a:prstGeom>
          <a:ln>
            <a:noFill/>
          </a:ln>
          <a:effectLst>
            <a:outerShdw blurRad="292100" dist="139700" dir="2700000" algn="tl" rotWithShape="0">
              <a:srgbClr val="333333">
                <a:alpha val="65000"/>
              </a:srgbClr>
            </a:outerShdw>
          </a:effectLst>
        </p:spPr>
      </p:pic>
      <p:sp>
        <p:nvSpPr>
          <p:cNvPr id="5" name="Textfeld 1">
            <a:extLst>
              <a:ext uri="{FF2B5EF4-FFF2-40B4-BE49-F238E27FC236}">
                <a16:creationId xmlns:a16="http://schemas.microsoft.com/office/drawing/2014/main" id="{545917C4-3D14-8346-9DA8-9E6924FA68FE}"/>
              </a:ext>
            </a:extLst>
          </p:cNvPr>
          <p:cNvSpPr txBox="1">
            <a:spLocks noChangeArrowheads="1"/>
          </p:cNvSpPr>
          <p:nvPr/>
        </p:nvSpPr>
        <p:spPr bwMode="auto">
          <a:xfrm>
            <a:off x="10618811" y="7241483"/>
            <a:ext cx="2076209"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iStock.com/Tero </a:t>
            </a:r>
            <a:r>
              <a:rPr lang="de-DE" altLang="de-DE" sz="845" dirty="0" err="1">
                <a:solidFill>
                  <a:srgbClr val="000000"/>
                </a:solidFill>
              </a:rPr>
              <a:t>Vesalainen</a:t>
            </a:r>
            <a:endParaRPr lang="de-DE" altLang="de-DE" sz="845" dirty="0">
              <a:solidFill>
                <a:srgbClr val="000000"/>
              </a:solidFill>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4E8CA4-B4D4-F05E-CD84-77AB084AB237}"/>
              </a:ext>
            </a:extLst>
          </p:cNvPr>
          <p:cNvSpPr>
            <a:spLocks noGrp="1"/>
          </p:cNvSpPr>
          <p:nvPr>
            <p:ph type="title"/>
          </p:nvPr>
        </p:nvSpPr>
        <p:spPr>
          <a:xfrm>
            <a:off x="1192762" y="649393"/>
            <a:ext cx="14930926" cy="1340737"/>
          </a:xfrm>
        </p:spPr>
        <p:txBody>
          <a:bodyPr>
            <a:normAutofit/>
          </a:bodyPr>
          <a:lstStyle/>
          <a:p>
            <a:pPr algn="ctr"/>
            <a:r>
              <a:rPr lang="de-DE" sz="4400" dirty="0"/>
              <a:t>Woran erkennt man eine Depression?</a:t>
            </a:r>
          </a:p>
        </p:txBody>
      </p:sp>
      <p:sp>
        <p:nvSpPr>
          <p:cNvPr id="4" name="Textplatzhalter 3">
            <a:extLst>
              <a:ext uri="{FF2B5EF4-FFF2-40B4-BE49-F238E27FC236}">
                <a16:creationId xmlns:a16="http://schemas.microsoft.com/office/drawing/2014/main" id="{AA9D68A2-AD16-6D75-BD5C-731D086DE8F1}"/>
              </a:ext>
            </a:extLst>
          </p:cNvPr>
          <p:cNvSpPr>
            <a:spLocks noGrp="1"/>
          </p:cNvSpPr>
          <p:nvPr>
            <p:ph type="body" sz="half" idx="2"/>
          </p:nvPr>
        </p:nvSpPr>
        <p:spPr>
          <a:xfrm>
            <a:off x="2022380" y="2922269"/>
            <a:ext cx="5585005" cy="5413867"/>
          </a:xfrm>
        </p:spPr>
        <p:txBody>
          <a:bodyPr>
            <a:normAutofit fontScale="92500" lnSpcReduction="20000"/>
          </a:bodyPr>
          <a:lstStyle/>
          <a:p>
            <a:r>
              <a:rPr lang="de-DE" sz="2600" b="1" dirty="0"/>
              <a:t>Symptome</a:t>
            </a:r>
            <a:r>
              <a:rPr lang="de-DE" sz="2600" dirty="0"/>
              <a:t>:</a:t>
            </a:r>
          </a:p>
          <a:p>
            <a:pPr marL="365125" indent="-365125" algn="l">
              <a:lnSpc>
                <a:spcPct val="100000"/>
              </a:lnSpc>
              <a:buClr>
                <a:srgbClr val="FF0000"/>
              </a:buClr>
              <a:buFont typeface="Arial" panose="020B0604020202020204" pitchFamily="34" charset="0"/>
              <a:buChar char="•"/>
              <a:defRPr/>
            </a:pPr>
            <a:r>
              <a:rPr lang="de-DE" altLang="de-DE" sz="2600" dirty="0">
                <a:solidFill>
                  <a:srgbClr val="000000"/>
                </a:solidFill>
                <a:ea typeface="ＭＳ Ｐゴシック" charset="-128"/>
              </a:rPr>
              <a:t>gedrückte Stimmung</a:t>
            </a:r>
          </a:p>
          <a:p>
            <a:pPr marL="365125" indent="-365125" algn="l">
              <a:lnSpc>
                <a:spcPct val="100000"/>
              </a:lnSpc>
              <a:buClr>
                <a:srgbClr val="FF0000"/>
              </a:buClr>
              <a:buFont typeface="Arial" panose="020B0604020202020204" pitchFamily="34" charset="0"/>
              <a:buChar char="•"/>
              <a:defRPr/>
            </a:pPr>
            <a:r>
              <a:rPr lang="de-DE" altLang="de-DE" sz="2600" dirty="0">
                <a:solidFill>
                  <a:srgbClr val="000000"/>
                </a:solidFill>
                <a:ea typeface="ＭＳ Ｐゴシック" charset="-128"/>
              </a:rPr>
              <a:t>Lustlosigkeit</a:t>
            </a:r>
          </a:p>
          <a:p>
            <a:pPr marL="365125" indent="-365125" algn="l">
              <a:lnSpc>
                <a:spcPct val="100000"/>
              </a:lnSpc>
              <a:buClr>
                <a:srgbClr val="FF0000"/>
              </a:buClr>
              <a:buFont typeface="Arial" panose="020B0604020202020204" pitchFamily="34" charset="0"/>
              <a:buChar char="•"/>
              <a:defRPr/>
            </a:pPr>
            <a:r>
              <a:rPr lang="de-DE" altLang="de-DE" sz="2600" dirty="0">
                <a:solidFill>
                  <a:srgbClr val="000000"/>
                </a:solidFill>
                <a:ea typeface="ＭＳ Ｐゴシック" charset="-128"/>
              </a:rPr>
              <a:t>Freudlosigkeit</a:t>
            </a:r>
          </a:p>
          <a:p>
            <a:pPr marL="365125" indent="-365125" algn="l">
              <a:lnSpc>
                <a:spcPct val="100000"/>
              </a:lnSpc>
              <a:buClr>
                <a:srgbClr val="FF0000"/>
              </a:buClr>
              <a:buFont typeface="Arial" panose="020B0604020202020204" pitchFamily="34" charset="0"/>
              <a:buChar char="•"/>
              <a:defRPr/>
            </a:pPr>
            <a:r>
              <a:rPr lang="de-DE" altLang="de-DE" sz="2600" dirty="0">
                <a:solidFill>
                  <a:srgbClr val="000000"/>
                </a:solidFill>
                <a:ea typeface="ＭＳ Ｐゴシック" charset="-128"/>
              </a:rPr>
              <a:t>Interesse vermindert</a:t>
            </a:r>
          </a:p>
          <a:p>
            <a:pPr marL="365125" indent="-365125" algn="l">
              <a:lnSpc>
                <a:spcPct val="100000"/>
              </a:lnSpc>
              <a:buClr>
                <a:srgbClr val="FF0000"/>
              </a:buClr>
              <a:buFont typeface="Arial" panose="020B0604020202020204" pitchFamily="34" charset="0"/>
              <a:buChar char="•"/>
              <a:defRPr/>
            </a:pPr>
            <a:r>
              <a:rPr lang="de-DE" altLang="de-DE" sz="2600" dirty="0">
                <a:solidFill>
                  <a:srgbClr val="000000"/>
                </a:solidFill>
                <a:ea typeface="ＭＳ Ｐゴシック" charset="-128"/>
              </a:rPr>
              <a:t>Antriebshemmung</a:t>
            </a:r>
          </a:p>
          <a:p>
            <a:pPr marL="365125" indent="-365125" algn="l">
              <a:lnSpc>
                <a:spcPct val="100000"/>
              </a:lnSpc>
              <a:buClr>
                <a:srgbClr val="FF0000"/>
              </a:buClr>
              <a:buFont typeface="Arial" panose="020B0604020202020204" pitchFamily="34" charset="0"/>
              <a:buChar char="•"/>
              <a:defRPr/>
            </a:pPr>
            <a:r>
              <a:rPr lang="de-DE" altLang="de-DE" sz="2600" dirty="0">
                <a:solidFill>
                  <a:srgbClr val="000000"/>
                </a:solidFill>
                <a:ea typeface="ＭＳ Ｐゴシック" charset="-128"/>
              </a:rPr>
              <a:t>Schuldgefühle</a:t>
            </a:r>
          </a:p>
          <a:p>
            <a:pPr marL="365125" indent="-365125" algn="l">
              <a:lnSpc>
                <a:spcPct val="100000"/>
              </a:lnSpc>
              <a:buClr>
                <a:srgbClr val="FF0000"/>
              </a:buClr>
              <a:buFont typeface="Arial" panose="020B0604020202020204" pitchFamily="34" charset="0"/>
              <a:buChar char="•"/>
              <a:defRPr/>
            </a:pPr>
            <a:r>
              <a:rPr lang="de-DE" altLang="de-DE" sz="2600" dirty="0">
                <a:solidFill>
                  <a:srgbClr val="000000"/>
                </a:solidFill>
                <a:ea typeface="ＭＳ Ｐゴシック" charset="-128"/>
              </a:rPr>
              <a:t>Tagesmüdigkeit</a:t>
            </a:r>
          </a:p>
          <a:p>
            <a:pPr marL="365125" indent="-365125" algn="l">
              <a:lnSpc>
                <a:spcPct val="100000"/>
              </a:lnSpc>
              <a:buClr>
                <a:srgbClr val="FF0000"/>
              </a:buClr>
              <a:buFont typeface="Arial" panose="020B0604020202020204" pitchFamily="34" charset="0"/>
              <a:buChar char="•"/>
              <a:defRPr/>
            </a:pPr>
            <a:r>
              <a:rPr lang="de-DE" altLang="de-DE" sz="2600" dirty="0">
                <a:solidFill>
                  <a:srgbClr val="000000"/>
                </a:solidFill>
                <a:ea typeface="ＭＳ Ｐゴシック" charset="-128"/>
              </a:rPr>
              <a:t>Schlafstörungen</a:t>
            </a:r>
          </a:p>
          <a:p>
            <a:pPr marL="365125" indent="-365125" algn="l">
              <a:lnSpc>
                <a:spcPct val="100000"/>
              </a:lnSpc>
              <a:buClr>
                <a:srgbClr val="FF0000"/>
              </a:buClr>
              <a:buFont typeface="Arial" panose="020B0604020202020204" pitchFamily="34" charset="0"/>
              <a:buChar char="•"/>
              <a:defRPr/>
            </a:pPr>
            <a:r>
              <a:rPr lang="de-DE" altLang="de-DE" sz="2600" dirty="0">
                <a:solidFill>
                  <a:srgbClr val="000000"/>
                </a:solidFill>
                <a:ea typeface="ＭＳ Ｐゴシック" charset="-128"/>
              </a:rPr>
              <a:t>Appetitstörung</a:t>
            </a:r>
          </a:p>
          <a:p>
            <a:pPr marL="365125" indent="-365125" algn="l">
              <a:lnSpc>
                <a:spcPct val="100000"/>
              </a:lnSpc>
              <a:buClr>
                <a:srgbClr val="FF0000"/>
              </a:buClr>
              <a:buFont typeface="Arial" panose="020B0604020202020204" pitchFamily="34" charset="0"/>
              <a:buChar char="•"/>
              <a:defRPr/>
            </a:pPr>
            <a:r>
              <a:rPr lang="de-DE" altLang="de-DE" sz="2600" dirty="0">
                <a:solidFill>
                  <a:srgbClr val="000000"/>
                </a:solidFill>
                <a:ea typeface="ＭＳ Ｐゴシック" charset="-128"/>
              </a:rPr>
              <a:t>Libidoverlust</a:t>
            </a:r>
          </a:p>
          <a:p>
            <a:pPr marL="342900" indent="-342900">
              <a:buClr>
                <a:srgbClr val="FF0000"/>
              </a:buClr>
              <a:buFont typeface="Arial" panose="020B0604020202020204" pitchFamily="34" charset="0"/>
              <a:buChar char="•"/>
            </a:pPr>
            <a:endParaRPr lang="de-DE" dirty="0"/>
          </a:p>
        </p:txBody>
      </p:sp>
      <p:sp>
        <p:nvSpPr>
          <p:cNvPr id="5" name="Fußzeilenplatzhalter 4">
            <a:extLst>
              <a:ext uri="{FF2B5EF4-FFF2-40B4-BE49-F238E27FC236}">
                <a16:creationId xmlns:a16="http://schemas.microsoft.com/office/drawing/2014/main" id="{76399ABD-7D6D-385F-A8A6-B880DA5DA758}"/>
              </a:ext>
            </a:extLst>
          </p:cNvPr>
          <p:cNvSpPr>
            <a:spLocks noGrp="1"/>
          </p:cNvSpPr>
          <p:nvPr>
            <p:ph type="ftr" sz="quarter" idx="11"/>
          </p:nvPr>
        </p:nvSpPr>
        <p:spPr/>
        <p:txBody>
          <a:bodyPr/>
          <a:lstStyle/>
          <a:p>
            <a:r>
              <a:rPr lang="en-US"/>
              <a:t>Stand: April 2024 © DGPR</a:t>
            </a:r>
            <a:endParaRPr lang="en-US" dirty="0"/>
          </a:p>
        </p:txBody>
      </p:sp>
      <p:sp>
        <p:nvSpPr>
          <p:cNvPr id="6" name="Foliennummernplatzhalter 5">
            <a:extLst>
              <a:ext uri="{FF2B5EF4-FFF2-40B4-BE49-F238E27FC236}">
                <a16:creationId xmlns:a16="http://schemas.microsoft.com/office/drawing/2014/main" id="{FF065121-65C5-917C-5565-23963336DC20}"/>
              </a:ext>
            </a:extLst>
          </p:cNvPr>
          <p:cNvSpPr>
            <a:spLocks noGrp="1"/>
          </p:cNvSpPr>
          <p:nvPr>
            <p:ph type="sldNum" sz="quarter" idx="12"/>
          </p:nvPr>
        </p:nvSpPr>
        <p:spPr/>
        <p:txBody>
          <a:bodyPr/>
          <a:lstStyle/>
          <a:p>
            <a:fld id="{48F63A3B-78C7-47BE-AE5E-E10140E04643}" type="slidenum">
              <a:rPr lang="en-US" smtClean="0"/>
              <a:pPr/>
              <a:t>25</a:t>
            </a:fld>
            <a:endParaRPr lang="en-US" dirty="0"/>
          </a:p>
        </p:txBody>
      </p:sp>
      <p:pic>
        <p:nvPicPr>
          <p:cNvPr id="9" name="Grafik 9" descr="Ein Bild, das Fenster, Im Haus, Person, Kleidung enthält.&#10;&#10;Beschreibung automatisch generiert.">
            <a:extLst>
              <a:ext uri="{FF2B5EF4-FFF2-40B4-BE49-F238E27FC236}">
                <a16:creationId xmlns:a16="http://schemas.microsoft.com/office/drawing/2014/main" id="{EA12A036-57E0-5CDC-A9BC-E7D47D0D3E13}"/>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9079625" y="2782218"/>
            <a:ext cx="6199954" cy="4627201"/>
          </a:xfrm>
          <a:prstGeom prst="rect">
            <a:avLst/>
          </a:prstGeom>
          <a:ln>
            <a:noFill/>
          </a:ln>
          <a:effectLst>
            <a:outerShdw blurRad="292100" dist="139700" dir="2700000" algn="tl" rotWithShape="0">
              <a:srgbClr val="333333">
                <a:alpha val="65000"/>
              </a:srgbClr>
            </a:outerShdw>
          </a:effectLst>
        </p:spPr>
      </p:pic>
      <p:sp>
        <p:nvSpPr>
          <p:cNvPr id="3" name="Textfeld 1">
            <a:extLst>
              <a:ext uri="{FF2B5EF4-FFF2-40B4-BE49-F238E27FC236}">
                <a16:creationId xmlns:a16="http://schemas.microsoft.com/office/drawing/2014/main" id="{4755388A-B211-C2E1-EA43-E21E148BC152}"/>
              </a:ext>
            </a:extLst>
          </p:cNvPr>
          <p:cNvSpPr txBox="1">
            <a:spLocks noChangeArrowheads="1"/>
          </p:cNvSpPr>
          <p:nvPr/>
        </p:nvSpPr>
        <p:spPr bwMode="auto">
          <a:xfrm>
            <a:off x="9018265" y="7429317"/>
            <a:ext cx="1861407"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50" dirty="0">
                <a:solidFill>
                  <a:srgbClr val="000000"/>
                </a:solidFill>
              </a:rPr>
              <a:t>Bildquelle: iStock.com/</a:t>
            </a:r>
            <a:r>
              <a:rPr lang="de-DE" altLang="de-DE" sz="850" dirty="0" err="1">
                <a:solidFill>
                  <a:srgbClr val="000000"/>
                </a:solidFill>
              </a:rPr>
              <a:t>gorodenkoff</a:t>
            </a:r>
            <a:endParaRPr lang="de-DE" altLang="de-DE" sz="850" dirty="0">
              <a:solidFill>
                <a:srgbClr val="000000"/>
              </a:solidFill>
            </a:endParaRPr>
          </a:p>
        </p:txBody>
      </p:sp>
    </p:spTree>
    <p:extLst>
      <p:ext uri="{BB962C8B-B14F-4D97-AF65-F5344CB8AC3E}">
        <p14:creationId xmlns:p14="http://schemas.microsoft.com/office/powerpoint/2010/main" val="20959651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ChangeArrowheads="1"/>
          </p:cNvSpPr>
          <p:nvPr/>
        </p:nvSpPr>
        <p:spPr bwMode="auto">
          <a:xfrm>
            <a:off x="3138489" y="727076"/>
            <a:ext cx="11039475" cy="162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Verdana" panose="020B0604030504040204" pitchFamily="34" charset="0"/>
                <a:cs typeface="Arial" panose="020B0604020202020204" pitchFamily="34" charset="0"/>
              </a:rPr>
              <a:t>Angst und Herzkrankheit</a:t>
            </a:r>
          </a:p>
        </p:txBody>
      </p:sp>
      <p:sp>
        <p:nvSpPr>
          <p:cNvPr id="147459" name="Rectangle 1030"/>
          <p:cNvSpPr>
            <a:spLocks noChangeArrowheads="1"/>
          </p:cNvSpPr>
          <p:nvPr/>
        </p:nvSpPr>
        <p:spPr bwMode="auto">
          <a:xfrm>
            <a:off x="1961481" y="2782218"/>
            <a:ext cx="6048673" cy="4409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85763" indent="-385763">
              <a:defRPr sz="2400">
                <a:solidFill>
                  <a:schemeClr val="tx1"/>
                </a:solidFill>
                <a:latin typeface="Times New Roman" charset="0"/>
              </a:defRPr>
            </a:lvl1pPr>
            <a:lvl2pPr marL="38050788" indent="-37474525">
              <a:defRPr sz="2400">
                <a:solidFill>
                  <a:schemeClr val="tx1"/>
                </a:solidFill>
                <a:latin typeface="Times New Roman" charset="0"/>
              </a:defRPr>
            </a:lvl2pPr>
            <a:lvl3pPr marL="38241288" indent="-50787300">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marL="0" indent="0">
              <a:lnSpc>
                <a:spcPct val="200000"/>
              </a:lnSpc>
              <a:defRPr/>
            </a:pPr>
            <a:r>
              <a:rPr lang="de-DE" altLang="de-DE" dirty="0">
                <a:solidFill>
                  <a:srgbClr val="000000"/>
                </a:solidFill>
                <a:latin typeface="Arial" panose="020B0604020202020204" pitchFamily="34" charset="0"/>
                <a:ea typeface="ＭＳ Ｐゴシック" charset="-128"/>
                <a:cs typeface="Arial" panose="020B0604020202020204" pitchFamily="34" charset="0"/>
              </a:rPr>
              <a:t>Vor allem die phobischen Ängste (ängstlicher Rückzug) sowie traumatisierende Erfahrungen in der Vergangenheit (Gewalt etc.) sind weitere unabhängige Risikofaktoren für Herzerkrankungen. </a:t>
            </a:r>
          </a:p>
        </p:txBody>
      </p:sp>
      <p:sp>
        <p:nvSpPr>
          <p:cNvPr id="2" name="Fußzeilenplatzhalter 1">
            <a:extLst>
              <a:ext uri="{FF2B5EF4-FFF2-40B4-BE49-F238E27FC236}">
                <a16:creationId xmlns:a16="http://schemas.microsoft.com/office/drawing/2014/main" id="{91831B69-6A95-FEC9-D9D5-43E733A0F4B9}"/>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367EA2AA-ED43-B334-41C5-FA4313E44ED8}"/>
              </a:ext>
            </a:extLst>
          </p:cNvPr>
          <p:cNvSpPr>
            <a:spLocks noGrp="1"/>
          </p:cNvSpPr>
          <p:nvPr>
            <p:ph type="sldNum" sz="quarter" idx="12"/>
          </p:nvPr>
        </p:nvSpPr>
        <p:spPr/>
        <p:txBody>
          <a:bodyPr/>
          <a:lstStyle/>
          <a:p>
            <a:fld id="{48F63A3B-78C7-47BE-AE5E-E10140E04643}" type="slidenum">
              <a:rPr lang="en-US" smtClean="0"/>
              <a:pPr/>
              <a:t>26</a:t>
            </a:fld>
            <a:endParaRPr lang="en-US" dirty="0"/>
          </a:p>
        </p:txBody>
      </p:sp>
      <p:pic>
        <p:nvPicPr>
          <p:cNvPr id="4" name="Grafik 4" descr="Ein Bild, das Kleidung, Person, Street Fashion, Schnappschuss enthält.&#10;&#10;Beschreibung automatisch generiert.">
            <a:extLst>
              <a:ext uri="{FF2B5EF4-FFF2-40B4-BE49-F238E27FC236}">
                <a16:creationId xmlns:a16="http://schemas.microsoft.com/office/drawing/2014/main" id="{0E318E2A-04CA-860A-AAFA-8C28FA1505D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28663" y="2946155"/>
            <a:ext cx="7704542" cy="4938087"/>
          </a:xfrm>
          <a:prstGeom prst="rect">
            <a:avLst/>
          </a:prstGeom>
          <a:ln>
            <a:noFill/>
          </a:ln>
          <a:effectLst>
            <a:outerShdw blurRad="292100" dist="139700" dir="2700000" algn="tl" rotWithShape="0">
              <a:srgbClr val="333333">
                <a:alpha val="65000"/>
              </a:srgbClr>
            </a:outerShdw>
          </a:effectLst>
        </p:spPr>
      </p:pic>
      <p:sp>
        <p:nvSpPr>
          <p:cNvPr id="5" name="Textfeld 1">
            <a:extLst>
              <a:ext uri="{FF2B5EF4-FFF2-40B4-BE49-F238E27FC236}">
                <a16:creationId xmlns:a16="http://schemas.microsoft.com/office/drawing/2014/main" id="{3EBEBC49-8487-A4C6-17B7-B46C16C9DA80}"/>
              </a:ext>
            </a:extLst>
          </p:cNvPr>
          <p:cNvSpPr txBox="1">
            <a:spLocks noChangeArrowheads="1"/>
          </p:cNvSpPr>
          <p:nvPr/>
        </p:nvSpPr>
        <p:spPr bwMode="auto">
          <a:xfrm>
            <a:off x="8428663" y="7884242"/>
            <a:ext cx="2076209"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iStock.com/Tero </a:t>
            </a:r>
            <a:r>
              <a:rPr lang="de-DE" altLang="de-DE" sz="845" dirty="0" err="1">
                <a:solidFill>
                  <a:srgbClr val="000000"/>
                </a:solidFill>
              </a:rPr>
              <a:t>Vesalainen</a:t>
            </a:r>
            <a:endParaRPr lang="de-DE" altLang="de-DE" sz="845" dirty="0">
              <a:solidFill>
                <a:srgbClr val="000000"/>
              </a:solidFill>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ChangeArrowheads="1"/>
          </p:cNvSpPr>
          <p:nvPr/>
        </p:nvSpPr>
        <p:spPr bwMode="auto">
          <a:xfrm>
            <a:off x="2395537" y="945622"/>
            <a:ext cx="12525375" cy="162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Verdana" panose="020B0604030504040204" pitchFamily="34" charset="0"/>
                <a:cs typeface="Arial" panose="020B0604020202020204" pitchFamily="34" charset="0"/>
              </a:rPr>
              <a:t>Woran erkennt man eine Angststörung?</a:t>
            </a:r>
          </a:p>
        </p:txBody>
      </p:sp>
      <p:sp>
        <p:nvSpPr>
          <p:cNvPr id="149507" name="Rectangle 1030"/>
          <p:cNvSpPr>
            <a:spLocks noChangeArrowheads="1"/>
          </p:cNvSpPr>
          <p:nvPr/>
        </p:nvSpPr>
        <p:spPr bwMode="auto">
          <a:xfrm>
            <a:off x="2609553" y="2844272"/>
            <a:ext cx="7512050" cy="474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5763" indent="-385763">
              <a:defRPr sz="2400">
                <a:solidFill>
                  <a:schemeClr val="tx1"/>
                </a:solidFill>
                <a:latin typeface="Times New Roman" charset="0"/>
              </a:defRPr>
            </a:lvl1pPr>
            <a:lvl2pPr marL="38050788" indent="-37474525">
              <a:defRPr sz="2400">
                <a:solidFill>
                  <a:schemeClr val="tx1"/>
                </a:solidFill>
                <a:latin typeface="Times New Roman" charset="0"/>
              </a:defRPr>
            </a:lvl2pPr>
            <a:lvl3pPr marL="50977800" indent="-50787300">
              <a:defRPr sz="2400">
                <a:solidFill>
                  <a:schemeClr val="tx1"/>
                </a:solidFill>
                <a:latin typeface="Times New Roman" charset="0"/>
              </a:defRPr>
            </a:lvl3pPr>
            <a:lvl4pPr marL="51168300" indent="-50787300">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nSpc>
                <a:spcPct val="150000"/>
              </a:lnSpc>
              <a:buClr>
                <a:srgbClr val="FF0000"/>
              </a:buClr>
              <a:buFontTx/>
              <a:buChar char="•"/>
              <a:defRPr/>
            </a:pPr>
            <a:r>
              <a:rPr lang="de-DE" altLang="de-DE" sz="2557" dirty="0">
                <a:latin typeface="Arial" panose="020B0604020202020204" pitchFamily="34" charset="0"/>
                <a:ea typeface="Arial" charset="0"/>
                <a:cs typeface="Arial" panose="020B0604020202020204" pitchFamily="34" charset="0"/>
              </a:rPr>
              <a:t>übermäßige Besorgtheit / ängstliches Grübeln</a:t>
            </a:r>
          </a:p>
          <a:p>
            <a:pPr>
              <a:lnSpc>
                <a:spcPct val="150000"/>
              </a:lnSpc>
              <a:buClr>
                <a:srgbClr val="FF0000"/>
              </a:buClr>
              <a:buFontTx/>
              <a:buChar char="•"/>
              <a:defRPr/>
            </a:pPr>
            <a:r>
              <a:rPr lang="de-DE" altLang="de-DE" sz="2557" dirty="0">
                <a:latin typeface="Arial" panose="020B0604020202020204" pitchFamily="34" charset="0"/>
                <a:ea typeface="Arial" charset="0"/>
                <a:cs typeface="Arial" panose="020B0604020202020204" pitchFamily="34" charset="0"/>
              </a:rPr>
              <a:t>spontane Angstzustände/-anfälle</a:t>
            </a:r>
          </a:p>
          <a:p>
            <a:pPr>
              <a:lnSpc>
                <a:spcPct val="150000"/>
              </a:lnSpc>
              <a:buClr>
                <a:srgbClr val="FF0000"/>
              </a:buClr>
              <a:buFontTx/>
              <a:buChar char="•"/>
              <a:defRPr/>
            </a:pPr>
            <a:r>
              <a:rPr lang="de-DE" altLang="de-DE" sz="2557" dirty="0">
                <a:latin typeface="Arial" panose="020B0604020202020204" pitchFamily="34" charset="0"/>
                <a:ea typeface="Arial" charset="0"/>
                <a:cs typeface="Arial" panose="020B0604020202020204" pitchFamily="34" charset="0"/>
              </a:rPr>
              <a:t>angespannt sein </a:t>
            </a:r>
          </a:p>
          <a:p>
            <a:pPr>
              <a:lnSpc>
                <a:spcPct val="150000"/>
              </a:lnSpc>
              <a:buClr>
                <a:srgbClr val="FF0000"/>
              </a:buClr>
              <a:buFontTx/>
              <a:buChar char="•"/>
              <a:defRPr/>
            </a:pPr>
            <a:r>
              <a:rPr lang="de-DE" altLang="de-DE" sz="2557" dirty="0">
                <a:latin typeface="Arial" panose="020B0604020202020204" pitchFamily="34" charset="0"/>
                <a:ea typeface="Arial" charset="0"/>
                <a:cs typeface="Arial" panose="020B0604020202020204" pitchFamily="34" charset="0"/>
              </a:rPr>
              <a:t>Ruhelosigkeit </a:t>
            </a:r>
          </a:p>
          <a:p>
            <a:pPr>
              <a:lnSpc>
                <a:spcPct val="150000"/>
              </a:lnSpc>
              <a:buClr>
                <a:srgbClr val="FF0000"/>
              </a:buClr>
              <a:buFontTx/>
              <a:buChar char="•"/>
              <a:defRPr/>
            </a:pPr>
            <a:r>
              <a:rPr lang="de-DE" altLang="de-DE" sz="2557" dirty="0">
                <a:latin typeface="Arial" panose="020B0604020202020204" pitchFamily="34" charset="0"/>
                <a:ea typeface="Arial" charset="0"/>
                <a:cs typeface="Arial" panose="020B0604020202020204" pitchFamily="34" charset="0"/>
              </a:rPr>
              <a:t>Nervosität oder Unsicherheit</a:t>
            </a:r>
          </a:p>
          <a:p>
            <a:pPr>
              <a:lnSpc>
                <a:spcPct val="150000"/>
              </a:lnSpc>
              <a:buClr>
                <a:srgbClr val="FF0000"/>
              </a:buClr>
              <a:buFontTx/>
              <a:buChar char="•"/>
              <a:defRPr/>
            </a:pPr>
            <a:r>
              <a:rPr lang="de-DE" altLang="de-DE" sz="2557" dirty="0">
                <a:latin typeface="Arial" panose="020B0604020202020204" pitchFamily="34" charset="0"/>
                <a:ea typeface="Arial" charset="0"/>
                <a:cs typeface="Arial" panose="020B0604020202020204" pitchFamily="34" charset="0"/>
              </a:rPr>
              <a:t>Vermeidungsverhalten </a:t>
            </a:r>
          </a:p>
          <a:p>
            <a:pPr>
              <a:lnSpc>
                <a:spcPct val="150000"/>
              </a:lnSpc>
              <a:buClr>
                <a:srgbClr val="FF0000"/>
              </a:buClr>
              <a:buFontTx/>
              <a:buChar char="•"/>
              <a:defRPr/>
            </a:pPr>
            <a:r>
              <a:rPr lang="de-DE" altLang="de-DE" sz="2557" dirty="0">
                <a:latin typeface="Arial" panose="020B0604020202020204" pitchFamily="34" charset="0"/>
                <a:ea typeface="Arial" charset="0"/>
                <a:cs typeface="Arial" panose="020B0604020202020204" pitchFamily="34" charset="0"/>
              </a:rPr>
              <a:t>Alpträume</a:t>
            </a:r>
          </a:p>
          <a:p>
            <a:pPr>
              <a:lnSpc>
                <a:spcPct val="150000"/>
              </a:lnSpc>
              <a:buClr>
                <a:srgbClr val="FF0000"/>
              </a:buClr>
              <a:buFontTx/>
              <a:buChar char="•"/>
              <a:defRPr/>
            </a:pPr>
            <a:r>
              <a:rPr lang="de-DE" altLang="de-DE" sz="2557" dirty="0">
                <a:latin typeface="Arial" panose="020B0604020202020204" pitchFamily="34" charset="0"/>
                <a:ea typeface="Arial" charset="0"/>
                <a:cs typeface="Arial" panose="020B0604020202020204" pitchFamily="34" charset="0"/>
              </a:rPr>
              <a:t>Wiedererleben traumatischer Ereignisse ...</a:t>
            </a:r>
          </a:p>
        </p:txBody>
      </p:sp>
      <p:sp>
        <p:nvSpPr>
          <p:cNvPr id="149509" name="Rectangle 1030"/>
          <p:cNvSpPr>
            <a:spLocks noChangeArrowheads="1"/>
          </p:cNvSpPr>
          <p:nvPr/>
        </p:nvSpPr>
        <p:spPr bwMode="auto">
          <a:xfrm>
            <a:off x="2209235" y="7933093"/>
            <a:ext cx="12750800" cy="1125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5763" indent="-385763">
              <a:defRPr sz="2400">
                <a:solidFill>
                  <a:schemeClr val="tx1"/>
                </a:solidFill>
                <a:latin typeface="Times New Roman" charset="0"/>
              </a:defRPr>
            </a:lvl1pPr>
            <a:lvl2pPr marL="38050788" indent="-37474525">
              <a:defRPr sz="2400">
                <a:solidFill>
                  <a:schemeClr val="tx1"/>
                </a:solidFill>
                <a:latin typeface="Times New Roman" charset="0"/>
              </a:defRPr>
            </a:lvl2pPr>
            <a:lvl3pPr marL="50977800" indent="-50787300">
              <a:defRPr sz="2400">
                <a:solidFill>
                  <a:schemeClr val="tx1"/>
                </a:solidFill>
                <a:latin typeface="Times New Roman" charset="0"/>
              </a:defRPr>
            </a:lvl3pPr>
            <a:lvl4pPr marL="51168300" indent="-50787300">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marL="0" indent="0">
              <a:lnSpc>
                <a:spcPct val="150000"/>
              </a:lnSpc>
              <a:defRPr/>
            </a:pPr>
            <a:r>
              <a:rPr lang="de-DE" altLang="de-DE" b="1" dirty="0">
                <a:latin typeface="Verdana" charset="0"/>
                <a:ea typeface="Arial" charset="0"/>
              </a:rPr>
              <a:t>Aber: Vorübergehend auftretende Verunsicherungen bei Herzerkrankungen sind normal! </a:t>
            </a:r>
          </a:p>
        </p:txBody>
      </p:sp>
      <p:sp>
        <p:nvSpPr>
          <p:cNvPr id="2" name="Fußzeilenplatzhalter 1">
            <a:extLst>
              <a:ext uri="{FF2B5EF4-FFF2-40B4-BE49-F238E27FC236}">
                <a16:creationId xmlns:a16="http://schemas.microsoft.com/office/drawing/2014/main" id="{A79A1665-4147-A4C9-125F-D290F3D0022D}"/>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C41C5C20-5C32-043B-0501-40C87287DDC2}"/>
              </a:ext>
            </a:extLst>
          </p:cNvPr>
          <p:cNvSpPr>
            <a:spLocks noGrp="1"/>
          </p:cNvSpPr>
          <p:nvPr>
            <p:ph type="sldNum" sz="quarter" idx="12"/>
          </p:nvPr>
        </p:nvSpPr>
        <p:spPr/>
        <p:txBody>
          <a:bodyPr/>
          <a:lstStyle/>
          <a:p>
            <a:fld id="{48F63A3B-78C7-47BE-AE5E-E10140E04643}" type="slidenum">
              <a:rPr lang="en-US" smtClean="0"/>
              <a:pPr/>
              <a:t>27</a:t>
            </a:fld>
            <a:endParaRPr lang="en-US" dirty="0"/>
          </a:p>
        </p:txBody>
      </p:sp>
      <p:pic>
        <p:nvPicPr>
          <p:cNvPr id="4" name="Grafik 4" descr="Ein Bild, das Person, Im Haus, Fenster, Vorhang enthält.&#10;&#10;Beschreibung automatisch generiert.">
            <a:extLst>
              <a:ext uri="{FF2B5EF4-FFF2-40B4-BE49-F238E27FC236}">
                <a16:creationId xmlns:a16="http://schemas.microsoft.com/office/drawing/2014/main" id="{0BD8611C-F138-1ED1-AE2C-D992E06A99C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153744" y="3208131"/>
            <a:ext cx="6429935" cy="4480347"/>
          </a:xfrm>
          <a:prstGeom prst="rect">
            <a:avLst/>
          </a:prstGeom>
          <a:ln>
            <a:noFill/>
          </a:ln>
          <a:effectLst>
            <a:outerShdw blurRad="292100" dist="139700" dir="2700000" algn="tl" rotWithShape="0">
              <a:srgbClr val="333333">
                <a:alpha val="65000"/>
              </a:srgbClr>
            </a:outerShdw>
          </a:effectLst>
        </p:spPr>
      </p:pic>
      <p:sp>
        <p:nvSpPr>
          <p:cNvPr id="5" name="Textfeld 1">
            <a:extLst>
              <a:ext uri="{FF2B5EF4-FFF2-40B4-BE49-F238E27FC236}">
                <a16:creationId xmlns:a16="http://schemas.microsoft.com/office/drawing/2014/main" id="{E008D423-AB78-2743-A83D-927511C89239}"/>
              </a:ext>
            </a:extLst>
          </p:cNvPr>
          <p:cNvSpPr txBox="1">
            <a:spLocks noChangeArrowheads="1"/>
          </p:cNvSpPr>
          <p:nvPr/>
        </p:nvSpPr>
        <p:spPr bwMode="auto">
          <a:xfrm>
            <a:off x="10121603" y="7735950"/>
            <a:ext cx="1779654"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janiecbros</a:t>
            </a:r>
            <a:endParaRPr lang="de-DE" altLang="de-DE" sz="845" dirty="0">
              <a:solidFill>
                <a:srgbClr val="000000"/>
              </a:solidFill>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2516189" y="1200150"/>
            <a:ext cx="12284075" cy="933996"/>
          </a:xfrm>
        </p:spPr>
        <p:txBody>
          <a:bodyPr>
            <a:normAutofit/>
          </a:bodyPr>
          <a:lstStyle/>
          <a:p>
            <a:pPr algn="ctr">
              <a:defRPr/>
            </a:pPr>
            <a:r>
              <a:rPr lang="de-DE" altLang="de-DE" sz="4400" dirty="0">
                <a:ea typeface="Verdana" panose="020B0604030504040204" pitchFamily="34" charset="0"/>
              </a:rPr>
              <a:t>Akzeptanz</a:t>
            </a:r>
          </a:p>
        </p:txBody>
      </p:sp>
      <p:sp>
        <p:nvSpPr>
          <p:cNvPr id="159747" name="Rectangle 3"/>
          <p:cNvSpPr>
            <a:spLocks noGrp="1" noChangeArrowheads="1"/>
          </p:cNvSpPr>
          <p:nvPr>
            <p:ph idx="1"/>
          </p:nvPr>
        </p:nvSpPr>
        <p:spPr>
          <a:xfrm>
            <a:off x="1132291" y="2282174"/>
            <a:ext cx="8588821" cy="6304283"/>
          </a:xfrm>
        </p:spPr>
        <p:txBody>
          <a:bodyPr vert="horz" lIns="91440" tIns="45720" rIns="91440" bIns="45720" rtlCol="0" anchor="t">
            <a:noAutofit/>
          </a:bodyPr>
          <a:lstStyle/>
          <a:p>
            <a:pPr marL="457200" indent="-457200" algn="l">
              <a:lnSpc>
                <a:spcPct val="150000"/>
              </a:lnSpc>
              <a:buClr>
                <a:srgbClr val="FF0000"/>
              </a:buClr>
              <a:buFont typeface="Arial" charset="0"/>
              <a:buChar char="•"/>
              <a:defRPr/>
            </a:pPr>
            <a:r>
              <a:rPr lang="de-DE" altLang="de-DE" sz="2557" dirty="0">
                <a:ea typeface="Arial" charset="0"/>
              </a:rPr>
              <a:t>Die Diagnose einer Herzerkrankung löst nicht selten Gefühle wie Angst, Wut, Traurigkeit oder Niedergeschlagenheit aus.</a:t>
            </a:r>
          </a:p>
          <a:p>
            <a:pPr marL="457200" indent="-457200">
              <a:lnSpc>
                <a:spcPct val="150000"/>
              </a:lnSpc>
              <a:buClr>
                <a:srgbClr val="FF0000"/>
              </a:buClr>
              <a:buFont typeface="Arial" charset="0"/>
              <a:buChar char="•"/>
              <a:defRPr/>
            </a:pPr>
            <a:endParaRPr lang="de-DE" altLang="de-DE" sz="2550" dirty="0">
              <a:latin typeface="Arial"/>
              <a:ea typeface="Arial" charset="0"/>
              <a:cs typeface="Arial"/>
            </a:endParaRPr>
          </a:p>
          <a:p>
            <a:pPr marL="0" indent="0">
              <a:lnSpc>
                <a:spcPct val="150000"/>
              </a:lnSpc>
              <a:buNone/>
              <a:defRPr/>
            </a:pPr>
            <a:r>
              <a:rPr lang="de-DE" altLang="de-DE" sz="2550" dirty="0">
                <a:latin typeface="Arial"/>
                <a:ea typeface="Arial" charset="0"/>
                <a:cs typeface="Arial"/>
              </a:rPr>
              <a:t>                       DAS IST NORMAL!</a:t>
            </a:r>
            <a:endParaRPr lang="de-DE" altLang="de-DE" sz="2557" dirty="0">
              <a:ea typeface="Arial" charset="0"/>
            </a:endParaRPr>
          </a:p>
          <a:p>
            <a:pPr marL="0" indent="0">
              <a:lnSpc>
                <a:spcPct val="150000"/>
              </a:lnSpc>
              <a:buNone/>
              <a:defRPr/>
            </a:pPr>
            <a:endParaRPr lang="de-DE" altLang="de-DE" sz="2550" dirty="0">
              <a:latin typeface="Arial"/>
              <a:ea typeface="Arial" charset="0"/>
              <a:cs typeface="Arial"/>
            </a:endParaRPr>
          </a:p>
          <a:p>
            <a:pPr marL="457200" indent="-457200" algn="l">
              <a:lnSpc>
                <a:spcPct val="150000"/>
              </a:lnSpc>
              <a:buClr>
                <a:srgbClr val="FF0000"/>
              </a:buClr>
              <a:buFont typeface="Arial" charset="0"/>
              <a:buChar char="•"/>
              <a:defRPr/>
            </a:pPr>
            <a:r>
              <a:rPr lang="de-DE" altLang="de-DE" sz="2550" dirty="0">
                <a:latin typeface="Arial"/>
                <a:ea typeface="Arial" charset="0"/>
                <a:cs typeface="Arial"/>
              </a:rPr>
              <a:t>In der Regel verbessert sich die psychische Befindlichkeit im Verlauf!</a:t>
            </a:r>
          </a:p>
          <a:p>
            <a:pPr marL="457200" indent="-457200" algn="l">
              <a:lnSpc>
                <a:spcPct val="150000"/>
              </a:lnSpc>
              <a:buClr>
                <a:srgbClr val="FF0000"/>
              </a:buClr>
              <a:buFont typeface="Arial" charset="0"/>
              <a:buChar char="•"/>
              <a:defRPr/>
            </a:pPr>
            <a:r>
              <a:rPr lang="de-DE" altLang="de-DE" sz="2557" dirty="0">
                <a:ea typeface="Arial" charset="0"/>
              </a:rPr>
              <a:t>Fehlende Akzeptanz verstärkt das Leid ...</a:t>
            </a:r>
          </a:p>
        </p:txBody>
      </p:sp>
      <p:sp>
        <p:nvSpPr>
          <p:cNvPr id="2" name="Fußzeilenplatzhalter 1">
            <a:extLst>
              <a:ext uri="{FF2B5EF4-FFF2-40B4-BE49-F238E27FC236}">
                <a16:creationId xmlns:a16="http://schemas.microsoft.com/office/drawing/2014/main" id="{C0E915BA-F77A-F6A5-B6D5-47DE94FA5164}"/>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158205A6-081B-EAEA-18FC-8ED2784B3345}"/>
              </a:ext>
            </a:extLst>
          </p:cNvPr>
          <p:cNvSpPr>
            <a:spLocks noGrp="1"/>
          </p:cNvSpPr>
          <p:nvPr>
            <p:ph type="sldNum" sz="quarter" idx="12"/>
          </p:nvPr>
        </p:nvSpPr>
        <p:spPr/>
        <p:txBody>
          <a:bodyPr/>
          <a:lstStyle/>
          <a:p>
            <a:fld id="{48F63A3B-78C7-47BE-AE5E-E10140E04643}" type="slidenum">
              <a:rPr lang="en-US" dirty="0" smtClean="0"/>
              <a:pPr/>
              <a:t>28</a:t>
            </a:fld>
            <a:endParaRPr lang="en-US" dirty="0"/>
          </a:p>
        </p:txBody>
      </p:sp>
      <p:pic>
        <p:nvPicPr>
          <p:cNvPr id="4" name="Grafik 4" descr="Ein Bild, das Person, Finger, Im Haus, Handgelenk enthält.&#10;&#10;Beschreibung automatisch generiert.">
            <a:extLst>
              <a:ext uri="{FF2B5EF4-FFF2-40B4-BE49-F238E27FC236}">
                <a16:creationId xmlns:a16="http://schemas.microsoft.com/office/drawing/2014/main" id="{541CF2FA-4DDA-1D22-51E9-08DA4A8986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12552" y="3160772"/>
            <a:ext cx="7644811" cy="5107643"/>
          </a:xfrm>
          <a:prstGeom prst="rect">
            <a:avLst/>
          </a:prstGeom>
          <a:ln>
            <a:noFill/>
          </a:ln>
          <a:effectLst>
            <a:outerShdw blurRad="292100" dist="139700" dir="2700000" algn="tl" rotWithShape="0">
              <a:srgbClr val="333333">
                <a:alpha val="65000"/>
              </a:srgbClr>
            </a:outerShdw>
          </a:effectLst>
        </p:spPr>
      </p:pic>
      <p:sp>
        <p:nvSpPr>
          <p:cNvPr id="5" name="Textfeld 1">
            <a:extLst>
              <a:ext uri="{FF2B5EF4-FFF2-40B4-BE49-F238E27FC236}">
                <a16:creationId xmlns:a16="http://schemas.microsoft.com/office/drawing/2014/main" id="{B895C2D0-A8A0-6BE4-816D-D1121364D963}"/>
              </a:ext>
            </a:extLst>
          </p:cNvPr>
          <p:cNvSpPr txBox="1">
            <a:spLocks noChangeArrowheads="1"/>
          </p:cNvSpPr>
          <p:nvPr/>
        </p:nvSpPr>
        <p:spPr bwMode="auto">
          <a:xfrm>
            <a:off x="9112552" y="8446446"/>
            <a:ext cx="174919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iStock.com/pcess609</a:t>
            </a: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normAutofit/>
          </a:bodyPr>
          <a:lstStyle/>
          <a:p>
            <a:pPr algn="ctr">
              <a:defRPr/>
            </a:pPr>
            <a:r>
              <a:rPr lang="de-DE" altLang="de-DE" sz="4400" dirty="0">
                <a:ea typeface="Verdana" panose="020B0604030504040204" pitchFamily="34" charset="0"/>
              </a:rPr>
              <a:t>Krankheit kann einen Sinn haben</a:t>
            </a:r>
          </a:p>
        </p:txBody>
      </p:sp>
      <p:sp>
        <p:nvSpPr>
          <p:cNvPr id="98307" name="Rectangle 3"/>
          <p:cNvSpPr>
            <a:spLocks noGrp="1" noChangeArrowheads="1"/>
          </p:cNvSpPr>
          <p:nvPr>
            <p:ph idx="1"/>
          </p:nvPr>
        </p:nvSpPr>
        <p:spPr>
          <a:xfrm>
            <a:off x="1186882" y="2597787"/>
            <a:ext cx="11039475" cy="5238750"/>
          </a:xfrm>
        </p:spPr>
        <p:txBody>
          <a:bodyPr anchor="ctr">
            <a:normAutofit/>
          </a:bodyPr>
          <a:lstStyle/>
          <a:p>
            <a:pPr marL="457200" indent="-457200" algn="l">
              <a:buClr>
                <a:srgbClr val="FF0000"/>
              </a:buClr>
              <a:buFont typeface="Arial" panose="020B0604020202020204" pitchFamily="34" charset="0"/>
              <a:buChar char="•"/>
              <a:defRPr/>
            </a:pPr>
            <a:r>
              <a:rPr lang="de-DE" altLang="de-DE" sz="2400" dirty="0">
                <a:ea typeface="Arial" charset="0"/>
              </a:rPr>
              <a:t>Krankheit als Moratorium (Zeit zum Nachdenken)</a:t>
            </a:r>
          </a:p>
          <a:p>
            <a:pPr marL="457200" indent="-457200" algn="l">
              <a:buClr>
                <a:srgbClr val="FF0000"/>
              </a:buClr>
              <a:buFont typeface="Arial" panose="020B0604020202020204" pitchFamily="34" charset="0"/>
              <a:buChar char="•"/>
              <a:defRPr/>
            </a:pPr>
            <a:endParaRPr lang="de-DE" altLang="de-DE" sz="2400" dirty="0">
              <a:ea typeface="Arial" charset="0"/>
            </a:endParaRPr>
          </a:p>
          <a:p>
            <a:pPr marL="457200" indent="-457200" algn="l">
              <a:buClr>
                <a:srgbClr val="FF0000"/>
              </a:buClr>
              <a:buFont typeface="Arial" panose="020B0604020202020204" pitchFamily="34" charset="0"/>
              <a:buChar char="•"/>
              <a:defRPr/>
            </a:pPr>
            <a:r>
              <a:rPr lang="de-DE" altLang="de-DE" sz="2400" dirty="0">
                <a:ea typeface="Arial" charset="0"/>
              </a:rPr>
              <a:t>Krankheit als Entlastung und Befreiung</a:t>
            </a:r>
          </a:p>
          <a:p>
            <a:pPr marL="457200" indent="-457200" algn="l">
              <a:buClr>
                <a:srgbClr val="FF0000"/>
              </a:buClr>
              <a:buFont typeface="Arial" panose="020B0604020202020204" pitchFamily="34" charset="0"/>
              <a:buChar char="•"/>
              <a:defRPr/>
            </a:pPr>
            <a:endParaRPr lang="de-DE" altLang="de-DE" sz="2400" dirty="0">
              <a:ea typeface="Arial" charset="0"/>
            </a:endParaRPr>
          </a:p>
          <a:p>
            <a:pPr marL="457200" indent="-457200" algn="l">
              <a:buClr>
                <a:srgbClr val="FF0000"/>
              </a:buClr>
              <a:buFont typeface="Arial" panose="020B0604020202020204" pitchFamily="34" charset="0"/>
              <a:buChar char="•"/>
              <a:defRPr/>
            </a:pPr>
            <a:r>
              <a:rPr lang="de-DE" altLang="de-DE" sz="2400" dirty="0">
                <a:ea typeface="Arial" charset="0"/>
              </a:rPr>
              <a:t>Krankheit als Chance zur Bilanzierung</a:t>
            </a:r>
          </a:p>
          <a:p>
            <a:pPr marL="457200" indent="-457200" algn="l">
              <a:buClr>
                <a:srgbClr val="FF0000"/>
              </a:buClr>
              <a:buFont typeface="Arial" panose="020B0604020202020204" pitchFamily="34" charset="0"/>
              <a:buChar char="•"/>
              <a:defRPr/>
            </a:pPr>
            <a:endParaRPr lang="de-DE" altLang="de-DE" sz="2400" dirty="0">
              <a:ea typeface="Arial" charset="0"/>
            </a:endParaRPr>
          </a:p>
          <a:p>
            <a:pPr marL="457200" indent="-457200" algn="l">
              <a:buClr>
                <a:srgbClr val="FF0000"/>
              </a:buClr>
              <a:buFont typeface="Arial" panose="020B0604020202020204" pitchFamily="34" charset="0"/>
              <a:buChar char="•"/>
              <a:defRPr/>
            </a:pPr>
            <a:r>
              <a:rPr lang="de-DE" altLang="de-DE" sz="2400" dirty="0">
                <a:ea typeface="Verdana" pitchFamily="34" charset="0"/>
              </a:rPr>
              <a:t>Krankheit als </a:t>
            </a:r>
            <a:r>
              <a:rPr lang="de-DE" altLang="de-DE" sz="2400" b="1" dirty="0">
                <a:ea typeface="Verdana" pitchFamily="34" charset="0"/>
              </a:rPr>
              <a:t>Chance zur Neuorientierung</a:t>
            </a:r>
          </a:p>
        </p:txBody>
      </p:sp>
      <p:sp>
        <p:nvSpPr>
          <p:cNvPr id="2" name="Fußzeilenplatzhalter 1">
            <a:extLst>
              <a:ext uri="{FF2B5EF4-FFF2-40B4-BE49-F238E27FC236}">
                <a16:creationId xmlns:a16="http://schemas.microsoft.com/office/drawing/2014/main" id="{6993B1A4-5417-6BC3-9910-D3DF3E442ECD}"/>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FEFCE4D3-F980-F0DB-A5B5-3056F5F1DE1B}"/>
              </a:ext>
            </a:extLst>
          </p:cNvPr>
          <p:cNvSpPr>
            <a:spLocks noGrp="1"/>
          </p:cNvSpPr>
          <p:nvPr>
            <p:ph type="sldNum" sz="quarter" idx="12"/>
          </p:nvPr>
        </p:nvSpPr>
        <p:spPr/>
        <p:txBody>
          <a:bodyPr/>
          <a:lstStyle/>
          <a:p>
            <a:fld id="{48F63A3B-78C7-47BE-AE5E-E10140E04643}" type="slidenum">
              <a:rPr lang="en-US" smtClean="0"/>
              <a:pPr/>
              <a:t>29</a:t>
            </a:fld>
            <a:endParaRPr lang="en-US" dirty="0"/>
          </a:p>
        </p:txBody>
      </p:sp>
      <p:pic>
        <p:nvPicPr>
          <p:cNvPr id="4" name="Grafik 4" descr="Ein Bild, das Person, draußen, Kleidung, Baum enthält.&#10;&#10;Beschreibung automatisch generiert.">
            <a:extLst>
              <a:ext uri="{FF2B5EF4-FFF2-40B4-BE49-F238E27FC236}">
                <a16:creationId xmlns:a16="http://schemas.microsoft.com/office/drawing/2014/main" id="{5FA49999-1410-4EC8-1767-9EA8B4B7D1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94391" y="3232565"/>
            <a:ext cx="6593260" cy="4376244"/>
          </a:xfrm>
          <a:prstGeom prst="rect">
            <a:avLst/>
          </a:prstGeom>
          <a:ln>
            <a:noFill/>
          </a:ln>
          <a:effectLst>
            <a:outerShdw blurRad="292100" dist="139700" dir="2700000" algn="tl" rotWithShape="0">
              <a:srgbClr val="333333">
                <a:alpha val="65000"/>
              </a:srgbClr>
            </a:outerShdw>
          </a:effectLst>
        </p:spPr>
      </p:pic>
      <p:sp>
        <p:nvSpPr>
          <p:cNvPr id="7" name="Textfeld 1">
            <a:extLst>
              <a:ext uri="{FF2B5EF4-FFF2-40B4-BE49-F238E27FC236}">
                <a16:creationId xmlns:a16="http://schemas.microsoft.com/office/drawing/2014/main" id="{1295FED9-D4DC-4C10-BFD6-B0FA31F1E173}"/>
              </a:ext>
            </a:extLst>
          </p:cNvPr>
          <p:cNvSpPr txBox="1">
            <a:spLocks noChangeArrowheads="1"/>
          </p:cNvSpPr>
          <p:nvPr/>
        </p:nvSpPr>
        <p:spPr bwMode="auto">
          <a:xfrm>
            <a:off x="9794391" y="7614168"/>
            <a:ext cx="174919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Ridofranz</a:t>
            </a:r>
            <a:endParaRPr lang="de-DE" altLang="de-DE" sz="845" dirty="0">
              <a:solidFill>
                <a:srgbClr val="000000"/>
              </a:solidFill>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2806700" y="838201"/>
            <a:ext cx="11595100" cy="1624013"/>
          </a:xfrm>
        </p:spPr>
        <p:txBody>
          <a:bodyPr vert="horz" lIns="91440" tIns="45720" rIns="91440" bIns="45720" rtlCol="0" anchor="ctr">
            <a:noAutofit/>
          </a:bodyPr>
          <a:lstStyle/>
          <a:p>
            <a:pPr>
              <a:defRPr/>
            </a:pPr>
            <a:r>
              <a:rPr lang="de-DE" altLang="de-DE" sz="4400" dirty="0">
                <a:latin typeface="Arial"/>
                <a:cs typeface="Arial"/>
              </a:rPr>
              <a:t>Beeinflussbare Risikofaktoren</a:t>
            </a:r>
            <a:br>
              <a:rPr lang="de-DE" altLang="de-DE" sz="4400" dirty="0">
                <a:latin typeface="Arial"/>
              </a:rPr>
            </a:br>
            <a:endParaRPr lang="de-DE" altLang="de-DE" sz="4400" dirty="0">
              <a:cs typeface="Calibri Light"/>
            </a:endParaRPr>
          </a:p>
        </p:txBody>
      </p:sp>
      <p:sp>
        <p:nvSpPr>
          <p:cNvPr id="88067" name="Freeform 3"/>
          <p:cNvSpPr>
            <a:spLocks/>
          </p:cNvSpPr>
          <p:nvPr/>
        </p:nvSpPr>
        <p:spPr bwMode="auto">
          <a:xfrm flipH="1">
            <a:off x="4484689" y="2347913"/>
            <a:ext cx="4173537" cy="2298700"/>
          </a:xfrm>
          <a:custGeom>
            <a:avLst/>
            <a:gdLst>
              <a:gd name="T0" fmla="*/ 1048499 w 1851"/>
              <a:gd name="T1" fmla="*/ 2299935 h 1020"/>
              <a:gd name="T2" fmla="*/ 4173704 w 1851"/>
              <a:gd name="T3" fmla="*/ 987619 h 1020"/>
              <a:gd name="T4" fmla="*/ 3855772 w 1851"/>
              <a:gd name="T5" fmla="*/ 811742 h 1020"/>
              <a:gd name="T6" fmla="*/ 3422843 w 1851"/>
              <a:gd name="T7" fmla="*/ 615571 h 1020"/>
              <a:gd name="T8" fmla="*/ 2895211 w 1851"/>
              <a:gd name="T9" fmla="*/ 419400 h 1020"/>
              <a:gd name="T10" fmla="*/ 2381108 w 1851"/>
              <a:gd name="T11" fmla="*/ 284110 h 1020"/>
              <a:gd name="T12" fmla="*/ 1921121 w 1851"/>
              <a:gd name="T13" fmla="*/ 182642 h 1020"/>
              <a:gd name="T14" fmla="*/ 1481428 w 1851"/>
              <a:gd name="T15" fmla="*/ 101468 h 1020"/>
              <a:gd name="T16" fmla="*/ 1183790 w 1851"/>
              <a:gd name="T17" fmla="*/ 67645 h 1020"/>
              <a:gd name="T18" fmla="*/ 852329 w 1851"/>
              <a:gd name="T19" fmla="*/ 47352 h 1020"/>
              <a:gd name="T20" fmla="*/ 615571 w 1851"/>
              <a:gd name="T21" fmla="*/ 20294 h 1020"/>
              <a:gd name="T22" fmla="*/ 338226 w 1851"/>
              <a:gd name="T23" fmla="*/ 13529 h 1020"/>
              <a:gd name="T24" fmla="*/ 0 w 1851"/>
              <a:gd name="T25" fmla="*/ 0 h 1020"/>
              <a:gd name="T26" fmla="*/ 6765 w 1851"/>
              <a:gd name="T27" fmla="*/ 2097000 h 1020"/>
              <a:gd name="T28" fmla="*/ 257051 w 1851"/>
              <a:gd name="T29" fmla="*/ 2110529 h 1020"/>
              <a:gd name="T30" fmla="*/ 541161 w 1851"/>
              <a:gd name="T31" fmla="*/ 2144351 h 1020"/>
              <a:gd name="T32" fmla="*/ 798212 w 1851"/>
              <a:gd name="T33" fmla="*/ 2198467 h 1020"/>
              <a:gd name="T34" fmla="*/ 1048499 w 1851"/>
              <a:gd name="T35" fmla="*/ 2299935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rgbClr val="FF99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8068" name="Freeform 4"/>
          <p:cNvSpPr>
            <a:spLocks/>
          </p:cNvSpPr>
          <p:nvPr/>
        </p:nvSpPr>
        <p:spPr bwMode="auto">
          <a:xfrm>
            <a:off x="6229351" y="6013450"/>
            <a:ext cx="4843463" cy="2184400"/>
          </a:xfrm>
          <a:custGeom>
            <a:avLst/>
            <a:gdLst>
              <a:gd name="T0" fmla="*/ 3030502 w 2148"/>
              <a:gd name="T1" fmla="*/ 0 h 969"/>
              <a:gd name="T2" fmla="*/ 2901976 w 2148"/>
              <a:gd name="T3" fmla="*/ 27058 h 969"/>
              <a:gd name="T4" fmla="*/ 2719335 w 2148"/>
              <a:gd name="T5" fmla="*/ 54116 h 969"/>
              <a:gd name="T6" fmla="*/ 2536693 w 2148"/>
              <a:gd name="T7" fmla="*/ 60881 h 969"/>
              <a:gd name="T8" fmla="*/ 2252583 w 2148"/>
              <a:gd name="T9" fmla="*/ 60881 h 969"/>
              <a:gd name="T10" fmla="*/ 2124057 w 2148"/>
              <a:gd name="T11" fmla="*/ 54116 h 969"/>
              <a:gd name="T12" fmla="*/ 1927886 w 2148"/>
              <a:gd name="T13" fmla="*/ 20294 h 969"/>
              <a:gd name="T14" fmla="*/ 1826419 w 2148"/>
              <a:gd name="T15" fmla="*/ 6765 h 969"/>
              <a:gd name="T16" fmla="*/ 0 w 2148"/>
              <a:gd name="T17" fmla="*/ 1907592 h 969"/>
              <a:gd name="T18" fmla="*/ 229993 w 2148"/>
              <a:gd name="T19" fmla="*/ 1948179 h 969"/>
              <a:gd name="T20" fmla="*/ 581748 w 2148"/>
              <a:gd name="T21" fmla="*/ 2015824 h 969"/>
              <a:gd name="T22" fmla="*/ 960561 w 2148"/>
              <a:gd name="T23" fmla="*/ 2083469 h 969"/>
              <a:gd name="T24" fmla="*/ 1474664 w 2148"/>
              <a:gd name="T25" fmla="*/ 2144350 h 969"/>
              <a:gd name="T26" fmla="*/ 1907593 w 2148"/>
              <a:gd name="T27" fmla="*/ 2171408 h 969"/>
              <a:gd name="T28" fmla="*/ 2252583 w 2148"/>
              <a:gd name="T29" fmla="*/ 2184937 h 969"/>
              <a:gd name="T30" fmla="*/ 2841096 w 2148"/>
              <a:gd name="T31" fmla="*/ 2178172 h 969"/>
              <a:gd name="T32" fmla="*/ 3199615 w 2148"/>
              <a:gd name="T33" fmla="*/ 2151114 h 969"/>
              <a:gd name="T34" fmla="*/ 3619015 w 2148"/>
              <a:gd name="T35" fmla="*/ 2124056 h 969"/>
              <a:gd name="T36" fmla="*/ 4079002 w 2148"/>
              <a:gd name="T37" fmla="*/ 2063176 h 969"/>
              <a:gd name="T38" fmla="*/ 4451050 w 2148"/>
              <a:gd name="T39" fmla="*/ 1988766 h 969"/>
              <a:gd name="T40" fmla="*/ 4843392 w 2148"/>
              <a:gd name="T41" fmla="*/ 1894063 h 969"/>
              <a:gd name="T42" fmla="*/ 3030502 w 2148"/>
              <a:gd name="T43" fmla="*/ 0 h 96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148" h="969">
                <a:moveTo>
                  <a:pt x="1344" y="0"/>
                </a:moveTo>
                <a:lnTo>
                  <a:pt x="1287" y="12"/>
                </a:lnTo>
                <a:lnTo>
                  <a:pt x="1206" y="24"/>
                </a:lnTo>
                <a:lnTo>
                  <a:pt x="1125" y="27"/>
                </a:lnTo>
                <a:lnTo>
                  <a:pt x="999" y="27"/>
                </a:lnTo>
                <a:lnTo>
                  <a:pt x="942" y="24"/>
                </a:lnTo>
                <a:lnTo>
                  <a:pt x="855" y="9"/>
                </a:lnTo>
                <a:lnTo>
                  <a:pt x="810" y="3"/>
                </a:lnTo>
                <a:lnTo>
                  <a:pt x="0" y="846"/>
                </a:lnTo>
                <a:lnTo>
                  <a:pt x="102" y="864"/>
                </a:lnTo>
                <a:lnTo>
                  <a:pt x="258" y="894"/>
                </a:lnTo>
                <a:lnTo>
                  <a:pt x="426" y="924"/>
                </a:lnTo>
                <a:lnTo>
                  <a:pt x="654" y="951"/>
                </a:lnTo>
                <a:lnTo>
                  <a:pt x="846" y="963"/>
                </a:lnTo>
                <a:lnTo>
                  <a:pt x="999" y="969"/>
                </a:lnTo>
                <a:lnTo>
                  <a:pt x="1260" y="966"/>
                </a:lnTo>
                <a:lnTo>
                  <a:pt x="1419" y="954"/>
                </a:lnTo>
                <a:lnTo>
                  <a:pt x="1605" y="942"/>
                </a:lnTo>
                <a:lnTo>
                  <a:pt x="1809" y="915"/>
                </a:lnTo>
                <a:lnTo>
                  <a:pt x="1974" y="882"/>
                </a:lnTo>
                <a:lnTo>
                  <a:pt x="2148" y="840"/>
                </a:lnTo>
                <a:lnTo>
                  <a:pt x="1344" y="0"/>
                </a:lnTo>
                <a:close/>
              </a:path>
            </a:pathLst>
          </a:custGeom>
          <a:solidFill>
            <a:srgbClr val="89ABDD"/>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8069" name="Freeform 5"/>
          <p:cNvSpPr>
            <a:spLocks/>
          </p:cNvSpPr>
          <p:nvPr/>
        </p:nvSpPr>
        <p:spPr bwMode="auto">
          <a:xfrm>
            <a:off x="9705975" y="3335339"/>
            <a:ext cx="4559300" cy="2638425"/>
          </a:xfrm>
          <a:custGeom>
            <a:avLst/>
            <a:gdLst>
              <a:gd name="T0" fmla="*/ 500574 w 2022"/>
              <a:gd name="T1" fmla="*/ 2110528 h 1170"/>
              <a:gd name="T2" fmla="*/ 4396934 w 2022"/>
              <a:gd name="T3" fmla="*/ 2638160 h 1170"/>
              <a:gd name="T4" fmla="*/ 4511930 w 2022"/>
              <a:gd name="T5" fmla="*/ 2367579 h 1170"/>
              <a:gd name="T6" fmla="*/ 4559282 w 2022"/>
              <a:gd name="T7" fmla="*/ 2090234 h 1170"/>
              <a:gd name="T8" fmla="*/ 4559282 w 2022"/>
              <a:gd name="T9" fmla="*/ 1846712 h 1170"/>
              <a:gd name="T10" fmla="*/ 4525459 w 2022"/>
              <a:gd name="T11" fmla="*/ 1596425 h 1170"/>
              <a:gd name="T12" fmla="*/ 4444285 w 2022"/>
              <a:gd name="T13" fmla="*/ 1352903 h 1170"/>
              <a:gd name="T14" fmla="*/ 4390169 w 2022"/>
              <a:gd name="T15" fmla="*/ 1231141 h 1170"/>
              <a:gd name="T16" fmla="*/ 4322524 w 2022"/>
              <a:gd name="T17" fmla="*/ 1095851 h 1170"/>
              <a:gd name="T18" fmla="*/ 4241350 w 2022"/>
              <a:gd name="T19" fmla="*/ 967325 h 1170"/>
              <a:gd name="T20" fmla="*/ 4166940 w 2022"/>
              <a:gd name="T21" fmla="*/ 865858 h 1170"/>
              <a:gd name="T22" fmla="*/ 4079002 w 2022"/>
              <a:gd name="T23" fmla="*/ 764390 h 1170"/>
              <a:gd name="T24" fmla="*/ 3970769 w 2022"/>
              <a:gd name="T25" fmla="*/ 629100 h 1170"/>
              <a:gd name="T26" fmla="*/ 3835479 w 2022"/>
              <a:gd name="T27" fmla="*/ 500574 h 1170"/>
              <a:gd name="T28" fmla="*/ 3673131 w 2022"/>
              <a:gd name="T29" fmla="*/ 365284 h 1170"/>
              <a:gd name="T30" fmla="*/ 3558134 w 2022"/>
              <a:gd name="T31" fmla="*/ 277345 h 1170"/>
              <a:gd name="T32" fmla="*/ 3416079 w 2022"/>
              <a:gd name="T33" fmla="*/ 182642 h 1170"/>
              <a:gd name="T34" fmla="*/ 3280789 w 2022"/>
              <a:gd name="T35" fmla="*/ 74410 h 1170"/>
              <a:gd name="T36" fmla="*/ 3131970 w 2022"/>
              <a:gd name="T37" fmla="*/ 0 h 1170"/>
              <a:gd name="T38" fmla="*/ 0 w 2022"/>
              <a:gd name="T39" fmla="*/ 1319080 h 1170"/>
              <a:gd name="T40" fmla="*/ 87939 w 2022"/>
              <a:gd name="T41" fmla="*/ 1359667 h 1170"/>
              <a:gd name="T42" fmla="*/ 155584 w 2022"/>
              <a:gd name="T43" fmla="*/ 1400254 h 1170"/>
              <a:gd name="T44" fmla="*/ 270581 w 2022"/>
              <a:gd name="T45" fmla="*/ 1481428 h 1170"/>
              <a:gd name="T46" fmla="*/ 378813 w 2022"/>
              <a:gd name="T47" fmla="*/ 1589661 h 1170"/>
              <a:gd name="T48" fmla="*/ 466751 w 2022"/>
              <a:gd name="T49" fmla="*/ 1691128 h 1170"/>
              <a:gd name="T50" fmla="*/ 520868 w 2022"/>
              <a:gd name="T51" fmla="*/ 1833183 h 1170"/>
              <a:gd name="T52" fmla="*/ 527632 w 2022"/>
              <a:gd name="T53" fmla="*/ 1975238 h 1170"/>
              <a:gd name="T54" fmla="*/ 500574 w 2022"/>
              <a:gd name="T55" fmla="*/ 2110528 h 117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022" h="1170">
                <a:moveTo>
                  <a:pt x="222" y="936"/>
                </a:moveTo>
                <a:lnTo>
                  <a:pt x="1950" y="1170"/>
                </a:lnTo>
                <a:lnTo>
                  <a:pt x="2001" y="1050"/>
                </a:lnTo>
                <a:lnTo>
                  <a:pt x="2022" y="927"/>
                </a:lnTo>
                <a:lnTo>
                  <a:pt x="2022" y="819"/>
                </a:lnTo>
                <a:lnTo>
                  <a:pt x="2007" y="708"/>
                </a:lnTo>
                <a:lnTo>
                  <a:pt x="1971" y="600"/>
                </a:lnTo>
                <a:lnTo>
                  <a:pt x="1947" y="546"/>
                </a:lnTo>
                <a:lnTo>
                  <a:pt x="1917" y="486"/>
                </a:lnTo>
                <a:lnTo>
                  <a:pt x="1881" y="429"/>
                </a:lnTo>
                <a:lnTo>
                  <a:pt x="1848" y="384"/>
                </a:lnTo>
                <a:lnTo>
                  <a:pt x="1809" y="339"/>
                </a:lnTo>
                <a:lnTo>
                  <a:pt x="1761" y="279"/>
                </a:lnTo>
                <a:lnTo>
                  <a:pt x="1701" y="222"/>
                </a:lnTo>
                <a:lnTo>
                  <a:pt x="1629" y="162"/>
                </a:lnTo>
                <a:lnTo>
                  <a:pt x="1578" y="123"/>
                </a:lnTo>
                <a:lnTo>
                  <a:pt x="1515" y="81"/>
                </a:lnTo>
                <a:lnTo>
                  <a:pt x="1455" y="33"/>
                </a:lnTo>
                <a:lnTo>
                  <a:pt x="1389" y="0"/>
                </a:lnTo>
                <a:lnTo>
                  <a:pt x="0" y="585"/>
                </a:lnTo>
                <a:lnTo>
                  <a:pt x="39" y="603"/>
                </a:lnTo>
                <a:lnTo>
                  <a:pt x="69" y="621"/>
                </a:lnTo>
                <a:lnTo>
                  <a:pt x="120" y="657"/>
                </a:lnTo>
                <a:lnTo>
                  <a:pt x="168" y="705"/>
                </a:lnTo>
                <a:lnTo>
                  <a:pt x="207" y="750"/>
                </a:lnTo>
                <a:lnTo>
                  <a:pt x="231" y="813"/>
                </a:lnTo>
                <a:lnTo>
                  <a:pt x="234" y="876"/>
                </a:lnTo>
                <a:lnTo>
                  <a:pt x="222" y="936"/>
                </a:lnTo>
                <a:close/>
              </a:path>
            </a:pathLst>
          </a:custGeom>
          <a:solidFill>
            <a:srgbClr val="CCC37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8070" name="Freeform 6"/>
          <p:cNvSpPr>
            <a:spLocks/>
          </p:cNvSpPr>
          <p:nvPr/>
        </p:nvSpPr>
        <p:spPr bwMode="auto">
          <a:xfrm>
            <a:off x="3198813" y="5438775"/>
            <a:ext cx="4864100" cy="2476500"/>
          </a:xfrm>
          <a:custGeom>
            <a:avLst/>
            <a:gdLst>
              <a:gd name="T0" fmla="*/ 0 w 2157"/>
              <a:gd name="T1" fmla="*/ 520868 h 1098"/>
              <a:gd name="T2" fmla="*/ 81174 w 2157"/>
              <a:gd name="T3" fmla="*/ 649393 h 1098"/>
              <a:gd name="T4" fmla="*/ 175877 w 2157"/>
              <a:gd name="T5" fmla="*/ 811742 h 1098"/>
              <a:gd name="T6" fmla="*/ 297639 w 2157"/>
              <a:gd name="T7" fmla="*/ 980854 h 1098"/>
              <a:gd name="T8" fmla="*/ 446458 w 2157"/>
              <a:gd name="T9" fmla="*/ 1136438 h 1098"/>
              <a:gd name="T10" fmla="*/ 588513 w 2157"/>
              <a:gd name="T11" fmla="*/ 1271729 h 1098"/>
              <a:gd name="T12" fmla="*/ 757625 w 2157"/>
              <a:gd name="T13" fmla="*/ 1427312 h 1098"/>
              <a:gd name="T14" fmla="*/ 892916 w 2157"/>
              <a:gd name="T15" fmla="*/ 1535545 h 1098"/>
              <a:gd name="T16" fmla="*/ 1068793 w 2157"/>
              <a:gd name="T17" fmla="*/ 1657306 h 1098"/>
              <a:gd name="T18" fmla="*/ 1271728 w 2157"/>
              <a:gd name="T19" fmla="*/ 1779067 h 1098"/>
              <a:gd name="T20" fmla="*/ 1461135 w 2157"/>
              <a:gd name="T21" fmla="*/ 1887299 h 1098"/>
              <a:gd name="T22" fmla="*/ 1792596 w 2157"/>
              <a:gd name="T23" fmla="*/ 2042883 h 1098"/>
              <a:gd name="T24" fmla="*/ 2029354 w 2157"/>
              <a:gd name="T25" fmla="*/ 2144351 h 1098"/>
              <a:gd name="T26" fmla="*/ 2414931 w 2157"/>
              <a:gd name="T27" fmla="*/ 2293170 h 1098"/>
              <a:gd name="T28" fmla="*/ 2739628 w 2157"/>
              <a:gd name="T29" fmla="*/ 2394638 h 1098"/>
              <a:gd name="T30" fmla="*/ 3037266 w 2157"/>
              <a:gd name="T31" fmla="*/ 2475812 h 1098"/>
              <a:gd name="T32" fmla="*/ 4863685 w 2157"/>
              <a:gd name="T33" fmla="*/ 581748 h 1098"/>
              <a:gd name="T34" fmla="*/ 4741924 w 2157"/>
              <a:gd name="T35" fmla="*/ 547926 h 1098"/>
              <a:gd name="T36" fmla="*/ 4579575 w 2157"/>
              <a:gd name="T37" fmla="*/ 500574 h 1098"/>
              <a:gd name="T38" fmla="*/ 4390169 w 2157"/>
              <a:gd name="T39" fmla="*/ 426164 h 1098"/>
              <a:gd name="T40" fmla="*/ 4214292 w 2157"/>
              <a:gd name="T41" fmla="*/ 324697 h 1098"/>
              <a:gd name="T42" fmla="*/ 4079001 w 2157"/>
              <a:gd name="T43" fmla="*/ 209700 h 1098"/>
              <a:gd name="T44" fmla="*/ 4011356 w 2157"/>
              <a:gd name="T45" fmla="*/ 128526 h 1098"/>
              <a:gd name="T46" fmla="*/ 3923418 w 2157"/>
              <a:gd name="T47" fmla="*/ 0 h 1098"/>
              <a:gd name="T48" fmla="*/ 0 w 2157"/>
              <a:gd name="T49" fmla="*/ 520868 h 109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57" h="1098">
                <a:moveTo>
                  <a:pt x="0" y="231"/>
                </a:moveTo>
                <a:lnTo>
                  <a:pt x="36" y="288"/>
                </a:lnTo>
                <a:lnTo>
                  <a:pt x="78" y="360"/>
                </a:lnTo>
                <a:lnTo>
                  <a:pt x="132" y="435"/>
                </a:lnTo>
                <a:lnTo>
                  <a:pt x="198" y="504"/>
                </a:lnTo>
                <a:lnTo>
                  <a:pt x="261" y="564"/>
                </a:lnTo>
                <a:lnTo>
                  <a:pt x="336" y="633"/>
                </a:lnTo>
                <a:lnTo>
                  <a:pt x="396" y="681"/>
                </a:lnTo>
                <a:lnTo>
                  <a:pt x="474" y="735"/>
                </a:lnTo>
                <a:lnTo>
                  <a:pt x="564" y="789"/>
                </a:lnTo>
                <a:lnTo>
                  <a:pt x="648" y="837"/>
                </a:lnTo>
                <a:lnTo>
                  <a:pt x="795" y="906"/>
                </a:lnTo>
                <a:lnTo>
                  <a:pt x="900" y="951"/>
                </a:lnTo>
                <a:lnTo>
                  <a:pt x="1071" y="1017"/>
                </a:lnTo>
                <a:lnTo>
                  <a:pt x="1215" y="1062"/>
                </a:lnTo>
                <a:lnTo>
                  <a:pt x="1347" y="1098"/>
                </a:lnTo>
                <a:lnTo>
                  <a:pt x="2157" y="258"/>
                </a:lnTo>
                <a:lnTo>
                  <a:pt x="2103" y="243"/>
                </a:lnTo>
                <a:lnTo>
                  <a:pt x="2031" y="222"/>
                </a:lnTo>
                <a:lnTo>
                  <a:pt x="1947" y="189"/>
                </a:lnTo>
                <a:lnTo>
                  <a:pt x="1869" y="144"/>
                </a:lnTo>
                <a:lnTo>
                  <a:pt x="1809" y="93"/>
                </a:lnTo>
                <a:lnTo>
                  <a:pt x="1779" y="57"/>
                </a:lnTo>
                <a:lnTo>
                  <a:pt x="1740" y="0"/>
                </a:lnTo>
                <a:lnTo>
                  <a:pt x="0" y="231"/>
                </a:lnTo>
                <a:close/>
              </a:path>
            </a:pathLst>
          </a:custGeom>
          <a:solidFill>
            <a:srgbClr val="BD8FD7"/>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8071" name="Freeform 7"/>
          <p:cNvSpPr>
            <a:spLocks/>
          </p:cNvSpPr>
          <p:nvPr/>
        </p:nvSpPr>
        <p:spPr bwMode="auto">
          <a:xfrm>
            <a:off x="9267826" y="5445126"/>
            <a:ext cx="4829175" cy="2468563"/>
          </a:xfrm>
          <a:custGeom>
            <a:avLst/>
            <a:gdLst>
              <a:gd name="T0" fmla="*/ 4829863 w 2142"/>
              <a:gd name="T1" fmla="*/ 541161 h 1095"/>
              <a:gd name="T2" fmla="*/ 4775747 w 2142"/>
              <a:gd name="T3" fmla="*/ 662922 h 1095"/>
              <a:gd name="T4" fmla="*/ 4674279 w 2142"/>
              <a:gd name="T5" fmla="*/ 804977 h 1095"/>
              <a:gd name="T6" fmla="*/ 4538989 w 2142"/>
              <a:gd name="T7" fmla="*/ 1001148 h 1095"/>
              <a:gd name="T8" fmla="*/ 4363112 w 2142"/>
              <a:gd name="T9" fmla="*/ 1183790 h 1095"/>
              <a:gd name="T10" fmla="*/ 4153412 w 2142"/>
              <a:gd name="T11" fmla="*/ 1379961 h 1095"/>
              <a:gd name="T12" fmla="*/ 3930183 w 2142"/>
              <a:gd name="T13" fmla="*/ 1549073 h 1095"/>
              <a:gd name="T14" fmla="*/ 3754305 w 2142"/>
              <a:gd name="T15" fmla="*/ 1664070 h 1095"/>
              <a:gd name="T16" fmla="*/ 3544605 w 2142"/>
              <a:gd name="T17" fmla="*/ 1792596 h 1095"/>
              <a:gd name="T18" fmla="*/ 3213144 w 2142"/>
              <a:gd name="T19" fmla="*/ 1968473 h 1095"/>
              <a:gd name="T20" fmla="*/ 2881683 w 2142"/>
              <a:gd name="T21" fmla="*/ 2130821 h 1095"/>
              <a:gd name="T22" fmla="*/ 2617867 w 2142"/>
              <a:gd name="T23" fmla="*/ 2218760 h 1095"/>
              <a:gd name="T24" fmla="*/ 2340522 w 2142"/>
              <a:gd name="T25" fmla="*/ 2320228 h 1095"/>
              <a:gd name="T26" fmla="*/ 2103764 w 2142"/>
              <a:gd name="T27" fmla="*/ 2387873 h 1095"/>
              <a:gd name="T28" fmla="*/ 1806125 w 2142"/>
              <a:gd name="T29" fmla="*/ 2469047 h 1095"/>
              <a:gd name="T30" fmla="*/ 0 w 2142"/>
              <a:gd name="T31" fmla="*/ 568219 h 1095"/>
              <a:gd name="T32" fmla="*/ 169113 w 2142"/>
              <a:gd name="T33" fmla="*/ 534396 h 1095"/>
              <a:gd name="T34" fmla="*/ 426164 w 2142"/>
              <a:gd name="T35" fmla="*/ 439693 h 1095"/>
              <a:gd name="T36" fmla="*/ 622335 w 2142"/>
              <a:gd name="T37" fmla="*/ 331461 h 1095"/>
              <a:gd name="T38" fmla="*/ 757626 w 2142"/>
              <a:gd name="T39" fmla="*/ 216464 h 1095"/>
              <a:gd name="T40" fmla="*/ 852329 w 2142"/>
              <a:gd name="T41" fmla="*/ 121761 h 1095"/>
              <a:gd name="T42" fmla="*/ 919974 w 2142"/>
              <a:gd name="T43" fmla="*/ 0 h 1095"/>
              <a:gd name="T44" fmla="*/ 4829863 w 2142"/>
              <a:gd name="T45" fmla="*/ 541161 h 10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42" h="1095">
                <a:moveTo>
                  <a:pt x="2142" y="240"/>
                </a:moveTo>
                <a:lnTo>
                  <a:pt x="2118" y="294"/>
                </a:lnTo>
                <a:lnTo>
                  <a:pt x="2073" y="357"/>
                </a:lnTo>
                <a:lnTo>
                  <a:pt x="2013" y="444"/>
                </a:lnTo>
                <a:lnTo>
                  <a:pt x="1935" y="525"/>
                </a:lnTo>
                <a:lnTo>
                  <a:pt x="1842" y="612"/>
                </a:lnTo>
                <a:lnTo>
                  <a:pt x="1743" y="687"/>
                </a:lnTo>
                <a:lnTo>
                  <a:pt x="1665" y="738"/>
                </a:lnTo>
                <a:lnTo>
                  <a:pt x="1572" y="795"/>
                </a:lnTo>
                <a:lnTo>
                  <a:pt x="1425" y="873"/>
                </a:lnTo>
                <a:lnTo>
                  <a:pt x="1278" y="945"/>
                </a:lnTo>
                <a:lnTo>
                  <a:pt x="1161" y="984"/>
                </a:lnTo>
                <a:lnTo>
                  <a:pt x="1038" y="1029"/>
                </a:lnTo>
                <a:lnTo>
                  <a:pt x="933" y="1059"/>
                </a:lnTo>
                <a:lnTo>
                  <a:pt x="801" y="1095"/>
                </a:lnTo>
                <a:lnTo>
                  <a:pt x="0" y="252"/>
                </a:lnTo>
                <a:lnTo>
                  <a:pt x="75" y="237"/>
                </a:lnTo>
                <a:lnTo>
                  <a:pt x="189" y="195"/>
                </a:lnTo>
                <a:lnTo>
                  <a:pt x="276" y="147"/>
                </a:lnTo>
                <a:lnTo>
                  <a:pt x="336" y="96"/>
                </a:lnTo>
                <a:lnTo>
                  <a:pt x="378" y="54"/>
                </a:lnTo>
                <a:lnTo>
                  <a:pt x="408" y="0"/>
                </a:lnTo>
                <a:lnTo>
                  <a:pt x="2142" y="240"/>
                </a:lnTo>
                <a:close/>
              </a:path>
            </a:pathLst>
          </a:custGeom>
          <a:solidFill>
            <a:srgbClr val="8BBB8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8072" name="Freeform 8"/>
          <p:cNvSpPr>
            <a:spLocks/>
          </p:cNvSpPr>
          <p:nvPr/>
        </p:nvSpPr>
        <p:spPr bwMode="auto">
          <a:xfrm>
            <a:off x="8664575" y="2347913"/>
            <a:ext cx="4173538" cy="2298700"/>
          </a:xfrm>
          <a:custGeom>
            <a:avLst/>
            <a:gdLst>
              <a:gd name="T0" fmla="*/ 1048499 w 1851"/>
              <a:gd name="T1" fmla="*/ 2299935 h 1020"/>
              <a:gd name="T2" fmla="*/ 4173704 w 1851"/>
              <a:gd name="T3" fmla="*/ 987619 h 1020"/>
              <a:gd name="T4" fmla="*/ 3855772 w 1851"/>
              <a:gd name="T5" fmla="*/ 811742 h 1020"/>
              <a:gd name="T6" fmla="*/ 3422843 w 1851"/>
              <a:gd name="T7" fmla="*/ 615571 h 1020"/>
              <a:gd name="T8" fmla="*/ 2895211 w 1851"/>
              <a:gd name="T9" fmla="*/ 419400 h 1020"/>
              <a:gd name="T10" fmla="*/ 2381108 w 1851"/>
              <a:gd name="T11" fmla="*/ 284110 h 1020"/>
              <a:gd name="T12" fmla="*/ 1921121 w 1851"/>
              <a:gd name="T13" fmla="*/ 182642 h 1020"/>
              <a:gd name="T14" fmla="*/ 1481428 w 1851"/>
              <a:gd name="T15" fmla="*/ 101468 h 1020"/>
              <a:gd name="T16" fmla="*/ 1183790 w 1851"/>
              <a:gd name="T17" fmla="*/ 67645 h 1020"/>
              <a:gd name="T18" fmla="*/ 852329 w 1851"/>
              <a:gd name="T19" fmla="*/ 47352 h 1020"/>
              <a:gd name="T20" fmla="*/ 615571 w 1851"/>
              <a:gd name="T21" fmla="*/ 20294 h 1020"/>
              <a:gd name="T22" fmla="*/ 338226 w 1851"/>
              <a:gd name="T23" fmla="*/ 13529 h 1020"/>
              <a:gd name="T24" fmla="*/ 0 w 1851"/>
              <a:gd name="T25" fmla="*/ 0 h 1020"/>
              <a:gd name="T26" fmla="*/ 6765 w 1851"/>
              <a:gd name="T27" fmla="*/ 2097000 h 1020"/>
              <a:gd name="T28" fmla="*/ 257051 w 1851"/>
              <a:gd name="T29" fmla="*/ 2110529 h 1020"/>
              <a:gd name="T30" fmla="*/ 541161 w 1851"/>
              <a:gd name="T31" fmla="*/ 2144351 h 1020"/>
              <a:gd name="T32" fmla="*/ 798212 w 1851"/>
              <a:gd name="T33" fmla="*/ 2198467 h 1020"/>
              <a:gd name="T34" fmla="*/ 1048499 w 1851"/>
              <a:gd name="T35" fmla="*/ 2299935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rgbClr val="FFCC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8073" name="Freeform 9"/>
          <p:cNvSpPr>
            <a:spLocks/>
          </p:cNvSpPr>
          <p:nvPr/>
        </p:nvSpPr>
        <p:spPr bwMode="auto">
          <a:xfrm>
            <a:off x="3051175" y="3335339"/>
            <a:ext cx="4529138" cy="2624137"/>
          </a:xfrm>
          <a:custGeom>
            <a:avLst/>
            <a:gdLst>
              <a:gd name="T0" fmla="*/ 1420548 w 2009"/>
              <a:gd name="T1" fmla="*/ 0 h 1164"/>
              <a:gd name="T2" fmla="*/ 1122909 w 2009"/>
              <a:gd name="T3" fmla="*/ 189406 h 1164"/>
              <a:gd name="T4" fmla="*/ 987619 w 2009"/>
              <a:gd name="T5" fmla="*/ 284110 h 1164"/>
              <a:gd name="T6" fmla="*/ 845564 w 2009"/>
              <a:gd name="T7" fmla="*/ 392342 h 1164"/>
              <a:gd name="T8" fmla="*/ 689980 w 2009"/>
              <a:gd name="T9" fmla="*/ 541161 h 1164"/>
              <a:gd name="T10" fmla="*/ 547926 w 2009"/>
              <a:gd name="T11" fmla="*/ 683216 h 1164"/>
              <a:gd name="T12" fmla="*/ 426164 w 2009"/>
              <a:gd name="T13" fmla="*/ 825271 h 1164"/>
              <a:gd name="T14" fmla="*/ 324697 w 2009"/>
              <a:gd name="T15" fmla="*/ 960561 h 1164"/>
              <a:gd name="T16" fmla="*/ 223229 w 2009"/>
              <a:gd name="T17" fmla="*/ 1109380 h 1164"/>
              <a:gd name="T18" fmla="*/ 142055 w 2009"/>
              <a:gd name="T19" fmla="*/ 1271728 h 1164"/>
              <a:gd name="T20" fmla="*/ 74410 w 2009"/>
              <a:gd name="T21" fmla="*/ 1447606 h 1164"/>
              <a:gd name="T22" fmla="*/ 27058 w 2009"/>
              <a:gd name="T23" fmla="*/ 1637012 h 1164"/>
              <a:gd name="T24" fmla="*/ 0 w 2009"/>
              <a:gd name="T25" fmla="*/ 1839948 h 1164"/>
              <a:gd name="T26" fmla="*/ 6765 w 2009"/>
              <a:gd name="T27" fmla="*/ 2029354 h 1164"/>
              <a:gd name="T28" fmla="*/ 20294 w 2009"/>
              <a:gd name="T29" fmla="*/ 2218760 h 1164"/>
              <a:gd name="T30" fmla="*/ 74410 w 2009"/>
              <a:gd name="T31" fmla="*/ 2408167 h 1164"/>
              <a:gd name="T32" fmla="*/ 142055 w 2009"/>
              <a:gd name="T33" fmla="*/ 2624631 h 1164"/>
              <a:gd name="T34" fmla="*/ 4065472 w 2009"/>
              <a:gd name="T35" fmla="*/ 2110528 h 1164"/>
              <a:gd name="T36" fmla="*/ 4045179 w 2009"/>
              <a:gd name="T37" fmla="*/ 1968473 h 1164"/>
              <a:gd name="T38" fmla="*/ 4051943 w 2009"/>
              <a:gd name="T39" fmla="*/ 1833183 h 1164"/>
              <a:gd name="T40" fmla="*/ 4085766 w 2009"/>
              <a:gd name="T41" fmla="*/ 1711422 h 1164"/>
              <a:gd name="T42" fmla="*/ 4173705 w 2009"/>
              <a:gd name="T43" fmla="*/ 1596425 h 1164"/>
              <a:gd name="T44" fmla="*/ 4261643 w 2009"/>
              <a:gd name="T45" fmla="*/ 1508486 h 1164"/>
              <a:gd name="T46" fmla="*/ 4358601 w 2009"/>
              <a:gd name="T47" fmla="*/ 1436332 h 1164"/>
              <a:gd name="T48" fmla="*/ 4462324 w 2009"/>
              <a:gd name="T49" fmla="*/ 1368686 h 1164"/>
              <a:gd name="T50" fmla="*/ 4529969 w 2009"/>
              <a:gd name="T51" fmla="*/ 1328099 h 1164"/>
              <a:gd name="T52" fmla="*/ 1420548 w 2009"/>
              <a:gd name="T53" fmla="*/ 0 h 116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09" h="1164">
                <a:moveTo>
                  <a:pt x="630" y="0"/>
                </a:moveTo>
                <a:lnTo>
                  <a:pt x="498" y="84"/>
                </a:lnTo>
                <a:lnTo>
                  <a:pt x="438" y="126"/>
                </a:lnTo>
                <a:lnTo>
                  <a:pt x="375" y="174"/>
                </a:lnTo>
                <a:lnTo>
                  <a:pt x="306" y="240"/>
                </a:lnTo>
                <a:lnTo>
                  <a:pt x="243" y="303"/>
                </a:lnTo>
                <a:lnTo>
                  <a:pt x="189" y="366"/>
                </a:lnTo>
                <a:lnTo>
                  <a:pt x="144" y="426"/>
                </a:lnTo>
                <a:lnTo>
                  <a:pt x="99" y="492"/>
                </a:lnTo>
                <a:lnTo>
                  <a:pt x="63" y="564"/>
                </a:lnTo>
                <a:lnTo>
                  <a:pt x="33" y="642"/>
                </a:lnTo>
                <a:lnTo>
                  <a:pt x="12" y="726"/>
                </a:lnTo>
                <a:lnTo>
                  <a:pt x="0" y="816"/>
                </a:lnTo>
                <a:lnTo>
                  <a:pt x="3" y="900"/>
                </a:lnTo>
                <a:lnTo>
                  <a:pt x="9" y="984"/>
                </a:lnTo>
                <a:lnTo>
                  <a:pt x="33" y="1068"/>
                </a:lnTo>
                <a:lnTo>
                  <a:pt x="63" y="1164"/>
                </a:lnTo>
                <a:lnTo>
                  <a:pt x="1803" y="936"/>
                </a:lnTo>
                <a:lnTo>
                  <a:pt x="1794" y="873"/>
                </a:lnTo>
                <a:lnTo>
                  <a:pt x="1797" y="813"/>
                </a:lnTo>
                <a:lnTo>
                  <a:pt x="1812" y="759"/>
                </a:lnTo>
                <a:lnTo>
                  <a:pt x="1851" y="708"/>
                </a:lnTo>
                <a:lnTo>
                  <a:pt x="1890" y="669"/>
                </a:lnTo>
                <a:lnTo>
                  <a:pt x="1933" y="637"/>
                </a:lnTo>
                <a:lnTo>
                  <a:pt x="1979" y="607"/>
                </a:lnTo>
                <a:lnTo>
                  <a:pt x="2009" y="589"/>
                </a:lnTo>
                <a:lnTo>
                  <a:pt x="630" y="0"/>
                </a:lnTo>
                <a:close/>
              </a:path>
            </a:pathLst>
          </a:custGeom>
          <a:solidFill>
            <a:srgbClr val="FF6F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8074" name="Rectangle 10"/>
          <p:cNvSpPr>
            <a:spLocks noChangeArrowheads="1"/>
          </p:cNvSpPr>
          <p:nvPr/>
        </p:nvSpPr>
        <p:spPr bwMode="auto">
          <a:xfrm>
            <a:off x="9043989" y="3278189"/>
            <a:ext cx="1843087"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2557" dirty="0">
                <a:solidFill>
                  <a:schemeClr val="tx1">
                    <a:lumMod val="75000"/>
                    <a:lumOff val="25000"/>
                  </a:schemeClr>
                </a:solidFill>
                <a:ea typeface="Arial" charset="0"/>
              </a:rPr>
              <a:t>Cholesterin</a:t>
            </a:r>
          </a:p>
        </p:txBody>
      </p:sp>
      <p:sp>
        <p:nvSpPr>
          <p:cNvPr id="88075" name="Rectangle 11"/>
          <p:cNvSpPr>
            <a:spLocks noChangeArrowheads="1"/>
          </p:cNvSpPr>
          <p:nvPr/>
        </p:nvSpPr>
        <p:spPr bwMode="auto">
          <a:xfrm>
            <a:off x="10493376" y="6081714"/>
            <a:ext cx="2009775"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2557" dirty="0">
                <a:solidFill>
                  <a:schemeClr val="tx1">
                    <a:lumMod val="75000"/>
                    <a:lumOff val="25000"/>
                  </a:schemeClr>
                </a:solidFill>
                <a:ea typeface="Arial" charset="0"/>
              </a:rPr>
              <a:t>Bewegungs-</a:t>
            </a:r>
            <a:br>
              <a:rPr lang="de-DE" altLang="de-DE" sz="2557" dirty="0">
                <a:solidFill>
                  <a:schemeClr val="tx1">
                    <a:lumMod val="75000"/>
                    <a:lumOff val="25000"/>
                  </a:schemeClr>
                </a:solidFill>
                <a:ea typeface="Arial" charset="0"/>
              </a:rPr>
            </a:br>
            <a:r>
              <a:rPr lang="de-DE" altLang="de-DE" sz="2557" dirty="0" err="1">
                <a:solidFill>
                  <a:schemeClr val="tx1">
                    <a:lumMod val="75000"/>
                    <a:lumOff val="25000"/>
                  </a:schemeClr>
                </a:solidFill>
                <a:ea typeface="Arial" charset="0"/>
              </a:rPr>
              <a:t>mangel</a:t>
            </a:r>
            <a:endParaRPr lang="de-DE" altLang="de-DE" sz="2557" dirty="0">
              <a:solidFill>
                <a:schemeClr val="tx1">
                  <a:lumMod val="75000"/>
                  <a:lumOff val="25000"/>
                </a:schemeClr>
              </a:solidFill>
              <a:ea typeface="Arial" charset="0"/>
            </a:endParaRPr>
          </a:p>
        </p:txBody>
      </p:sp>
      <p:sp>
        <p:nvSpPr>
          <p:cNvPr id="88076" name="Rectangle 12"/>
          <p:cNvSpPr>
            <a:spLocks noChangeArrowheads="1"/>
          </p:cNvSpPr>
          <p:nvPr/>
        </p:nvSpPr>
        <p:spPr bwMode="auto">
          <a:xfrm>
            <a:off x="6888163" y="3278189"/>
            <a:ext cx="1185862"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de-DE" altLang="de-DE" sz="2557" dirty="0">
                <a:solidFill>
                  <a:schemeClr val="tx1">
                    <a:lumMod val="75000"/>
                    <a:lumOff val="25000"/>
                  </a:schemeClr>
                </a:solidFill>
                <a:ea typeface="Arial" charset="0"/>
              </a:rPr>
              <a:t>Nikotin</a:t>
            </a:r>
          </a:p>
        </p:txBody>
      </p:sp>
      <p:sp>
        <p:nvSpPr>
          <p:cNvPr id="88077" name="Rectangle 13"/>
          <p:cNvSpPr>
            <a:spLocks noChangeArrowheads="1"/>
          </p:cNvSpPr>
          <p:nvPr/>
        </p:nvSpPr>
        <p:spPr bwMode="auto">
          <a:xfrm>
            <a:off x="4703763" y="6088064"/>
            <a:ext cx="1712912"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2557" dirty="0">
                <a:solidFill>
                  <a:schemeClr val="tx1">
                    <a:lumMod val="75000"/>
                    <a:lumOff val="25000"/>
                  </a:schemeClr>
                </a:solidFill>
                <a:ea typeface="Arial" charset="0"/>
              </a:rPr>
              <a:t>erhöhter</a:t>
            </a:r>
          </a:p>
          <a:p>
            <a:pPr>
              <a:defRPr/>
            </a:pPr>
            <a:r>
              <a:rPr lang="de-DE" altLang="de-DE" sz="2557" dirty="0">
                <a:solidFill>
                  <a:schemeClr val="tx1">
                    <a:lumMod val="75000"/>
                    <a:lumOff val="25000"/>
                  </a:schemeClr>
                </a:solidFill>
                <a:ea typeface="Arial" charset="0"/>
              </a:rPr>
              <a:t>Blutzucker</a:t>
            </a:r>
          </a:p>
        </p:txBody>
      </p:sp>
      <p:sp>
        <p:nvSpPr>
          <p:cNvPr id="88078" name="Rectangle 14"/>
          <p:cNvSpPr>
            <a:spLocks noChangeArrowheads="1"/>
          </p:cNvSpPr>
          <p:nvPr/>
        </p:nvSpPr>
        <p:spPr bwMode="auto">
          <a:xfrm>
            <a:off x="11233151" y="4597401"/>
            <a:ext cx="200977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de-DE" altLang="de-DE" sz="2557" dirty="0">
                <a:solidFill>
                  <a:schemeClr val="tx1">
                    <a:lumMod val="75000"/>
                    <a:lumOff val="25000"/>
                  </a:schemeClr>
                </a:solidFill>
                <a:ea typeface="Arial" charset="0"/>
              </a:rPr>
              <a:t>Übergewicht</a:t>
            </a:r>
          </a:p>
        </p:txBody>
      </p:sp>
      <p:sp>
        <p:nvSpPr>
          <p:cNvPr id="88079" name="Rectangle 15"/>
          <p:cNvSpPr>
            <a:spLocks noChangeArrowheads="1"/>
          </p:cNvSpPr>
          <p:nvPr/>
        </p:nvSpPr>
        <p:spPr bwMode="auto">
          <a:xfrm>
            <a:off x="7926389" y="6667501"/>
            <a:ext cx="1550987"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de-DE" altLang="de-DE" sz="2557" dirty="0">
                <a:solidFill>
                  <a:schemeClr val="tx1">
                    <a:lumMod val="75000"/>
                    <a:lumOff val="25000"/>
                  </a:schemeClr>
                </a:solidFill>
                <a:ea typeface="Arial" charset="0"/>
              </a:rPr>
              <a:t>erhöhter</a:t>
            </a:r>
          </a:p>
          <a:p>
            <a:pPr algn="ctr">
              <a:defRPr/>
            </a:pPr>
            <a:r>
              <a:rPr lang="de-DE" altLang="de-DE" sz="2557" dirty="0">
                <a:solidFill>
                  <a:schemeClr val="tx1">
                    <a:lumMod val="75000"/>
                    <a:lumOff val="25000"/>
                  </a:schemeClr>
                </a:solidFill>
                <a:ea typeface="Arial" charset="0"/>
              </a:rPr>
              <a:t>Blutdruck</a:t>
            </a:r>
          </a:p>
        </p:txBody>
      </p:sp>
      <p:sp>
        <p:nvSpPr>
          <p:cNvPr id="88080" name="Line 16"/>
          <p:cNvSpPr>
            <a:spLocks noChangeShapeType="1"/>
          </p:cNvSpPr>
          <p:nvPr/>
        </p:nvSpPr>
        <p:spPr bwMode="auto">
          <a:xfrm flipH="1" flipV="1">
            <a:off x="10193339" y="5448301"/>
            <a:ext cx="3913187" cy="525463"/>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grpSp>
        <p:nvGrpSpPr>
          <p:cNvPr id="11281" name="Group 17"/>
          <p:cNvGrpSpPr>
            <a:grpSpLocks/>
          </p:cNvGrpSpPr>
          <p:nvPr/>
        </p:nvGrpSpPr>
        <p:grpSpPr bwMode="auto">
          <a:xfrm>
            <a:off x="3048000" y="2354264"/>
            <a:ext cx="11220450" cy="5843587"/>
            <a:chOff x="392" y="1044"/>
            <a:chExt cx="4976" cy="2592"/>
          </a:xfrm>
        </p:grpSpPr>
        <p:sp>
          <p:nvSpPr>
            <p:cNvPr id="88082" name="Oval 18"/>
            <p:cNvSpPr>
              <a:spLocks noChangeArrowheads="1"/>
            </p:cNvSpPr>
            <p:nvPr/>
          </p:nvSpPr>
          <p:spPr bwMode="auto">
            <a:xfrm>
              <a:off x="2183" y="1971"/>
              <a:ext cx="1394" cy="726"/>
            </a:xfrm>
            <a:prstGeom prst="ellipse">
              <a:avLst/>
            </a:prstGeom>
            <a:solidFill>
              <a:srgbClr val="FF0000"/>
            </a:solidFill>
            <a:ln w="38100">
              <a:solidFill>
                <a:srgbClr val="5F5F5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ltLang="de-DE">
                <a:latin typeface="Arial" panose="020B0604020202020204" pitchFamily="34" charset="0"/>
                <a:cs typeface="Arial" panose="020B0604020202020204" pitchFamily="34" charset="0"/>
              </a:endParaRPr>
            </a:p>
          </p:txBody>
        </p:sp>
        <p:sp>
          <p:nvSpPr>
            <p:cNvPr id="88083" name="Oval 19"/>
            <p:cNvSpPr>
              <a:spLocks noChangeArrowheads="1"/>
            </p:cNvSpPr>
            <p:nvPr/>
          </p:nvSpPr>
          <p:spPr bwMode="auto">
            <a:xfrm>
              <a:off x="392" y="1044"/>
              <a:ext cx="4976" cy="2592"/>
            </a:xfrm>
            <a:prstGeom prst="ellipse">
              <a:avLst/>
            </a:prstGeom>
            <a:noFill/>
            <a:ln w="38100">
              <a:solidFill>
                <a:srgbClr val="5F5F5F"/>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ltLang="de-DE">
                <a:latin typeface="Arial" panose="020B0604020202020204" pitchFamily="34" charset="0"/>
                <a:cs typeface="Arial" panose="020B0604020202020204" pitchFamily="34" charset="0"/>
              </a:endParaRPr>
            </a:p>
          </p:txBody>
        </p:sp>
        <p:sp>
          <p:nvSpPr>
            <p:cNvPr id="88084" name="Line 20"/>
            <p:cNvSpPr>
              <a:spLocks noChangeShapeType="1"/>
            </p:cNvSpPr>
            <p:nvPr/>
          </p:nvSpPr>
          <p:spPr bwMode="auto">
            <a:xfrm flipH="1">
              <a:off x="458" y="2415"/>
              <a:ext cx="1745" cy="227"/>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88085" name="Line 21"/>
            <p:cNvSpPr>
              <a:spLocks noChangeShapeType="1"/>
            </p:cNvSpPr>
            <p:nvPr/>
          </p:nvSpPr>
          <p:spPr bwMode="auto">
            <a:xfrm flipH="1" flipV="1">
              <a:off x="2886" y="1055"/>
              <a:ext cx="0" cy="921"/>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88086" name="Line 22"/>
            <p:cNvSpPr>
              <a:spLocks noChangeShapeType="1"/>
            </p:cNvSpPr>
            <p:nvPr/>
          </p:nvSpPr>
          <p:spPr bwMode="auto">
            <a:xfrm flipV="1">
              <a:off x="3336" y="1476"/>
              <a:ext cx="1403" cy="58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88087" name="Line 23"/>
            <p:cNvSpPr>
              <a:spLocks noChangeShapeType="1"/>
            </p:cNvSpPr>
            <p:nvPr/>
          </p:nvSpPr>
          <p:spPr bwMode="auto">
            <a:xfrm>
              <a:off x="3153" y="2673"/>
              <a:ext cx="788" cy="828"/>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88088" name="Line 24"/>
            <p:cNvSpPr>
              <a:spLocks noChangeShapeType="1"/>
            </p:cNvSpPr>
            <p:nvPr/>
          </p:nvSpPr>
          <p:spPr bwMode="auto">
            <a:xfrm flipH="1">
              <a:off x="1814" y="2672"/>
              <a:ext cx="798" cy="82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88089" name="Rectangle 25"/>
            <p:cNvSpPr>
              <a:spLocks noChangeArrowheads="1"/>
            </p:cNvSpPr>
            <p:nvPr/>
          </p:nvSpPr>
          <p:spPr bwMode="auto">
            <a:xfrm>
              <a:off x="2274" y="2238"/>
              <a:ext cx="1213"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1989" b="1" dirty="0">
                  <a:solidFill>
                    <a:schemeClr val="tx1">
                      <a:lumMod val="75000"/>
                      <a:lumOff val="25000"/>
                    </a:schemeClr>
                  </a:solidFill>
                  <a:ea typeface="Arial" charset="0"/>
                </a:rPr>
                <a:t>ARTERIOSKLEROSE</a:t>
              </a:r>
            </a:p>
          </p:txBody>
        </p:sp>
        <p:sp>
          <p:nvSpPr>
            <p:cNvPr id="88090" name="Line 26"/>
            <p:cNvSpPr>
              <a:spLocks noChangeShapeType="1"/>
            </p:cNvSpPr>
            <p:nvPr/>
          </p:nvSpPr>
          <p:spPr bwMode="auto">
            <a:xfrm flipH="1" flipV="1">
              <a:off x="1016" y="1476"/>
              <a:ext cx="1403" cy="58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grpSp>
      <p:sp>
        <p:nvSpPr>
          <p:cNvPr id="88091" name="Rectangle 27"/>
          <p:cNvSpPr>
            <a:spLocks noChangeArrowheads="1"/>
          </p:cNvSpPr>
          <p:nvPr/>
        </p:nvSpPr>
        <p:spPr bwMode="auto">
          <a:xfrm>
            <a:off x="3729038" y="4383089"/>
            <a:ext cx="2278062"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2557" dirty="0">
                <a:solidFill>
                  <a:schemeClr val="tx1">
                    <a:lumMod val="75000"/>
                    <a:lumOff val="25000"/>
                  </a:schemeClr>
                </a:solidFill>
                <a:ea typeface="Arial" charset="0"/>
              </a:rPr>
              <a:t>Psychosoziale</a:t>
            </a:r>
          </a:p>
          <a:p>
            <a:pPr>
              <a:defRPr/>
            </a:pPr>
            <a:r>
              <a:rPr lang="de-DE" altLang="de-DE" sz="2557" dirty="0">
                <a:solidFill>
                  <a:schemeClr val="tx1">
                    <a:lumMod val="75000"/>
                    <a:lumOff val="25000"/>
                  </a:schemeClr>
                </a:solidFill>
                <a:ea typeface="Arial" charset="0"/>
              </a:rPr>
              <a:t>Faktoren</a:t>
            </a:r>
          </a:p>
        </p:txBody>
      </p:sp>
      <p:sp>
        <p:nvSpPr>
          <p:cNvPr id="2" name="Fußzeilenplatzhalter 1">
            <a:extLst>
              <a:ext uri="{FF2B5EF4-FFF2-40B4-BE49-F238E27FC236}">
                <a16:creationId xmlns:a16="http://schemas.microsoft.com/office/drawing/2014/main" id="{7ADBABB9-4AD7-E479-309B-C1863A3CE909}"/>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56C869C8-36D5-3230-43DB-D825D2BF4522}"/>
              </a:ext>
            </a:extLst>
          </p:cNvPr>
          <p:cNvSpPr>
            <a:spLocks noGrp="1"/>
          </p:cNvSpPr>
          <p:nvPr>
            <p:ph type="sldNum" sz="quarter" idx="12"/>
          </p:nvPr>
        </p:nvSpPr>
        <p:spPr/>
        <p:txBody>
          <a:bodyPr/>
          <a:lstStyle/>
          <a:p>
            <a:fld id="{48F63A3B-78C7-47BE-AE5E-E10140E04643}" type="slidenum">
              <a:rPr lang="en-US" smtClean="0"/>
              <a:pPr/>
              <a:t>3</a:t>
            </a:fld>
            <a:endParaRPr lang="en-US" dirty="0"/>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2321793" y="623211"/>
            <a:ext cx="12457112" cy="1624012"/>
          </a:xfrm>
        </p:spPr>
        <p:txBody>
          <a:bodyPr>
            <a:normAutofit/>
          </a:bodyPr>
          <a:lstStyle/>
          <a:p>
            <a:pPr algn="ctr">
              <a:defRPr/>
            </a:pPr>
            <a:r>
              <a:rPr lang="de-DE" altLang="de-DE" sz="4400" dirty="0">
                <a:latin typeface="Arial"/>
                <a:ea typeface="Verdana"/>
                <a:cs typeface="Arial"/>
              </a:rPr>
              <a:t>Angst und Depression bewältigen</a:t>
            </a:r>
          </a:p>
        </p:txBody>
      </p:sp>
      <p:sp>
        <p:nvSpPr>
          <p:cNvPr id="160771" name="Rectangle 3"/>
          <p:cNvSpPr>
            <a:spLocks noGrp="1" noChangeArrowheads="1"/>
          </p:cNvSpPr>
          <p:nvPr>
            <p:ph idx="1"/>
          </p:nvPr>
        </p:nvSpPr>
        <p:spPr>
          <a:xfrm>
            <a:off x="786569" y="3435339"/>
            <a:ext cx="6792894" cy="4574242"/>
          </a:xfrm>
        </p:spPr>
        <p:txBody>
          <a:bodyPr>
            <a:normAutofit/>
          </a:bodyPr>
          <a:lstStyle/>
          <a:p>
            <a:pPr marL="457200" indent="-457200" algn="l">
              <a:lnSpc>
                <a:spcPct val="150000"/>
              </a:lnSpc>
              <a:buClr>
                <a:srgbClr val="FF0000"/>
              </a:buClr>
              <a:buFont typeface="Arial" panose="020B0604020202020204" pitchFamily="34" charset="0"/>
              <a:buChar char="•"/>
              <a:defRPr/>
            </a:pPr>
            <a:r>
              <a:rPr lang="de-DE" altLang="de-DE" sz="2400" dirty="0">
                <a:ea typeface="Arial" charset="0"/>
              </a:rPr>
              <a:t>Mit einer vertrauten Person über negative Gefühle zu sprechen, hilft in der Regel zunächst am besten. </a:t>
            </a:r>
          </a:p>
          <a:p>
            <a:pPr marL="457200" indent="-457200" algn="l">
              <a:lnSpc>
                <a:spcPct val="150000"/>
              </a:lnSpc>
              <a:buClr>
                <a:srgbClr val="FF0000"/>
              </a:buClr>
              <a:buFont typeface="Arial" panose="020B0604020202020204" pitchFamily="34" charset="0"/>
              <a:buChar char="•"/>
              <a:defRPr/>
            </a:pPr>
            <a:r>
              <a:rPr lang="de-DE" altLang="de-DE" sz="2400" dirty="0">
                <a:ea typeface="Arial" charset="0"/>
              </a:rPr>
              <a:t>Rückzug und Isolation verschlimmern die Situation.</a:t>
            </a:r>
          </a:p>
          <a:p>
            <a:pPr marL="457200" indent="-457200" algn="l">
              <a:lnSpc>
                <a:spcPct val="150000"/>
              </a:lnSpc>
              <a:buClr>
                <a:srgbClr val="FF0000"/>
              </a:buClr>
              <a:buFont typeface="Arial" panose="020B0604020202020204" pitchFamily="34" charset="0"/>
              <a:buChar char="•"/>
              <a:defRPr/>
            </a:pPr>
            <a:r>
              <a:rPr lang="de-DE" altLang="de-DE" sz="2400" dirty="0">
                <a:ea typeface="Arial" charset="0"/>
              </a:rPr>
              <a:t>Einer Selbsthilfegruppe beitreten.</a:t>
            </a:r>
          </a:p>
          <a:p>
            <a:pPr marL="457200" indent="-457200">
              <a:lnSpc>
                <a:spcPct val="150000"/>
              </a:lnSpc>
              <a:buClr>
                <a:srgbClr val="FF0000"/>
              </a:buClr>
              <a:defRPr/>
            </a:pPr>
            <a:endParaRPr lang="de-DE" altLang="de-DE" sz="2400" dirty="0"/>
          </a:p>
        </p:txBody>
      </p:sp>
      <p:sp>
        <p:nvSpPr>
          <p:cNvPr id="3" name="Fußzeilenplatzhalter 2">
            <a:extLst>
              <a:ext uri="{FF2B5EF4-FFF2-40B4-BE49-F238E27FC236}">
                <a16:creationId xmlns:a16="http://schemas.microsoft.com/office/drawing/2014/main" id="{5FF21E54-7760-D3D9-4171-81172DC25FB6}"/>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C2E97158-F1C1-4CD7-3C3B-A943D22F3004}"/>
              </a:ext>
            </a:extLst>
          </p:cNvPr>
          <p:cNvSpPr>
            <a:spLocks noGrp="1"/>
          </p:cNvSpPr>
          <p:nvPr>
            <p:ph type="sldNum" sz="quarter" idx="12"/>
          </p:nvPr>
        </p:nvSpPr>
        <p:spPr/>
        <p:txBody>
          <a:bodyPr/>
          <a:lstStyle/>
          <a:p>
            <a:fld id="{48F63A3B-78C7-47BE-AE5E-E10140E04643}" type="slidenum">
              <a:rPr lang="en-US" smtClean="0"/>
              <a:pPr/>
              <a:t>30</a:t>
            </a:fld>
            <a:endParaRPr lang="en-US" dirty="0"/>
          </a:p>
        </p:txBody>
      </p:sp>
      <p:pic>
        <p:nvPicPr>
          <p:cNvPr id="2" name="Grafik 4" descr="Ein Bild, das Person, Kleidung, Mann, Menschliches Gesicht enthält.&#10;&#10;Beschreibung automatisch generiert.">
            <a:extLst>
              <a:ext uri="{FF2B5EF4-FFF2-40B4-BE49-F238E27FC236}">
                <a16:creationId xmlns:a16="http://schemas.microsoft.com/office/drawing/2014/main" id="{7A5E5FD4-7203-02E4-361E-2263A3289E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53657" y="3543181"/>
            <a:ext cx="7139522" cy="4766098"/>
          </a:xfrm>
          <a:prstGeom prst="rect">
            <a:avLst/>
          </a:prstGeom>
          <a:ln>
            <a:noFill/>
          </a:ln>
          <a:effectLst>
            <a:outerShdw blurRad="292100" dist="139700" dir="2700000" algn="tl" rotWithShape="0">
              <a:srgbClr val="333333">
                <a:alpha val="65000"/>
              </a:srgbClr>
            </a:outerShdw>
          </a:effectLst>
        </p:spPr>
      </p:pic>
      <p:sp>
        <p:nvSpPr>
          <p:cNvPr id="5" name="Textfeld 1">
            <a:extLst>
              <a:ext uri="{FF2B5EF4-FFF2-40B4-BE49-F238E27FC236}">
                <a16:creationId xmlns:a16="http://schemas.microsoft.com/office/drawing/2014/main" id="{061282D7-741B-A762-1CE9-430A1682606D}"/>
              </a:ext>
            </a:extLst>
          </p:cNvPr>
          <p:cNvSpPr txBox="1">
            <a:spLocks noChangeArrowheads="1"/>
          </p:cNvSpPr>
          <p:nvPr/>
        </p:nvSpPr>
        <p:spPr bwMode="auto">
          <a:xfrm>
            <a:off x="9112552" y="8446446"/>
            <a:ext cx="2159566"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ComebackImages</a:t>
            </a:r>
            <a:endParaRPr lang="de-DE" altLang="de-DE" sz="845" dirty="0">
              <a:solidFill>
                <a:srgbClr val="000000"/>
              </a:solidFill>
            </a:endParaRPr>
          </a:p>
        </p:txBody>
      </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2321793" y="636588"/>
            <a:ext cx="12457112" cy="1622425"/>
          </a:xfrm>
        </p:spPr>
        <p:txBody>
          <a:bodyPr>
            <a:normAutofit/>
          </a:bodyPr>
          <a:lstStyle/>
          <a:p>
            <a:pPr algn="ctr">
              <a:defRPr/>
            </a:pPr>
            <a:r>
              <a:rPr lang="de-DE" altLang="de-DE" sz="4400" dirty="0">
                <a:latin typeface="Arial"/>
                <a:ea typeface="Verdana"/>
                <a:cs typeface="Arial"/>
              </a:rPr>
              <a:t>Angst und Depression bewältigen</a:t>
            </a:r>
          </a:p>
        </p:txBody>
      </p:sp>
      <p:sp>
        <p:nvSpPr>
          <p:cNvPr id="161795" name="Rectangle 3"/>
          <p:cNvSpPr>
            <a:spLocks noGrp="1" noChangeArrowheads="1"/>
          </p:cNvSpPr>
          <p:nvPr>
            <p:ph idx="1"/>
          </p:nvPr>
        </p:nvSpPr>
        <p:spPr>
          <a:xfrm>
            <a:off x="1673449" y="2791826"/>
            <a:ext cx="5976664" cy="5637108"/>
          </a:xfrm>
        </p:spPr>
        <p:txBody>
          <a:bodyPr>
            <a:normAutofit/>
          </a:bodyPr>
          <a:lstStyle/>
          <a:p>
            <a:pPr marL="457200" indent="-457200" algn="l">
              <a:lnSpc>
                <a:spcPct val="150000"/>
              </a:lnSpc>
              <a:buClr>
                <a:srgbClr val="FF0000"/>
              </a:buClr>
              <a:buFont typeface="Arial" panose="020B0604020202020204" pitchFamily="34" charset="0"/>
              <a:buChar char="•"/>
              <a:defRPr/>
            </a:pPr>
            <a:r>
              <a:rPr lang="de-DE" altLang="de-DE" sz="2400" dirty="0">
                <a:ea typeface="Arial" charset="0"/>
              </a:rPr>
              <a:t>Aktivitätsaufbau z.B. in Form regelmäßigen körperlichen Trainings.</a:t>
            </a:r>
          </a:p>
          <a:p>
            <a:pPr marL="457200" indent="-457200" algn="l">
              <a:lnSpc>
                <a:spcPct val="150000"/>
              </a:lnSpc>
              <a:buClr>
                <a:srgbClr val="FF0000"/>
              </a:buClr>
              <a:buFont typeface="Arial" panose="020B0604020202020204" pitchFamily="34" charset="0"/>
              <a:buChar char="•"/>
              <a:defRPr/>
            </a:pPr>
            <a:r>
              <a:rPr lang="de-DE" altLang="de-DE" sz="2400" dirty="0">
                <a:ea typeface="Arial" charset="0"/>
              </a:rPr>
              <a:t>Einer Herzgruppe beitreten, dort findet neben der Bewegung auch Austausch mit ebenfalls Betroffenen statt.</a:t>
            </a:r>
          </a:p>
          <a:p>
            <a:pPr marL="457200" indent="-457200">
              <a:lnSpc>
                <a:spcPct val="150000"/>
              </a:lnSpc>
              <a:buClr>
                <a:srgbClr val="FF0000"/>
              </a:buClr>
              <a:defRPr/>
            </a:pPr>
            <a:r>
              <a:rPr lang="de-DE" altLang="de-DE" sz="2400" dirty="0">
                <a:ea typeface="Arial" charset="0"/>
              </a:rPr>
              <a:t>Positive Gefühle und Aktivitäten schützen vor Koronarer Herzkrankheit. </a:t>
            </a:r>
          </a:p>
          <a:p>
            <a:pPr marL="457200" indent="-457200" algn="l">
              <a:lnSpc>
                <a:spcPct val="150000"/>
              </a:lnSpc>
              <a:buClr>
                <a:srgbClr val="FF0000"/>
              </a:buClr>
              <a:buFont typeface="Arial" panose="020B0604020202020204" pitchFamily="34" charset="0"/>
              <a:buChar char="•"/>
              <a:defRPr/>
            </a:pPr>
            <a:endParaRPr lang="de-DE" altLang="de-DE" sz="2400" dirty="0">
              <a:ea typeface="Arial" charset="0"/>
            </a:endParaRPr>
          </a:p>
          <a:p>
            <a:pPr marL="457200" indent="-457200">
              <a:lnSpc>
                <a:spcPct val="150000"/>
              </a:lnSpc>
              <a:buClrTx/>
              <a:defRPr/>
            </a:pPr>
            <a:endParaRPr lang="de-DE" altLang="de-DE" sz="2400" dirty="0">
              <a:ea typeface="Arial" charset="0"/>
            </a:endParaRPr>
          </a:p>
        </p:txBody>
      </p:sp>
      <p:sp>
        <p:nvSpPr>
          <p:cNvPr id="2" name="Fußzeilenplatzhalter 1">
            <a:extLst>
              <a:ext uri="{FF2B5EF4-FFF2-40B4-BE49-F238E27FC236}">
                <a16:creationId xmlns:a16="http://schemas.microsoft.com/office/drawing/2014/main" id="{99A5646D-ACD2-E0DB-2265-1253CFED3753}"/>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77B9DAE1-5EAC-452F-25F5-85E35615726B}"/>
              </a:ext>
            </a:extLst>
          </p:cNvPr>
          <p:cNvSpPr>
            <a:spLocks noGrp="1"/>
          </p:cNvSpPr>
          <p:nvPr>
            <p:ph type="sldNum" sz="quarter" idx="12"/>
          </p:nvPr>
        </p:nvSpPr>
        <p:spPr/>
        <p:txBody>
          <a:bodyPr/>
          <a:lstStyle/>
          <a:p>
            <a:fld id="{48F63A3B-78C7-47BE-AE5E-E10140E04643}" type="slidenum">
              <a:rPr lang="en-US" smtClean="0"/>
              <a:pPr/>
              <a:t>31</a:t>
            </a:fld>
            <a:endParaRPr lang="en-US" dirty="0"/>
          </a:p>
        </p:txBody>
      </p:sp>
      <p:pic>
        <p:nvPicPr>
          <p:cNvPr id="4" name="Grafik 4" descr="Ein Bild, das Person, Kleidung, Lächeln, Wand enthält.&#10;&#10;Beschreibung automatisch generiert.">
            <a:extLst>
              <a:ext uri="{FF2B5EF4-FFF2-40B4-BE49-F238E27FC236}">
                <a16:creationId xmlns:a16="http://schemas.microsoft.com/office/drawing/2014/main" id="{9A393E32-759E-4FE6-4E7D-73555454C1C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65965" y="2791826"/>
            <a:ext cx="8013537" cy="5367219"/>
          </a:xfrm>
          <a:prstGeom prst="rect">
            <a:avLst/>
          </a:prstGeom>
        </p:spPr>
      </p:pic>
      <p:sp>
        <p:nvSpPr>
          <p:cNvPr id="5" name="Textfeld 1">
            <a:extLst>
              <a:ext uri="{FF2B5EF4-FFF2-40B4-BE49-F238E27FC236}">
                <a16:creationId xmlns:a16="http://schemas.microsoft.com/office/drawing/2014/main" id="{CCA60445-28E5-C463-C789-A0DCA735D56B}"/>
              </a:ext>
            </a:extLst>
          </p:cNvPr>
          <p:cNvSpPr txBox="1">
            <a:spLocks noChangeArrowheads="1"/>
          </p:cNvSpPr>
          <p:nvPr/>
        </p:nvSpPr>
        <p:spPr bwMode="auto">
          <a:xfrm>
            <a:off x="7866137" y="8206565"/>
            <a:ext cx="236635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KatarzynaBialasiewicz</a:t>
            </a:r>
            <a:endParaRPr lang="de-DE" altLang="de-DE" sz="845" dirty="0">
              <a:solidFill>
                <a:srgbClr val="000000"/>
              </a:solidFill>
            </a:endParaRP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2429669" y="817214"/>
            <a:ext cx="12457112" cy="1622425"/>
          </a:xfrm>
        </p:spPr>
        <p:txBody>
          <a:bodyPr>
            <a:normAutofit/>
          </a:bodyPr>
          <a:lstStyle/>
          <a:p>
            <a:pPr algn="ctr">
              <a:defRPr/>
            </a:pPr>
            <a:r>
              <a:rPr lang="de-DE" altLang="de-DE" sz="4400" dirty="0">
                <a:ea typeface="Verdana" panose="020B0604030504040204" pitchFamily="34" charset="0"/>
              </a:rPr>
              <a:t>Angst und Depression bewältigen</a:t>
            </a:r>
          </a:p>
        </p:txBody>
      </p:sp>
      <p:sp>
        <p:nvSpPr>
          <p:cNvPr id="163843" name="Rectangle 3"/>
          <p:cNvSpPr>
            <a:spLocks noGrp="1" noChangeArrowheads="1"/>
          </p:cNvSpPr>
          <p:nvPr>
            <p:ph idx="1"/>
          </p:nvPr>
        </p:nvSpPr>
        <p:spPr>
          <a:xfrm>
            <a:off x="3041601" y="2444749"/>
            <a:ext cx="12864552" cy="6243638"/>
          </a:xfrm>
        </p:spPr>
        <p:txBody>
          <a:bodyPr>
            <a:normAutofit lnSpcReduction="10000"/>
          </a:bodyPr>
          <a:lstStyle/>
          <a:p>
            <a:pPr marL="0" indent="0">
              <a:lnSpc>
                <a:spcPct val="150000"/>
              </a:lnSpc>
              <a:buClr>
                <a:srgbClr val="FF0000"/>
              </a:buClr>
              <a:buNone/>
              <a:defRPr/>
            </a:pPr>
            <a:r>
              <a:rPr lang="de-DE" altLang="de-DE" sz="2557" dirty="0">
                <a:ea typeface="Arial" charset="0"/>
              </a:rPr>
              <a:t>Die Teilnahme an einer Selbsthilfegruppe und einer Herzgruppe ist für viele Menschen hilfreich.</a:t>
            </a:r>
          </a:p>
          <a:p>
            <a:pPr marL="0" indent="0">
              <a:lnSpc>
                <a:spcPct val="150000"/>
              </a:lnSpc>
              <a:buClr>
                <a:srgbClr val="FF0000"/>
              </a:buClr>
              <a:buNone/>
              <a:defRPr/>
            </a:pPr>
            <a:r>
              <a:rPr lang="de-DE" altLang="de-DE" sz="2557" dirty="0">
                <a:ea typeface="Arial" charset="0"/>
              </a:rPr>
              <a:t>Bei schwereren Ausmaßen von Depressionen oder Angstzuständen: </a:t>
            </a:r>
          </a:p>
          <a:p>
            <a:pPr marL="457200" lvl="3" indent="-457200">
              <a:lnSpc>
                <a:spcPct val="150000"/>
              </a:lnSpc>
              <a:spcBef>
                <a:spcPts val="1420"/>
              </a:spcBef>
              <a:buClr>
                <a:srgbClr val="FF0000"/>
              </a:buClr>
              <a:defRPr/>
            </a:pPr>
            <a:r>
              <a:rPr lang="de-DE" altLang="de-DE" dirty="0">
                <a:ea typeface="Arial" charset="0"/>
              </a:rPr>
              <a:t>Gespräch mit der Ärztin / dem Arzt</a:t>
            </a:r>
          </a:p>
          <a:p>
            <a:pPr marL="457200" lvl="3" indent="-457200">
              <a:lnSpc>
                <a:spcPct val="150000"/>
              </a:lnSpc>
              <a:spcBef>
                <a:spcPts val="1420"/>
              </a:spcBef>
              <a:buClr>
                <a:srgbClr val="FF0000"/>
              </a:buClr>
              <a:defRPr/>
            </a:pPr>
            <a:r>
              <a:rPr lang="de-DE" altLang="de-DE" dirty="0">
                <a:ea typeface="Arial" charset="0"/>
              </a:rPr>
              <a:t>Termin bei einem Psychotherapeuten/</a:t>
            </a:r>
            <a:br>
              <a:rPr lang="de-DE" altLang="de-DE" dirty="0">
                <a:ea typeface="Arial" charset="0"/>
              </a:rPr>
            </a:br>
            <a:r>
              <a:rPr lang="de-DE" altLang="de-DE" dirty="0">
                <a:ea typeface="Arial" charset="0"/>
              </a:rPr>
              <a:t>einer Psychotherapeutin</a:t>
            </a:r>
          </a:p>
          <a:p>
            <a:pPr marL="457200" lvl="3" indent="-457200">
              <a:lnSpc>
                <a:spcPct val="150000"/>
              </a:lnSpc>
              <a:spcBef>
                <a:spcPts val="1420"/>
              </a:spcBef>
              <a:buClr>
                <a:srgbClr val="FF0000"/>
              </a:buClr>
              <a:defRPr/>
            </a:pPr>
            <a:r>
              <a:rPr lang="de-DE" altLang="de-DE" dirty="0">
                <a:ea typeface="Arial" charset="0"/>
              </a:rPr>
              <a:t>medikamentöse Unterstützung</a:t>
            </a:r>
          </a:p>
          <a:p>
            <a:pPr marL="457200" indent="-457200">
              <a:lnSpc>
                <a:spcPct val="150000"/>
              </a:lnSpc>
              <a:buClr>
                <a:srgbClr val="FF0000"/>
              </a:buClr>
              <a:defRPr/>
            </a:pPr>
            <a:endParaRPr lang="de-DE" altLang="de-DE" sz="2557" dirty="0">
              <a:ea typeface="Arial" charset="0"/>
            </a:endParaRPr>
          </a:p>
          <a:p>
            <a:pPr marL="457200" indent="-457200" algn="r">
              <a:lnSpc>
                <a:spcPct val="150000"/>
              </a:lnSpc>
              <a:buClr>
                <a:srgbClr val="FF0000"/>
              </a:buClr>
              <a:defRPr/>
            </a:pPr>
            <a:r>
              <a:rPr lang="de-DE" altLang="de-DE" sz="2557" dirty="0">
                <a:ea typeface="Arial" charset="0"/>
              </a:rPr>
              <a:t>Rauchen hilft nicht!</a:t>
            </a:r>
          </a:p>
          <a:p>
            <a:pPr lvl="1">
              <a:lnSpc>
                <a:spcPct val="90000"/>
              </a:lnSpc>
              <a:buClrTx/>
              <a:buFontTx/>
              <a:buNone/>
              <a:defRPr/>
            </a:pPr>
            <a:endParaRPr lang="de-DE" altLang="de-DE" dirty="0"/>
          </a:p>
        </p:txBody>
      </p:sp>
      <p:sp>
        <p:nvSpPr>
          <p:cNvPr id="2" name="Fußzeilenplatzhalter 1">
            <a:extLst>
              <a:ext uri="{FF2B5EF4-FFF2-40B4-BE49-F238E27FC236}">
                <a16:creationId xmlns:a16="http://schemas.microsoft.com/office/drawing/2014/main" id="{87EB04A6-D070-3483-1887-FBCEC76275D5}"/>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97448A90-1FBE-9374-66D8-61AA5BB58F91}"/>
              </a:ext>
            </a:extLst>
          </p:cNvPr>
          <p:cNvSpPr>
            <a:spLocks noGrp="1"/>
          </p:cNvSpPr>
          <p:nvPr>
            <p:ph type="sldNum" sz="quarter" idx="12"/>
          </p:nvPr>
        </p:nvSpPr>
        <p:spPr/>
        <p:txBody>
          <a:bodyPr/>
          <a:lstStyle/>
          <a:p>
            <a:fld id="{48F63A3B-78C7-47BE-AE5E-E10140E04643}" type="slidenum">
              <a:rPr lang="en-US" smtClean="0"/>
              <a:pPr/>
              <a:t>32</a:t>
            </a:fld>
            <a:endParaRPr lang="en-US" dirty="0"/>
          </a:p>
        </p:txBody>
      </p:sp>
      <p:pic>
        <p:nvPicPr>
          <p:cNvPr id="4" name="Grafik 4" descr="Ein Bild, das Person, Kleidung, Lächeln, Menschliches Gesicht enthält.&#10;&#10;Beschreibung automatisch generiert.">
            <a:extLst>
              <a:ext uri="{FF2B5EF4-FFF2-40B4-BE49-F238E27FC236}">
                <a16:creationId xmlns:a16="http://schemas.microsoft.com/office/drawing/2014/main" id="{E6808066-1E84-0348-C5F7-E9A4417F34B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77495" y="4499135"/>
            <a:ext cx="6661544" cy="4424551"/>
          </a:xfrm>
          <a:prstGeom prst="rect">
            <a:avLst/>
          </a:prstGeom>
        </p:spPr>
      </p:pic>
      <p:sp>
        <p:nvSpPr>
          <p:cNvPr id="6" name="Textfeld 1">
            <a:extLst>
              <a:ext uri="{FF2B5EF4-FFF2-40B4-BE49-F238E27FC236}">
                <a16:creationId xmlns:a16="http://schemas.microsoft.com/office/drawing/2014/main" id="{3590408E-F372-E20B-2650-A93CADB8C001}"/>
              </a:ext>
            </a:extLst>
          </p:cNvPr>
          <p:cNvSpPr txBox="1">
            <a:spLocks noChangeArrowheads="1"/>
          </p:cNvSpPr>
          <p:nvPr/>
        </p:nvSpPr>
        <p:spPr bwMode="auto">
          <a:xfrm>
            <a:off x="9877495" y="8997717"/>
            <a:ext cx="236635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KatarzynaBialasiewicz</a:t>
            </a:r>
            <a:endParaRPr lang="de-DE" altLang="de-DE" sz="845" dirty="0">
              <a:solidFill>
                <a:srgbClr val="000000"/>
              </a:solidFill>
            </a:endParaRPr>
          </a:p>
        </p:txBody>
      </p:sp>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Freeform 2"/>
          <p:cNvSpPr>
            <a:spLocks/>
          </p:cNvSpPr>
          <p:nvPr/>
        </p:nvSpPr>
        <p:spPr bwMode="auto">
          <a:xfrm>
            <a:off x="9267802" y="5445103"/>
            <a:ext cx="4828979" cy="2468462"/>
          </a:xfrm>
          <a:custGeom>
            <a:avLst/>
            <a:gdLst>
              <a:gd name="T0" fmla="*/ 4829863 w 2142"/>
              <a:gd name="T1" fmla="*/ 541161 h 1095"/>
              <a:gd name="T2" fmla="*/ 4775747 w 2142"/>
              <a:gd name="T3" fmla="*/ 662922 h 1095"/>
              <a:gd name="T4" fmla="*/ 4674279 w 2142"/>
              <a:gd name="T5" fmla="*/ 804977 h 1095"/>
              <a:gd name="T6" fmla="*/ 4538989 w 2142"/>
              <a:gd name="T7" fmla="*/ 1001148 h 1095"/>
              <a:gd name="T8" fmla="*/ 4363112 w 2142"/>
              <a:gd name="T9" fmla="*/ 1183790 h 1095"/>
              <a:gd name="T10" fmla="*/ 4153412 w 2142"/>
              <a:gd name="T11" fmla="*/ 1379961 h 1095"/>
              <a:gd name="T12" fmla="*/ 3930183 w 2142"/>
              <a:gd name="T13" fmla="*/ 1549073 h 1095"/>
              <a:gd name="T14" fmla="*/ 3754305 w 2142"/>
              <a:gd name="T15" fmla="*/ 1664070 h 1095"/>
              <a:gd name="T16" fmla="*/ 3544605 w 2142"/>
              <a:gd name="T17" fmla="*/ 1792596 h 1095"/>
              <a:gd name="T18" fmla="*/ 3213144 w 2142"/>
              <a:gd name="T19" fmla="*/ 1968473 h 1095"/>
              <a:gd name="T20" fmla="*/ 2881683 w 2142"/>
              <a:gd name="T21" fmla="*/ 2130821 h 1095"/>
              <a:gd name="T22" fmla="*/ 2617867 w 2142"/>
              <a:gd name="T23" fmla="*/ 2218760 h 1095"/>
              <a:gd name="T24" fmla="*/ 2340522 w 2142"/>
              <a:gd name="T25" fmla="*/ 2320228 h 1095"/>
              <a:gd name="T26" fmla="*/ 2103764 w 2142"/>
              <a:gd name="T27" fmla="*/ 2387873 h 1095"/>
              <a:gd name="T28" fmla="*/ 1806125 w 2142"/>
              <a:gd name="T29" fmla="*/ 2469047 h 1095"/>
              <a:gd name="T30" fmla="*/ 0 w 2142"/>
              <a:gd name="T31" fmla="*/ 568219 h 1095"/>
              <a:gd name="T32" fmla="*/ 169113 w 2142"/>
              <a:gd name="T33" fmla="*/ 534396 h 1095"/>
              <a:gd name="T34" fmla="*/ 426164 w 2142"/>
              <a:gd name="T35" fmla="*/ 439693 h 1095"/>
              <a:gd name="T36" fmla="*/ 622335 w 2142"/>
              <a:gd name="T37" fmla="*/ 331461 h 1095"/>
              <a:gd name="T38" fmla="*/ 757626 w 2142"/>
              <a:gd name="T39" fmla="*/ 216464 h 1095"/>
              <a:gd name="T40" fmla="*/ 852329 w 2142"/>
              <a:gd name="T41" fmla="*/ 121761 h 1095"/>
              <a:gd name="T42" fmla="*/ 919974 w 2142"/>
              <a:gd name="T43" fmla="*/ 0 h 1095"/>
              <a:gd name="T44" fmla="*/ 4829863 w 2142"/>
              <a:gd name="T45" fmla="*/ 541161 h 10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42" h="1095">
                <a:moveTo>
                  <a:pt x="2142" y="240"/>
                </a:moveTo>
                <a:lnTo>
                  <a:pt x="2118" y="294"/>
                </a:lnTo>
                <a:lnTo>
                  <a:pt x="2073" y="357"/>
                </a:lnTo>
                <a:lnTo>
                  <a:pt x="2013" y="444"/>
                </a:lnTo>
                <a:lnTo>
                  <a:pt x="1935" y="525"/>
                </a:lnTo>
                <a:lnTo>
                  <a:pt x="1842" y="612"/>
                </a:lnTo>
                <a:lnTo>
                  <a:pt x="1743" y="687"/>
                </a:lnTo>
                <a:lnTo>
                  <a:pt x="1665" y="738"/>
                </a:lnTo>
                <a:lnTo>
                  <a:pt x="1572" y="795"/>
                </a:lnTo>
                <a:lnTo>
                  <a:pt x="1425" y="873"/>
                </a:lnTo>
                <a:lnTo>
                  <a:pt x="1278" y="945"/>
                </a:lnTo>
                <a:lnTo>
                  <a:pt x="1161" y="984"/>
                </a:lnTo>
                <a:lnTo>
                  <a:pt x="1038" y="1029"/>
                </a:lnTo>
                <a:lnTo>
                  <a:pt x="933" y="1059"/>
                </a:lnTo>
                <a:lnTo>
                  <a:pt x="801" y="1095"/>
                </a:lnTo>
                <a:lnTo>
                  <a:pt x="0" y="252"/>
                </a:lnTo>
                <a:lnTo>
                  <a:pt x="75" y="237"/>
                </a:lnTo>
                <a:lnTo>
                  <a:pt x="189" y="195"/>
                </a:lnTo>
                <a:lnTo>
                  <a:pt x="276" y="147"/>
                </a:lnTo>
                <a:lnTo>
                  <a:pt x="336" y="96"/>
                </a:lnTo>
                <a:lnTo>
                  <a:pt x="378" y="54"/>
                </a:lnTo>
                <a:lnTo>
                  <a:pt x="408" y="0"/>
                </a:lnTo>
                <a:lnTo>
                  <a:pt x="2142" y="240"/>
                </a:lnTo>
                <a:close/>
              </a:path>
            </a:pathLst>
          </a:custGeom>
          <a:solidFill>
            <a:srgbClr val="8BBB8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91139" name="Freeform 3"/>
          <p:cNvSpPr>
            <a:spLocks/>
          </p:cNvSpPr>
          <p:nvPr/>
        </p:nvSpPr>
        <p:spPr bwMode="auto">
          <a:xfrm flipH="1">
            <a:off x="4484860" y="2348017"/>
            <a:ext cx="4173367" cy="2298607"/>
          </a:xfrm>
          <a:custGeom>
            <a:avLst/>
            <a:gdLst>
              <a:gd name="T0" fmla="*/ 1048499 w 1851"/>
              <a:gd name="T1" fmla="*/ 2299935 h 1020"/>
              <a:gd name="T2" fmla="*/ 4173704 w 1851"/>
              <a:gd name="T3" fmla="*/ 987619 h 1020"/>
              <a:gd name="T4" fmla="*/ 3855772 w 1851"/>
              <a:gd name="T5" fmla="*/ 811742 h 1020"/>
              <a:gd name="T6" fmla="*/ 3422843 w 1851"/>
              <a:gd name="T7" fmla="*/ 615571 h 1020"/>
              <a:gd name="T8" fmla="*/ 2895211 w 1851"/>
              <a:gd name="T9" fmla="*/ 419400 h 1020"/>
              <a:gd name="T10" fmla="*/ 2381108 w 1851"/>
              <a:gd name="T11" fmla="*/ 284110 h 1020"/>
              <a:gd name="T12" fmla="*/ 1921121 w 1851"/>
              <a:gd name="T13" fmla="*/ 182642 h 1020"/>
              <a:gd name="T14" fmla="*/ 1481428 w 1851"/>
              <a:gd name="T15" fmla="*/ 101468 h 1020"/>
              <a:gd name="T16" fmla="*/ 1183790 w 1851"/>
              <a:gd name="T17" fmla="*/ 67645 h 1020"/>
              <a:gd name="T18" fmla="*/ 852329 w 1851"/>
              <a:gd name="T19" fmla="*/ 47352 h 1020"/>
              <a:gd name="T20" fmla="*/ 615571 w 1851"/>
              <a:gd name="T21" fmla="*/ 20294 h 1020"/>
              <a:gd name="T22" fmla="*/ 338226 w 1851"/>
              <a:gd name="T23" fmla="*/ 13529 h 1020"/>
              <a:gd name="T24" fmla="*/ 0 w 1851"/>
              <a:gd name="T25" fmla="*/ 0 h 1020"/>
              <a:gd name="T26" fmla="*/ 6765 w 1851"/>
              <a:gd name="T27" fmla="*/ 2097000 h 1020"/>
              <a:gd name="T28" fmla="*/ 257051 w 1851"/>
              <a:gd name="T29" fmla="*/ 2110529 h 1020"/>
              <a:gd name="T30" fmla="*/ 541161 w 1851"/>
              <a:gd name="T31" fmla="*/ 2144351 h 1020"/>
              <a:gd name="T32" fmla="*/ 798212 w 1851"/>
              <a:gd name="T33" fmla="*/ 2198467 h 1020"/>
              <a:gd name="T34" fmla="*/ 1048499 w 1851"/>
              <a:gd name="T35" fmla="*/ 2299935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rgbClr val="FF99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91140" name="Freeform 4"/>
          <p:cNvSpPr>
            <a:spLocks/>
          </p:cNvSpPr>
          <p:nvPr/>
        </p:nvSpPr>
        <p:spPr bwMode="auto">
          <a:xfrm>
            <a:off x="6229451" y="6013405"/>
            <a:ext cx="4843266" cy="2184311"/>
          </a:xfrm>
          <a:custGeom>
            <a:avLst/>
            <a:gdLst>
              <a:gd name="T0" fmla="*/ 3030502 w 2148"/>
              <a:gd name="T1" fmla="*/ 0 h 969"/>
              <a:gd name="T2" fmla="*/ 2901976 w 2148"/>
              <a:gd name="T3" fmla="*/ 27058 h 969"/>
              <a:gd name="T4" fmla="*/ 2719335 w 2148"/>
              <a:gd name="T5" fmla="*/ 54116 h 969"/>
              <a:gd name="T6" fmla="*/ 2536693 w 2148"/>
              <a:gd name="T7" fmla="*/ 60881 h 969"/>
              <a:gd name="T8" fmla="*/ 2252583 w 2148"/>
              <a:gd name="T9" fmla="*/ 60881 h 969"/>
              <a:gd name="T10" fmla="*/ 2124057 w 2148"/>
              <a:gd name="T11" fmla="*/ 54116 h 969"/>
              <a:gd name="T12" fmla="*/ 1927886 w 2148"/>
              <a:gd name="T13" fmla="*/ 20294 h 969"/>
              <a:gd name="T14" fmla="*/ 1826419 w 2148"/>
              <a:gd name="T15" fmla="*/ 6765 h 969"/>
              <a:gd name="T16" fmla="*/ 0 w 2148"/>
              <a:gd name="T17" fmla="*/ 1907592 h 969"/>
              <a:gd name="T18" fmla="*/ 229993 w 2148"/>
              <a:gd name="T19" fmla="*/ 1948179 h 969"/>
              <a:gd name="T20" fmla="*/ 581748 w 2148"/>
              <a:gd name="T21" fmla="*/ 2015824 h 969"/>
              <a:gd name="T22" fmla="*/ 960561 w 2148"/>
              <a:gd name="T23" fmla="*/ 2083469 h 969"/>
              <a:gd name="T24" fmla="*/ 1474664 w 2148"/>
              <a:gd name="T25" fmla="*/ 2144350 h 969"/>
              <a:gd name="T26" fmla="*/ 1907593 w 2148"/>
              <a:gd name="T27" fmla="*/ 2171408 h 969"/>
              <a:gd name="T28" fmla="*/ 2252583 w 2148"/>
              <a:gd name="T29" fmla="*/ 2184937 h 969"/>
              <a:gd name="T30" fmla="*/ 2841096 w 2148"/>
              <a:gd name="T31" fmla="*/ 2178172 h 969"/>
              <a:gd name="T32" fmla="*/ 3199615 w 2148"/>
              <a:gd name="T33" fmla="*/ 2151114 h 969"/>
              <a:gd name="T34" fmla="*/ 3619015 w 2148"/>
              <a:gd name="T35" fmla="*/ 2124056 h 969"/>
              <a:gd name="T36" fmla="*/ 4079002 w 2148"/>
              <a:gd name="T37" fmla="*/ 2063176 h 969"/>
              <a:gd name="T38" fmla="*/ 4451050 w 2148"/>
              <a:gd name="T39" fmla="*/ 1988766 h 969"/>
              <a:gd name="T40" fmla="*/ 4843392 w 2148"/>
              <a:gd name="T41" fmla="*/ 1894063 h 969"/>
              <a:gd name="T42" fmla="*/ 3030502 w 2148"/>
              <a:gd name="T43" fmla="*/ 0 h 96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148" h="969">
                <a:moveTo>
                  <a:pt x="1344" y="0"/>
                </a:moveTo>
                <a:lnTo>
                  <a:pt x="1287" y="12"/>
                </a:lnTo>
                <a:lnTo>
                  <a:pt x="1206" y="24"/>
                </a:lnTo>
                <a:lnTo>
                  <a:pt x="1125" y="27"/>
                </a:lnTo>
                <a:lnTo>
                  <a:pt x="999" y="27"/>
                </a:lnTo>
                <a:lnTo>
                  <a:pt x="942" y="24"/>
                </a:lnTo>
                <a:lnTo>
                  <a:pt x="855" y="9"/>
                </a:lnTo>
                <a:lnTo>
                  <a:pt x="810" y="3"/>
                </a:lnTo>
                <a:lnTo>
                  <a:pt x="0" y="846"/>
                </a:lnTo>
                <a:lnTo>
                  <a:pt x="102" y="864"/>
                </a:lnTo>
                <a:lnTo>
                  <a:pt x="258" y="894"/>
                </a:lnTo>
                <a:lnTo>
                  <a:pt x="426" y="924"/>
                </a:lnTo>
                <a:lnTo>
                  <a:pt x="654" y="951"/>
                </a:lnTo>
                <a:lnTo>
                  <a:pt x="846" y="963"/>
                </a:lnTo>
                <a:lnTo>
                  <a:pt x="999" y="969"/>
                </a:lnTo>
                <a:lnTo>
                  <a:pt x="1260" y="966"/>
                </a:lnTo>
                <a:lnTo>
                  <a:pt x="1419" y="954"/>
                </a:lnTo>
                <a:lnTo>
                  <a:pt x="1605" y="942"/>
                </a:lnTo>
                <a:lnTo>
                  <a:pt x="1809" y="915"/>
                </a:lnTo>
                <a:lnTo>
                  <a:pt x="1974" y="882"/>
                </a:lnTo>
                <a:lnTo>
                  <a:pt x="2148" y="840"/>
                </a:lnTo>
                <a:lnTo>
                  <a:pt x="1344" y="0"/>
                </a:lnTo>
                <a:close/>
              </a:path>
            </a:pathLst>
          </a:custGeom>
          <a:solidFill>
            <a:srgbClr val="89ABDD"/>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91141" name="Freeform 5"/>
          <p:cNvSpPr>
            <a:spLocks/>
          </p:cNvSpPr>
          <p:nvPr/>
        </p:nvSpPr>
        <p:spPr bwMode="auto">
          <a:xfrm>
            <a:off x="9705933" y="3335403"/>
            <a:ext cx="4559114" cy="2638317"/>
          </a:xfrm>
          <a:custGeom>
            <a:avLst/>
            <a:gdLst>
              <a:gd name="T0" fmla="*/ 500574 w 2022"/>
              <a:gd name="T1" fmla="*/ 2110528 h 1170"/>
              <a:gd name="T2" fmla="*/ 4396934 w 2022"/>
              <a:gd name="T3" fmla="*/ 2638160 h 1170"/>
              <a:gd name="T4" fmla="*/ 4511930 w 2022"/>
              <a:gd name="T5" fmla="*/ 2367579 h 1170"/>
              <a:gd name="T6" fmla="*/ 4559282 w 2022"/>
              <a:gd name="T7" fmla="*/ 2090234 h 1170"/>
              <a:gd name="T8" fmla="*/ 4559282 w 2022"/>
              <a:gd name="T9" fmla="*/ 1846712 h 1170"/>
              <a:gd name="T10" fmla="*/ 4525459 w 2022"/>
              <a:gd name="T11" fmla="*/ 1596425 h 1170"/>
              <a:gd name="T12" fmla="*/ 4444285 w 2022"/>
              <a:gd name="T13" fmla="*/ 1352903 h 1170"/>
              <a:gd name="T14" fmla="*/ 4390169 w 2022"/>
              <a:gd name="T15" fmla="*/ 1231141 h 1170"/>
              <a:gd name="T16" fmla="*/ 4322524 w 2022"/>
              <a:gd name="T17" fmla="*/ 1095851 h 1170"/>
              <a:gd name="T18" fmla="*/ 4241350 w 2022"/>
              <a:gd name="T19" fmla="*/ 967325 h 1170"/>
              <a:gd name="T20" fmla="*/ 4166940 w 2022"/>
              <a:gd name="T21" fmla="*/ 865858 h 1170"/>
              <a:gd name="T22" fmla="*/ 4079002 w 2022"/>
              <a:gd name="T23" fmla="*/ 764390 h 1170"/>
              <a:gd name="T24" fmla="*/ 3970769 w 2022"/>
              <a:gd name="T25" fmla="*/ 629100 h 1170"/>
              <a:gd name="T26" fmla="*/ 3835479 w 2022"/>
              <a:gd name="T27" fmla="*/ 500574 h 1170"/>
              <a:gd name="T28" fmla="*/ 3673131 w 2022"/>
              <a:gd name="T29" fmla="*/ 365284 h 1170"/>
              <a:gd name="T30" fmla="*/ 3558134 w 2022"/>
              <a:gd name="T31" fmla="*/ 277345 h 1170"/>
              <a:gd name="T32" fmla="*/ 3416079 w 2022"/>
              <a:gd name="T33" fmla="*/ 182642 h 1170"/>
              <a:gd name="T34" fmla="*/ 3280789 w 2022"/>
              <a:gd name="T35" fmla="*/ 74410 h 1170"/>
              <a:gd name="T36" fmla="*/ 3131970 w 2022"/>
              <a:gd name="T37" fmla="*/ 0 h 1170"/>
              <a:gd name="T38" fmla="*/ 0 w 2022"/>
              <a:gd name="T39" fmla="*/ 1319080 h 1170"/>
              <a:gd name="T40" fmla="*/ 87939 w 2022"/>
              <a:gd name="T41" fmla="*/ 1359667 h 1170"/>
              <a:gd name="T42" fmla="*/ 155584 w 2022"/>
              <a:gd name="T43" fmla="*/ 1400254 h 1170"/>
              <a:gd name="T44" fmla="*/ 270581 w 2022"/>
              <a:gd name="T45" fmla="*/ 1481428 h 1170"/>
              <a:gd name="T46" fmla="*/ 378813 w 2022"/>
              <a:gd name="T47" fmla="*/ 1589661 h 1170"/>
              <a:gd name="T48" fmla="*/ 466751 w 2022"/>
              <a:gd name="T49" fmla="*/ 1691128 h 1170"/>
              <a:gd name="T50" fmla="*/ 520868 w 2022"/>
              <a:gd name="T51" fmla="*/ 1833183 h 1170"/>
              <a:gd name="T52" fmla="*/ 527632 w 2022"/>
              <a:gd name="T53" fmla="*/ 1975238 h 1170"/>
              <a:gd name="T54" fmla="*/ 500574 w 2022"/>
              <a:gd name="T55" fmla="*/ 2110528 h 117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022" h="1170">
                <a:moveTo>
                  <a:pt x="222" y="936"/>
                </a:moveTo>
                <a:lnTo>
                  <a:pt x="1950" y="1170"/>
                </a:lnTo>
                <a:lnTo>
                  <a:pt x="2001" y="1050"/>
                </a:lnTo>
                <a:lnTo>
                  <a:pt x="2022" y="927"/>
                </a:lnTo>
                <a:lnTo>
                  <a:pt x="2022" y="819"/>
                </a:lnTo>
                <a:lnTo>
                  <a:pt x="2007" y="708"/>
                </a:lnTo>
                <a:lnTo>
                  <a:pt x="1971" y="600"/>
                </a:lnTo>
                <a:lnTo>
                  <a:pt x="1947" y="546"/>
                </a:lnTo>
                <a:lnTo>
                  <a:pt x="1917" y="486"/>
                </a:lnTo>
                <a:lnTo>
                  <a:pt x="1881" y="429"/>
                </a:lnTo>
                <a:lnTo>
                  <a:pt x="1848" y="384"/>
                </a:lnTo>
                <a:lnTo>
                  <a:pt x="1809" y="339"/>
                </a:lnTo>
                <a:lnTo>
                  <a:pt x="1761" y="279"/>
                </a:lnTo>
                <a:lnTo>
                  <a:pt x="1701" y="222"/>
                </a:lnTo>
                <a:lnTo>
                  <a:pt x="1629" y="162"/>
                </a:lnTo>
                <a:lnTo>
                  <a:pt x="1578" y="123"/>
                </a:lnTo>
                <a:lnTo>
                  <a:pt x="1515" y="81"/>
                </a:lnTo>
                <a:lnTo>
                  <a:pt x="1455" y="33"/>
                </a:lnTo>
                <a:lnTo>
                  <a:pt x="1389" y="0"/>
                </a:lnTo>
                <a:lnTo>
                  <a:pt x="0" y="585"/>
                </a:lnTo>
                <a:lnTo>
                  <a:pt x="39" y="603"/>
                </a:lnTo>
                <a:lnTo>
                  <a:pt x="69" y="621"/>
                </a:lnTo>
                <a:lnTo>
                  <a:pt x="120" y="657"/>
                </a:lnTo>
                <a:lnTo>
                  <a:pt x="168" y="705"/>
                </a:lnTo>
                <a:lnTo>
                  <a:pt x="207" y="750"/>
                </a:lnTo>
                <a:lnTo>
                  <a:pt x="231" y="813"/>
                </a:lnTo>
                <a:lnTo>
                  <a:pt x="234" y="876"/>
                </a:lnTo>
                <a:lnTo>
                  <a:pt x="222" y="936"/>
                </a:lnTo>
                <a:close/>
              </a:path>
            </a:pathLst>
          </a:custGeom>
          <a:solidFill>
            <a:srgbClr val="CCC37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91142" name="Freeform 6"/>
          <p:cNvSpPr>
            <a:spLocks/>
          </p:cNvSpPr>
          <p:nvPr/>
        </p:nvSpPr>
        <p:spPr bwMode="auto">
          <a:xfrm>
            <a:off x="3199036" y="5438753"/>
            <a:ext cx="4863901" cy="2476399"/>
          </a:xfrm>
          <a:custGeom>
            <a:avLst/>
            <a:gdLst>
              <a:gd name="T0" fmla="*/ 0 w 2157"/>
              <a:gd name="T1" fmla="*/ 520868 h 1098"/>
              <a:gd name="T2" fmla="*/ 81174 w 2157"/>
              <a:gd name="T3" fmla="*/ 649393 h 1098"/>
              <a:gd name="T4" fmla="*/ 175877 w 2157"/>
              <a:gd name="T5" fmla="*/ 811742 h 1098"/>
              <a:gd name="T6" fmla="*/ 297639 w 2157"/>
              <a:gd name="T7" fmla="*/ 980854 h 1098"/>
              <a:gd name="T8" fmla="*/ 446458 w 2157"/>
              <a:gd name="T9" fmla="*/ 1136438 h 1098"/>
              <a:gd name="T10" fmla="*/ 588513 w 2157"/>
              <a:gd name="T11" fmla="*/ 1271729 h 1098"/>
              <a:gd name="T12" fmla="*/ 757625 w 2157"/>
              <a:gd name="T13" fmla="*/ 1427312 h 1098"/>
              <a:gd name="T14" fmla="*/ 892916 w 2157"/>
              <a:gd name="T15" fmla="*/ 1535545 h 1098"/>
              <a:gd name="T16" fmla="*/ 1068793 w 2157"/>
              <a:gd name="T17" fmla="*/ 1657306 h 1098"/>
              <a:gd name="T18" fmla="*/ 1271728 w 2157"/>
              <a:gd name="T19" fmla="*/ 1779067 h 1098"/>
              <a:gd name="T20" fmla="*/ 1461135 w 2157"/>
              <a:gd name="T21" fmla="*/ 1887299 h 1098"/>
              <a:gd name="T22" fmla="*/ 1792596 w 2157"/>
              <a:gd name="T23" fmla="*/ 2042883 h 1098"/>
              <a:gd name="T24" fmla="*/ 2029354 w 2157"/>
              <a:gd name="T25" fmla="*/ 2144351 h 1098"/>
              <a:gd name="T26" fmla="*/ 2414931 w 2157"/>
              <a:gd name="T27" fmla="*/ 2293170 h 1098"/>
              <a:gd name="T28" fmla="*/ 2739628 w 2157"/>
              <a:gd name="T29" fmla="*/ 2394638 h 1098"/>
              <a:gd name="T30" fmla="*/ 3037266 w 2157"/>
              <a:gd name="T31" fmla="*/ 2475812 h 1098"/>
              <a:gd name="T32" fmla="*/ 4863685 w 2157"/>
              <a:gd name="T33" fmla="*/ 581748 h 1098"/>
              <a:gd name="T34" fmla="*/ 4741924 w 2157"/>
              <a:gd name="T35" fmla="*/ 547926 h 1098"/>
              <a:gd name="T36" fmla="*/ 4579575 w 2157"/>
              <a:gd name="T37" fmla="*/ 500574 h 1098"/>
              <a:gd name="T38" fmla="*/ 4390169 w 2157"/>
              <a:gd name="T39" fmla="*/ 426164 h 1098"/>
              <a:gd name="T40" fmla="*/ 4214292 w 2157"/>
              <a:gd name="T41" fmla="*/ 324697 h 1098"/>
              <a:gd name="T42" fmla="*/ 4079001 w 2157"/>
              <a:gd name="T43" fmla="*/ 209700 h 1098"/>
              <a:gd name="T44" fmla="*/ 4011356 w 2157"/>
              <a:gd name="T45" fmla="*/ 128526 h 1098"/>
              <a:gd name="T46" fmla="*/ 3923418 w 2157"/>
              <a:gd name="T47" fmla="*/ 0 h 1098"/>
              <a:gd name="T48" fmla="*/ 0 w 2157"/>
              <a:gd name="T49" fmla="*/ 520868 h 109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57" h="1098">
                <a:moveTo>
                  <a:pt x="0" y="231"/>
                </a:moveTo>
                <a:lnTo>
                  <a:pt x="36" y="288"/>
                </a:lnTo>
                <a:lnTo>
                  <a:pt x="78" y="360"/>
                </a:lnTo>
                <a:lnTo>
                  <a:pt x="132" y="435"/>
                </a:lnTo>
                <a:lnTo>
                  <a:pt x="198" y="504"/>
                </a:lnTo>
                <a:lnTo>
                  <a:pt x="261" y="564"/>
                </a:lnTo>
                <a:lnTo>
                  <a:pt x="336" y="633"/>
                </a:lnTo>
                <a:lnTo>
                  <a:pt x="396" y="681"/>
                </a:lnTo>
                <a:lnTo>
                  <a:pt x="474" y="735"/>
                </a:lnTo>
                <a:lnTo>
                  <a:pt x="564" y="789"/>
                </a:lnTo>
                <a:lnTo>
                  <a:pt x="648" y="837"/>
                </a:lnTo>
                <a:lnTo>
                  <a:pt x="795" y="906"/>
                </a:lnTo>
                <a:lnTo>
                  <a:pt x="900" y="951"/>
                </a:lnTo>
                <a:lnTo>
                  <a:pt x="1071" y="1017"/>
                </a:lnTo>
                <a:lnTo>
                  <a:pt x="1215" y="1062"/>
                </a:lnTo>
                <a:lnTo>
                  <a:pt x="1347" y="1098"/>
                </a:lnTo>
                <a:lnTo>
                  <a:pt x="2157" y="258"/>
                </a:lnTo>
                <a:lnTo>
                  <a:pt x="2103" y="243"/>
                </a:lnTo>
                <a:lnTo>
                  <a:pt x="2031" y="222"/>
                </a:lnTo>
                <a:lnTo>
                  <a:pt x="1947" y="189"/>
                </a:lnTo>
                <a:lnTo>
                  <a:pt x="1869" y="144"/>
                </a:lnTo>
                <a:lnTo>
                  <a:pt x="1809" y="93"/>
                </a:lnTo>
                <a:lnTo>
                  <a:pt x="1779" y="57"/>
                </a:lnTo>
                <a:lnTo>
                  <a:pt x="1740" y="0"/>
                </a:lnTo>
                <a:lnTo>
                  <a:pt x="0" y="231"/>
                </a:lnTo>
                <a:close/>
              </a:path>
            </a:pathLst>
          </a:custGeom>
          <a:solidFill>
            <a:srgbClr val="BD8FD7"/>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91143" name="Freeform 7"/>
          <p:cNvSpPr>
            <a:spLocks/>
          </p:cNvSpPr>
          <p:nvPr/>
        </p:nvSpPr>
        <p:spPr bwMode="auto">
          <a:xfrm>
            <a:off x="8664576" y="2348017"/>
            <a:ext cx="4173368" cy="2298607"/>
          </a:xfrm>
          <a:custGeom>
            <a:avLst/>
            <a:gdLst>
              <a:gd name="T0" fmla="*/ 1048499 w 1851"/>
              <a:gd name="T1" fmla="*/ 2299935 h 1020"/>
              <a:gd name="T2" fmla="*/ 4173704 w 1851"/>
              <a:gd name="T3" fmla="*/ 987619 h 1020"/>
              <a:gd name="T4" fmla="*/ 3855772 w 1851"/>
              <a:gd name="T5" fmla="*/ 811742 h 1020"/>
              <a:gd name="T6" fmla="*/ 3422843 w 1851"/>
              <a:gd name="T7" fmla="*/ 615571 h 1020"/>
              <a:gd name="T8" fmla="*/ 2895211 w 1851"/>
              <a:gd name="T9" fmla="*/ 419400 h 1020"/>
              <a:gd name="T10" fmla="*/ 2381108 w 1851"/>
              <a:gd name="T11" fmla="*/ 284110 h 1020"/>
              <a:gd name="T12" fmla="*/ 1921121 w 1851"/>
              <a:gd name="T13" fmla="*/ 182642 h 1020"/>
              <a:gd name="T14" fmla="*/ 1481428 w 1851"/>
              <a:gd name="T15" fmla="*/ 101468 h 1020"/>
              <a:gd name="T16" fmla="*/ 1183790 w 1851"/>
              <a:gd name="T17" fmla="*/ 67645 h 1020"/>
              <a:gd name="T18" fmla="*/ 852329 w 1851"/>
              <a:gd name="T19" fmla="*/ 47352 h 1020"/>
              <a:gd name="T20" fmla="*/ 615571 w 1851"/>
              <a:gd name="T21" fmla="*/ 20294 h 1020"/>
              <a:gd name="T22" fmla="*/ 338226 w 1851"/>
              <a:gd name="T23" fmla="*/ 13529 h 1020"/>
              <a:gd name="T24" fmla="*/ 0 w 1851"/>
              <a:gd name="T25" fmla="*/ 0 h 1020"/>
              <a:gd name="T26" fmla="*/ 6765 w 1851"/>
              <a:gd name="T27" fmla="*/ 2097000 h 1020"/>
              <a:gd name="T28" fmla="*/ 257051 w 1851"/>
              <a:gd name="T29" fmla="*/ 2110529 h 1020"/>
              <a:gd name="T30" fmla="*/ 541161 w 1851"/>
              <a:gd name="T31" fmla="*/ 2144351 h 1020"/>
              <a:gd name="T32" fmla="*/ 798212 w 1851"/>
              <a:gd name="T33" fmla="*/ 2198467 h 1020"/>
              <a:gd name="T34" fmla="*/ 1048499 w 1851"/>
              <a:gd name="T35" fmla="*/ 2299935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rgbClr val="FFCC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91144" name="Freeform 8"/>
          <p:cNvSpPr>
            <a:spLocks/>
          </p:cNvSpPr>
          <p:nvPr/>
        </p:nvSpPr>
        <p:spPr bwMode="auto">
          <a:xfrm>
            <a:off x="3051404" y="3335402"/>
            <a:ext cx="4528953" cy="2624030"/>
          </a:xfrm>
          <a:custGeom>
            <a:avLst/>
            <a:gdLst>
              <a:gd name="T0" fmla="*/ 1420548 w 2009"/>
              <a:gd name="T1" fmla="*/ 0 h 1164"/>
              <a:gd name="T2" fmla="*/ 1122909 w 2009"/>
              <a:gd name="T3" fmla="*/ 189406 h 1164"/>
              <a:gd name="T4" fmla="*/ 987619 w 2009"/>
              <a:gd name="T5" fmla="*/ 284110 h 1164"/>
              <a:gd name="T6" fmla="*/ 845564 w 2009"/>
              <a:gd name="T7" fmla="*/ 392342 h 1164"/>
              <a:gd name="T8" fmla="*/ 689980 w 2009"/>
              <a:gd name="T9" fmla="*/ 541161 h 1164"/>
              <a:gd name="T10" fmla="*/ 547926 w 2009"/>
              <a:gd name="T11" fmla="*/ 683216 h 1164"/>
              <a:gd name="T12" fmla="*/ 426164 w 2009"/>
              <a:gd name="T13" fmla="*/ 825271 h 1164"/>
              <a:gd name="T14" fmla="*/ 324697 w 2009"/>
              <a:gd name="T15" fmla="*/ 960561 h 1164"/>
              <a:gd name="T16" fmla="*/ 223229 w 2009"/>
              <a:gd name="T17" fmla="*/ 1109380 h 1164"/>
              <a:gd name="T18" fmla="*/ 142055 w 2009"/>
              <a:gd name="T19" fmla="*/ 1271728 h 1164"/>
              <a:gd name="T20" fmla="*/ 74410 w 2009"/>
              <a:gd name="T21" fmla="*/ 1447606 h 1164"/>
              <a:gd name="T22" fmla="*/ 27058 w 2009"/>
              <a:gd name="T23" fmla="*/ 1637012 h 1164"/>
              <a:gd name="T24" fmla="*/ 0 w 2009"/>
              <a:gd name="T25" fmla="*/ 1839948 h 1164"/>
              <a:gd name="T26" fmla="*/ 6765 w 2009"/>
              <a:gd name="T27" fmla="*/ 2029354 h 1164"/>
              <a:gd name="T28" fmla="*/ 20294 w 2009"/>
              <a:gd name="T29" fmla="*/ 2218760 h 1164"/>
              <a:gd name="T30" fmla="*/ 74410 w 2009"/>
              <a:gd name="T31" fmla="*/ 2408167 h 1164"/>
              <a:gd name="T32" fmla="*/ 142055 w 2009"/>
              <a:gd name="T33" fmla="*/ 2624631 h 1164"/>
              <a:gd name="T34" fmla="*/ 4065472 w 2009"/>
              <a:gd name="T35" fmla="*/ 2110528 h 1164"/>
              <a:gd name="T36" fmla="*/ 4045179 w 2009"/>
              <a:gd name="T37" fmla="*/ 1968473 h 1164"/>
              <a:gd name="T38" fmla="*/ 4051943 w 2009"/>
              <a:gd name="T39" fmla="*/ 1833183 h 1164"/>
              <a:gd name="T40" fmla="*/ 4085766 w 2009"/>
              <a:gd name="T41" fmla="*/ 1711422 h 1164"/>
              <a:gd name="T42" fmla="*/ 4173705 w 2009"/>
              <a:gd name="T43" fmla="*/ 1596425 h 1164"/>
              <a:gd name="T44" fmla="*/ 4261643 w 2009"/>
              <a:gd name="T45" fmla="*/ 1508486 h 1164"/>
              <a:gd name="T46" fmla="*/ 4358601 w 2009"/>
              <a:gd name="T47" fmla="*/ 1436332 h 1164"/>
              <a:gd name="T48" fmla="*/ 4462324 w 2009"/>
              <a:gd name="T49" fmla="*/ 1368686 h 1164"/>
              <a:gd name="T50" fmla="*/ 4529969 w 2009"/>
              <a:gd name="T51" fmla="*/ 1328099 h 1164"/>
              <a:gd name="T52" fmla="*/ 1420548 w 2009"/>
              <a:gd name="T53" fmla="*/ 0 h 116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09" h="1164">
                <a:moveTo>
                  <a:pt x="630" y="0"/>
                </a:moveTo>
                <a:lnTo>
                  <a:pt x="498" y="84"/>
                </a:lnTo>
                <a:lnTo>
                  <a:pt x="438" y="126"/>
                </a:lnTo>
                <a:lnTo>
                  <a:pt x="375" y="174"/>
                </a:lnTo>
                <a:lnTo>
                  <a:pt x="306" y="240"/>
                </a:lnTo>
                <a:lnTo>
                  <a:pt x="243" y="303"/>
                </a:lnTo>
                <a:lnTo>
                  <a:pt x="189" y="366"/>
                </a:lnTo>
                <a:lnTo>
                  <a:pt x="144" y="426"/>
                </a:lnTo>
                <a:lnTo>
                  <a:pt x="99" y="492"/>
                </a:lnTo>
                <a:lnTo>
                  <a:pt x="63" y="564"/>
                </a:lnTo>
                <a:lnTo>
                  <a:pt x="33" y="642"/>
                </a:lnTo>
                <a:lnTo>
                  <a:pt x="12" y="726"/>
                </a:lnTo>
                <a:lnTo>
                  <a:pt x="0" y="816"/>
                </a:lnTo>
                <a:lnTo>
                  <a:pt x="3" y="900"/>
                </a:lnTo>
                <a:lnTo>
                  <a:pt x="9" y="984"/>
                </a:lnTo>
                <a:lnTo>
                  <a:pt x="33" y="1068"/>
                </a:lnTo>
                <a:lnTo>
                  <a:pt x="63" y="1164"/>
                </a:lnTo>
                <a:lnTo>
                  <a:pt x="1803" y="936"/>
                </a:lnTo>
                <a:lnTo>
                  <a:pt x="1794" y="873"/>
                </a:lnTo>
                <a:lnTo>
                  <a:pt x="1797" y="813"/>
                </a:lnTo>
                <a:lnTo>
                  <a:pt x="1812" y="759"/>
                </a:lnTo>
                <a:lnTo>
                  <a:pt x="1851" y="708"/>
                </a:lnTo>
                <a:lnTo>
                  <a:pt x="1890" y="669"/>
                </a:lnTo>
                <a:lnTo>
                  <a:pt x="1933" y="637"/>
                </a:lnTo>
                <a:lnTo>
                  <a:pt x="1979" y="607"/>
                </a:lnTo>
                <a:lnTo>
                  <a:pt x="2009" y="589"/>
                </a:lnTo>
                <a:lnTo>
                  <a:pt x="630" y="0"/>
                </a:lnTo>
                <a:close/>
              </a:path>
            </a:pathLst>
          </a:custGeom>
          <a:solidFill>
            <a:srgbClr val="FF6F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91146" name="Rectangle 10"/>
          <p:cNvSpPr>
            <a:spLocks noChangeArrowheads="1"/>
          </p:cNvSpPr>
          <p:nvPr/>
        </p:nvSpPr>
        <p:spPr bwMode="auto">
          <a:xfrm>
            <a:off x="9178905" y="3265555"/>
            <a:ext cx="135165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a:ea typeface="Arial" charset="0"/>
              </a:rPr>
              <a:t>Cholesterin</a:t>
            </a:r>
          </a:p>
        </p:txBody>
      </p:sp>
      <p:sp>
        <p:nvSpPr>
          <p:cNvPr id="91147" name="Rectangle 11"/>
          <p:cNvSpPr>
            <a:spLocks noChangeArrowheads="1"/>
          </p:cNvSpPr>
          <p:nvPr/>
        </p:nvSpPr>
        <p:spPr bwMode="auto">
          <a:xfrm>
            <a:off x="10493301" y="6081666"/>
            <a:ext cx="146706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a:ea typeface="Arial" charset="0"/>
              </a:rPr>
              <a:t>Bewegungs-</a:t>
            </a:r>
            <a:br>
              <a:rPr lang="de-DE" altLang="de-DE">
                <a:ea typeface="Arial" charset="0"/>
              </a:rPr>
            </a:br>
            <a:r>
              <a:rPr lang="de-DE" altLang="de-DE">
                <a:ea typeface="Arial" charset="0"/>
              </a:rPr>
              <a:t>mangel</a:t>
            </a:r>
          </a:p>
        </p:txBody>
      </p:sp>
      <p:sp>
        <p:nvSpPr>
          <p:cNvPr id="91148" name="Rectangle 12"/>
          <p:cNvSpPr>
            <a:spLocks noChangeArrowheads="1"/>
          </p:cNvSpPr>
          <p:nvPr/>
        </p:nvSpPr>
        <p:spPr bwMode="auto">
          <a:xfrm>
            <a:off x="6999266" y="3278254"/>
            <a:ext cx="9669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de-DE" altLang="de-DE" b="1">
                <a:solidFill>
                  <a:srgbClr val="000066"/>
                </a:solidFill>
                <a:ea typeface="Arial" charset="0"/>
              </a:rPr>
              <a:t>Nikotin</a:t>
            </a:r>
          </a:p>
        </p:txBody>
      </p:sp>
      <p:sp>
        <p:nvSpPr>
          <p:cNvPr id="91149" name="Rectangle 13"/>
          <p:cNvSpPr>
            <a:spLocks noChangeArrowheads="1"/>
          </p:cNvSpPr>
          <p:nvPr/>
        </p:nvSpPr>
        <p:spPr bwMode="auto">
          <a:xfrm>
            <a:off x="4703924" y="6088015"/>
            <a:ext cx="126188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a:ea typeface="Arial" charset="0"/>
              </a:rPr>
              <a:t>erhöhter</a:t>
            </a:r>
          </a:p>
          <a:p>
            <a:pPr>
              <a:defRPr/>
            </a:pPr>
            <a:r>
              <a:rPr lang="de-DE" altLang="de-DE">
                <a:ea typeface="Arial" charset="0"/>
              </a:rPr>
              <a:t>Blutzucker</a:t>
            </a:r>
          </a:p>
        </p:txBody>
      </p:sp>
      <p:sp>
        <p:nvSpPr>
          <p:cNvPr id="91150" name="Rectangle 14"/>
          <p:cNvSpPr>
            <a:spLocks noChangeArrowheads="1"/>
          </p:cNvSpPr>
          <p:nvPr/>
        </p:nvSpPr>
        <p:spPr bwMode="auto">
          <a:xfrm>
            <a:off x="11504358" y="4597412"/>
            <a:ext cx="146706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de-DE" altLang="de-DE">
                <a:ea typeface="Arial" charset="0"/>
              </a:rPr>
              <a:t>Übergewicht</a:t>
            </a:r>
          </a:p>
        </p:txBody>
      </p:sp>
      <p:sp>
        <p:nvSpPr>
          <p:cNvPr id="91151" name="Rectangle 15"/>
          <p:cNvSpPr>
            <a:spLocks noChangeArrowheads="1"/>
          </p:cNvSpPr>
          <p:nvPr/>
        </p:nvSpPr>
        <p:spPr bwMode="auto">
          <a:xfrm>
            <a:off x="8128649" y="6667429"/>
            <a:ext cx="114646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de-DE" altLang="de-DE">
                <a:ea typeface="Arial" charset="0"/>
              </a:rPr>
              <a:t>erhöhter</a:t>
            </a:r>
          </a:p>
          <a:p>
            <a:pPr algn="ctr">
              <a:defRPr/>
            </a:pPr>
            <a:r>
              <a:rPr lang="de-DE" altLang="de-DE">
                <a:ea typeface="Arial" charset="0"/>
              </a:rPr>
              <a:t>Blutdruck</a:t>
            </a:r>
          </a:p>
        </p:txBody>
      </p:sp>
      <p:sp>
        <p:nvSpPr>
          <p:cNvPr id="91152" name="Rectangle 16"/>
          <p:cNvSpPr>
            <a:spLocks noChangeArrowheads="1"/>
          </p:cNvSpPr>
          <p:nvPr/>
        </p:nvSpPr>
        <p:spPr bwMode="auto">
          <a:xfrm>
            <a:off x="3729241" y="4383110"/>
            <a:ext cx="177484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b="1">
                <a:solidFill>
                  <a:srgbClr val="000066"/>
                </a:solidFill>
                <a:ea typeface="Arial" charset="0"/>
              </a:rPr>
              <a:t>Psychosoziale</a:t>
            </a:r>
          </a:p>
          <a:p>
            <a:pPr>
              <a:defRPr/>
            </a:pPr>
            <a:r>
              <a:rPr lang="de-DE" altLang="de-DE" b="1">
                <a:solidFill>
                  <a:srgbClr val="000066"/>
                </a:solidFill>
                <a:ea typeface="Arial" charset="0"/>
              </a:rPr>
              <a:t>Faktoren</a:t>
            </a:r>
          </a:p>
        </p:txBody>
      </p:sp>
      <p:sp>
        <p:nvSpPr>
          <p:cNvPr id="91155" name="Freeform 19"/>
          <p:cNvSpPr>
            <a:spLocks/>
          </p:cNvSpPr>
          <p:nvPr/>
        </p:nvSpPr>
        <p:spPr bwMode="auto">
          <a:xfrm>
            <a:off x="9263040" y="5440340"/>
            <a:ext cx="4828979" cy="2470050"/>
          </a:xfrm>
          <a:custGeom>
            <a:avLst/>
            <a:gdLst>
              <a:gd name="T0" fmla="*/ 4829863 w 2142"/>
              <a:gd name="T1" fmla="*/ 541161 h 1095"/>
              <a:gd name="T2" fmla="*/ 4775747 w 2142"/>
              <a:gd name="T3" fmla="*/ 662922 h 1095"/>
              <a:gd name="T4" fmla="*/ 4674279 w 2142"/>
              <a:gd name="T5" fmla="*/ 804977 h 1095"/>
              <a:gd name="T6" fmla="*/ 4538989 w 2142"/>
              <a:gd name="T7" fmla="*/ 1001148 h 1095"/>
              <a:gd name="T8" fmla="*/ 4363112 w 2142"/>
              <a:gd name="T9" fmla="*/ 1183790 h 1095"/>
              <a:gd name="T10" fmla="*/ 4153412 w 2142"/>
              <a:gd name="T11" fmla="*/ 1379961 h 1095"/>
              <a:gd name="T12" fmla="*/ 3930183 w 2142"/>
              <a:gd name="T13" fmla="*/ 1549073 h 1095"/>
              <a:gd name="T14" fmla="*/ 3754305 w 2142"/>
              <a:gd name="T15" fmla="*/ 1664070 h 1095"/>
              <a:gd name="T16" fmla="*/ 3544605 w 2142"/>
              <a:gd name="T17" fmla="*/ 1792596 h 1095"/>
              <a:gd name="T18" fmla="*/ 3213144 w 2142"/>
              <a:gd name="T19" fmla="*/ 1968473 h 1095"/>
              <a:gd name="T20" fmla="*/ 2881683 w 2142"/>
              <a:gd name="T21" fmla="*/ 2130821 h 1095"/>
              <a:gd name="T22" fmla="*/ 2617867 w 2142"/>
              <a:gd name="T23" fmla="*/ 2218760 h 1095"/>
              <a:gd name="T24" fmla="*/ 2340522 w 2142"/>
              <a:gd name="T25" fmla="*/ 2320228 h 1095"/>
              <a:gd name="T26" fmla="*/ 2103764 w 2142"/>
              <a:gd name="T27" fmla="*/ 2387873 h 1095"/>
              <a:gd name="T28" fmla="*/ 1806125 w 2142"/>
              <a:gd name="T29" fmla="*/ 2469047 h 1095"/>
              <a:gd name="T30" fmla="*/ 0 w 2142"/>
              <a:gd name="T31" fmla="*/ 568219 h 1095"/>
              <a:gd name="T32" fmla="*/ 169113 w 2142"/>
              <a:gd name="T33" fmla="*/ 534396 h 1095"/>
              <a:gd name="T34" fmla="*/ 426164 w 2142"/>
              <a:gd name="T35" fmla="*/ 439693 h 1095"/>
              <a:gd name="T36" fmla="*/ 622335 w 2142"/>
              <a:gd name="T37" fmla="*/ 331461 h 1095"/>
              <a:gd name="T38" fmla="*/ 757626 w 2142"/>
              <a:gd name="T39" fmla="*/ 216464 h 1095"/>
              <a:gd name="T40" fmla="*/ 852329 w 2142"/>
              <a:gd name="T41" fmla="*/ 121761 h 1095"/>
              <a:gd name="T42" fmla="*/ 919974 w 2142"/>
              <a:gd name="T43" fmla="*/ 0 h 1095"/>
              <a:gd name="T44" fmla="*/ 4829863 w 2142"/>
              <a:gd name="T45" fmla="*/ 541161 h 10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42" h="1095">
                <a:moveTo>
                  <a:pt x="2142" y="240"/>
                </a:moveTo>
                <a:lnTo>
                  <a:pt x="2118" y="294"/>
                </a:lnTo>
                <a:lnTo>
                  <a:pt x="2073" y="357"/>
                </a:lnTo>
                <a:lnTo>
                  <a:pt x="2013" y="444"/>
                </a:lnTo>
                <a:lnTo>
                  <a:pt x="1935" y="525"/>
                </a:lnTo>
                <a:lnTo>
                  <a:pt x="1842" y="612"/>
                </a:lnTo>
                <a:lnTo>
                  <a:pt x="1743" y="687"/>
                </a:lnTo>
                <a:lnTo>
                  <a:pt x="1665" y="738"/>
                </a:lnTo>
                <a:lnTo>
                  <a:pt x="1572" y="795"/>
                </a:lnTo>
                <a:lnTo>
                  <a:pt x="1425" y="873"/>
                </a:lnTo>
                <a:lnTo>
                  <a:pt x="1278" y="945"/>
                </a:lnTo>
                <a:lnTo>
                  <a:pt x="1161" y="984"/>
                </a:lnTo>
                <a:lnTo>
                  <a:pt x="1038" y="1029"/>
                </a:lnTo>
                <a:lnTo>
                  <a:pt x="933" y="1059"/>
                </a:lnTo>
                <a:lnTo>
                  <a:pt x="801" y="1095"/>
                </a:lnTo>
                <a:lnTo>
                  <a:pt x="0" y="252"/>
                </a:lnTo>
                <a:lnTo>
                  <a:pt x="75" y="237"/>
                </a:lnTo>
                <a:lnTo>
                  <a:pt x="189" y="195"/>
                </a:lnTo>
                <a:lnTo>
                  <a:pt x="276" y="147"/>
                </a:lnTo>
                <a:lnTo>
                  <a:pt x="336" y="96"/>
                </a:lnTo>
                <a:lnTo>
                  <a:pt x="378" y="54"/>
                </a:lnTo>
                <a:lnTo>
                  <a:pt x="408" y="0"/>
                </a:lnTo>
                <a:lnTo>
                  <a:pt x="2142" y="240"/>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91156" name="Freeform 20"/>
          <p:cNvSpPr>
            <a:spLocks/>
          </p:cNvSpPr>
          <p:nvPr/>
        </p:nvSpPr>
        <p:spPr bwMode="auto">
          <a:xfrm>
            <a:off x="6229451" y="6013405"/>
            <a:ext cx="4843266" cy="2184311"/>
          </a:xfrm>
          <a:custGeom>
            <a:avLst/>
            <a:gdLst>
              <a:gd name="T0" fmla="*/ 3030502 w 2148"/>
              <a:gd name="T1" fmla="*/ 0 h 969"/>
              <a:gd name="T2" fmla="*/ 2901976 w 2148"/>
              <a:gd name="T3" fmla="*/ 27058 h 969"/>
              <a:gd name="T4" fmla="*/ 2719335 w 2148"/>
              <a:gd name="T5" fmla="*/ 54116 h 969"/>
              <a:gd name="T6" fmla="*/ 2536693 w 2148"/>
              <a:gd name="T7" fmla="*/ 60881 h 969"/>
              <a:gd name="T8" fmla="*/ 2252583 w 2148"/>
              <a:gd name="T9" fmla="*/ 60881 h 969"/>
              <a:gd name="T10" fmla="*/ 2124057 w 2148"/>
              <a:gd name="T11" fmla="*/ 54116 h 969"/>
              <a:gd name="T12" fmla="*/ 1927886 w 2148"/>
              <a:gd name="T13" fmla="*/ 20294 h 969"/>
              <a:gd name="T14" fmla="*/ 1826419 w 2148"/>
              <a:gd name="T15" fmla="*/ 6765 h 969"/>
              <a:gd name="T16" fmla="*/ 0 w 2148"/>
              <a:gd name="T17" fmla="*/ 1907592 h 969"/>
              <a:gd name="T18" fmla="*/ 229993 w 2148"/>
              <a:gd name="T19" fmla="*/ 1948179 h 969"/>
              <a:gd name="T20" fmla="*/ 581748 w 2148"/>
              <a:gd name="T21" fmla="*/ 2015824 h 969"/>
              <a:gd name="T22" fmla="*/ 960561 w 2148"/>
              <a:gd name="T23" fmla="*/ 2083469 h 969"/>
              <a:gd name="T24" fmla="*/ 1474664 w 2148"/>
              <a:gd name="T25" fmla="*/ 2144350 h 969"/>
              <a:gd name="T26" fmla="*/ 1907593 w 2148"/>
              <a:gd name="T27" fmla="*/ 2171408 h 969"/>
              <a:gd name="T28" fmla="*/ 2252583 w 2148"/>
              <a:gd name="T29" fmla="*/ 2184937 h 969"/>
              <a:gd name="T30" fmla="*/ 2841096 w 2148"/>
              <a:gd name="T31" fmla="*/ 2178172 h 969"/>
              <a:gd name="T32" fmla="*/ 3199615 w 2148"/>
              <a:gd name="T33" fmla="*/ 2151114 h 969"/>
              <a:gd name="T34" fmla="*/ 3619015 w 2148"/>
              <a:gd name="T35" fmla="*/ 2124056 h 969"/>
              <a:gd name="T36" fmla="*/ 4079002 w 2148"/>
              <a:gd name="T37" fmla="*/ 2063176 h 969"/>
              <a:gd name="T38" fmla="*/ 4451050 w 2148"/>
              <a:gd name="T39" fmla="*/ 1988766 h 969"/>
              <a:gd name="T40" fmla="*/ 4843392 w 2148"/>
              <a:gd name="T41" fmla="*/ 1894063 h 969"/>
              <a:gd name="T42" fmla="*/ 3030502 w 2148"/>
              <a:gd name="T43" fmla="*/ 0 h 96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148" h="969">
                <a:moveTo>
                  <a:pt x="1344" y="0"/>
                </a:moveTo>
                <a:lnTo>
                  <a:pt x="1287" y="12"/>
                </a:lnTo>
                <a:lnTo>
                  <a:pt x="1206" y="24"/>
                </a:lnTo>
                <a:lnTo>
                  <a:pt x="1125" y="27"/>
                </a:lnTo>
                <a:lnTo>
                  <a:pt x="999" y="27"/>
                </a:lnTo>
                <a:lnTo>
                  <a:pt x="942" y="24"/>
                </a:lnTo>
                <a:lnTo>
                  <a:pt x="855" y="9"/>
                </a:lnTo>
                <a:lnTo>
                  <a:pt x="810" y="3"/>
                </a:lnTo>
                <a:lnTo>
                  <a:pt x="0" y="846"/>
                </a:lnTo>
                <a:lnTo>
                  <a:pt x="102" y="864"/>
                </a:lnTo>
                <a:lnTo>
                  <a:pt x="258" y="894"/>
                </a:lnTo>
                <a:lnTo>
                  <a:pt x="426" y="924"/>
                </a:lnTo>
                <a:lnTo>
                  <a:pt x="654" y="951"/>
                </a:lnTo>
                <a:lnTo>
                  <a:pt x="846" y="963"/>
                </a:lnTo>
                <a:lnTo>
                  <a:pt x="999" y="969"/>
                </a:lnTo>
                <a:lnTo>
                  <a:pt x="1260" y="966"/>
                </a:lnTo>
                <a:lnTo>
                  <a:pt x="1419" y="954"/>
                </a:lnTo>
                <a:lnTo>
                  <a:pt x="1605" y="942"/>
                </a:lnTo>
                <a:lnTo>
                  <a:pt x="1809" y="915"/>
                </a:lnTo>
                <a:lnTo>
                  <a:pt x="1974" y="882"/>
                </a:lnTo>
                <a:lnTo>
                  <a:pt x="2148" y="840"/>
                </a:lnTo>
                <a:lnTo>
                  <a:pt x="1344" y="0"/>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91157" name="Freeform 21"/>
          <p:cNvSpPr>
            <a:spLocks/>
          </p:cNvSpPr>
          <p:nvPr/>
        </p:nvSpPr>
        <p:spPr bwMode="auto">
          <a:xfrm>
            <a:off x="3199036" y="5438753"/>
            <a:ext cx="4863901" cy="2476399"/>
          </a:xfrm>
          <a:custGeom>
            <a:avLst/>
            <a:gdLst>
              <a:gd name="T0" fmla="*/ 0 w 2157"/>
              <a:gd name="T1" fmla="*/ 520868 h 1098"/>
              <a:gd name="T2" fmla="*/ 81174 w 2157"/>
              <a:gd name="T3" fmla="*/ 649393 h 1098"/>
              <a:gd name="T4" fmla="*/ 175877 w 2157"/>
              <a:gd name="T5" fmla="*/ 811742 h 1098"/>
              <a:gd name="T6" fmla="*/ 297639 w 2157"/>
              <a:gd name="T7" fmla="*/ 980854 h 1098"/>
              <a:gd name="T8" fmla="*/ 446458 w 2157"/>
              <a:gd name="T9" fmla="*/ 1136438 h 1098"/>
              <a:gd name="T10" fmla="*/ 588513 w 2157"/>
              <a:gd name="T11" fmla="*/ 1271729 h 1098"/>
              <a:gd name="T12" fmla="*/ 757625 w 2157"/>
              <a:gd name="T13" fmla="*/ 1427312 h 1098"/>
              <a:gd name="T14" fmla="*/ 892916 w 2157"/>
              <a:gd name="T15" fmla="*/ 1535545 h 1098"/>
              <a:gd name="T16" fmla="*/ 1068793 w 2157"/>
              <a:gd name="T17" fmla="*/ 1657306 h 1098"/>
              <a:gd name="T18" fmla="*/ 1271728 w 2157"/>
              <a:gd name="T19" fmla="*/ 1779067 h 1098"/>
              <a:gd name="T20" fmla="*/ 1461135 w 2157"/>
              <a:gd name="T21" fmla="*/ 1887299 h 1098"/>
              <a:gd name="T22" fmla="*/ 1792596 w 2157"/>
              <a:gd name="T23" fmla="*/ 2042883 h 1098"/>
              <a:gd name="T24" fmla="*/ 2029354 w 2157"/>
              <a:gd name="T25" fmla="*/ 2144351 h 1098"/>
              <a:gd name="T26" fmla="*/ 2414931 w 2157"/>
              <a:gd name="T27" fmla="*/ 2293170 h 1098"/>
              <a:gd name="T28" fmla="*/ 2739628 w 2157"/>
              <a:gd name="T29" fmla="*/ 2394638 h 1098"/>
              <a:gd name="T30" fmla="*/ 3037266 w 2157"/>
              <a:gd name="T31" fmla="*/ 2475812 h 1098"/>
              <a:gd name="T32" fmla="*/ 4863685 w 2157"/>
              <a:gd name="T33" fmla="*/ 581748 h 1098"/>
              <a:gd name="T34" fmla="*/ 4741924 w 2157"/>
              <a:gd name="T35" fmla="*/ 547926 h 1098"/>
              <a:gd name="T36" fmla="*/ 4579575 w 2157"/>
              <a:gd name="T37" fmla="*/ 500574 h 1098"/>
              <a:gd name="T38" fmla="*/ 4390169 w 2157"/>
              <a:gd name="T39" fmla="*/ 426164 h 1098"/>
              <a:gd name="T40" fmla="*/ 4214292 w 2157"/>
              <a:gd name="T41" fmla="*/ 324697 h 1098"/>
              <a:gd name="T42" fmla="*/ 4079001 w 2157"/>
              <a:gd name="T43" fmla="*/ 209700 h 1098"/>
              <a:gd name="T44" fmla="*/ 4011356 w 2157"/>
              <a:gd name="T45" fmla="*/ 128526 h 1098"/>
              <a:gd name="T46" fmla="*/ 3923418 w 2157"/>
              <a:gd name="T47" fmla="*/ 0 h 1098"/>
              <a:gd name="T48" fmla="*/ 0 w 2157"/>
              <a:gd name="T49" fmla="*/ 520868 h 109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57" h="1098">
                <a:moveTo>
                  <a:pt x="0" y="231"/>
                </a:moveTo>
                <a:lnTo>
                  <a:pt x="36" y="288"/>
                </a:lnTo>
                <a:lnTo>
                  <a:pt x="78" y="360"/>
                </a:lnTo>
                <a:lnTo>
                  <a:pt x="132" y="435"/>
                </a:lnTo>
                <a:lnTo>
                  <a:pt x="198" y="504"/>
                </a:lnTo>
                <a:lnTo>
                  <a:pt x="261" y="564"/>
                </a:lnTo>
                <a:lnTo>
                  <a:pt x="336" y="633"/>
                </a:lnTo>
                <a:lnTo>
                  <a:pt x="396" y="681"/>
                </a:lnTo>
                <a:lnTo>
                  <a:pt x="474" y="735"/>
                </a:lnTo>
                <a:lnTo>
                  <a:pt x="564" y="789"/>
                </a:lnTo>
                <a:lnTo>
                  <a:pt x="648" y="837"/>
                </a:lnTo>
                <a:lnTo>
                  <a:pt x="795" y="906"/>
                </a:lnTo>
                <a:lnTo>
                  <a:pt x="900" y="951"/>
                </a:lnTo>
                <a:lnTo>
                  <a:pt x="1071" y="1017"/>
                </a:lnTo>
                <a:lnTo>
                  <a:pt x="1215" y="1062"/>
                </a:lnTo>
                <a:lnTo>
                  <a:pt x="1347" y="1098"/>
                </a:lnTo>
                <a:lnTo>
                  <a:pt x="2157" y="258"/>
                </a:lnTo>
                <a:lnTo>
                  <a:pt x="2103" y="243"/>
                </a:lnTo>
                <a:lnTo>
                  <a:pt x="2031" y="222"/>
                </a:lnTo>
                <a:lnTo>
                  <a:pt x="1947" y="189"/>
                </a:lnTo>
                <a:lnTo>
                  <a:pt x="1869" y="144"/>
                </a:lnTo>
                <a:lnTo>
                  <a:pt x="1809" y="93"/>
                </a:lnTo>
                <a:lnTo>
                  <a:pt x="1779" y="57"/>
                </a:lnTo>
                <a:lnTo>
                  <a:pt x="1740" y="0"/>
                </a:lnTo>
                <a:lnTo>
                  <a:pt x="0" y="231"/>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91158" name="Freeform 22"/>
          <p:cNvSpPr>
            <a:spLocks/>
          </p:cNvSpPr>
          <p:nvPr/>
        </p:nvSpPr>
        <p:spPr bwMode="auto">
          <a:xfrm>
            <a:off x="8664576" y="2348017"/>
            <a:ext cx="4173368" cy="2298607"/>
          </a:xfrm>
          <a:custGeom>
            <a:avLst/>
            <a:gdLst>
              <a:gd name="T0" fmla="*/ 1048499 w 1851"/>
              <a:gd name="T1" fmla="*/ 2299935 h 1020"/>
              <a:gd name="T2" fmla="*/ 4173704 w 1851"/>
              <a:gd name="T3" fmla="*/ 987619 h 1020"/>
              <a:gd name="T4" fmla="*/ 3855772 w 1851"/>
              <a:gd name="T5" fmla="*/ 811742 h 1020"/>
              <a:gd name="T6" fmla="*/ 3422843 w 1851"/>
              <a:gd name="T7" fmla="*/ 615571 h 1020"/>
              <a:gd name="T8" fmla="*/ 2895211 w 1851"/>
              <a:gd name="T9" fmla="*/ 419400 h 1020"/>
              <a:gd name="T10" fmla="*/ 2381108 w 1851"/>
              <a:gd name="T11" fmla="*/ 284110 h 1020"/>
              <a:gd name="T12" fmla="*/ 1921121 w 1851"/>
              <a:gd name="T13" fmla="*/ 182642 h 1020"/>
              <a:gd name="T14" fmla="*/ 1481428 w 1851"/>
              <a:gd name="T15" fmla="*/ 101468 h 1020"/>
              <a:gd name="T16" fmla="*/ 1183790 w 1851"/>
              <a:gd name="T17" fmla="*/ 67645 h 1020"/>
              <a:gd name="T18" fmla="*/ 852329 w 1851"/>
              <a:gd name="T19" fmla="*/ 47352 h 1020"/>
              <a:gd name="T20" fmla="*/ 615571 w 1851"/>
              <a:gd name="T21" fmla="*/ 20294 h 1020"/>
              <a:gd name="T22" fmla="*/ 338226 w 1851"/>
              <a:gd name="T23" fmla="*/ 13529 h 1020"/>
              <a:gd name="T24" fmla="*/ 0 w 1851"/>
              <a:gd name="T25" fmla="*/ 0 h 1020"/>
              <a:gd name="T26" fmla="*/ 6765 w 1851"/>
              <a:gd name="T27" fmla="*/ 2097000 h 1020"/>
              <a:gd name="T28" fmla="*/ 257051 w 1851"/>
              <a:gd name="T29" fmla="*/ 2110529 h 1020"/>
              <a:gd name="T30" fmla="*/ 541161 w 1851"/>
              <a:gd name="T31" fmla="*/ 2144351 h 1020"/>
              <a:gd name="T32" fmla="*/ 798212 w 1851"/>
              <a:gd name="T33" fmla="*/ 2198467 h 1020"/>
              <a:gd name="T34" fmla="*/ 1048499 w 1851"/>
              <a:gd name="T35" fmla="*/ 2299935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91159" name="Freeform 23"/>
          <p:cNvSpPr>
            <a:spLocks/>
          </p:cNvSpPr>
          <p:nvPr/>
        </p:nvSpPr>
        <p:spPr bwMode="auto">
          <a:xfrm>
            <a:off x="9705933" y="3335403"/>
            <a:ext cx="4559114" cy="2638317"/>
          </a:xfrm>
          <a:custGeom>
            <a:avLst/>
            <a:gdLst>
              <a:gd name="T0" fmla="*/ 500574 w 2022"/>
              <a:gd name="T1" fmla="*/ 2110528 h 1170"/>
              <a:gd name="T2" fmla="*/ 4396934 w 2022"/>
              <a:gd name="T3" fmla="*/ 2638160 h 1170"/>
              <a:gd name="T4" fmla="*/ 4511930 w 2022"/>
              <a:gd name="T5" fmla="*/ 2367579 h 1170"/>
              <a:gd name="T6" fmla="*/ 4559282 w 2022"/>
              <a:gd name="T7" fmla="*/ 2090234 h 1170"/>
              <a:gd name="T8" fmla="*/ 4559282 w 2022"/>
              <a:gd name="T9" fmla="*/ 1846712 h 1170"/>
              <a:gd name="T10" fmla="*/ 4525459 w 2022"/>
              <a:gd name="T11" fmla="*/ 1596425 h 1170"/>
              <a:gd name="T12" fmla="*/ 4444285 w 2022"/>
              <a:gd name="T13" fmla="*/ 1352903 h 1170"/>
              <a:gd name="T14" fmla="*/ 4390169 w 2022"/>
              <a:gd name="T15" fmla="*/ 1231141 h 1170"/>
              <a:gd name="T16" fmla="*/ 4322524 w 2022"/>
              <a:gd name="T17" fmla="*/ 1095851 h 1170"/>
              <a:gd name="T18" fmla="*/ 4241350 w 2022"/>
              <a:gd name="T19" fmla="*/ 967325 h 1170"/>
              <a:gd name="T20" fmla="*/ 4166940 w 2022"/>
              <a:gd name="T21" fmla="*/ 865858 h 1170"/>
              <a:gd name="T22" fmla="*/ 4079002 w 2022"/>
              <a:gd name="T23" fmla="*/ 764390 h 1170"/>
              <a:gd name="T24" fmla="*/ 3970769 w 2022"/>
              <a:gd name="T25" fmla="*/ 629100 h 1170"/>
              <a:gd name="T26" fmla="*/ 3835479 w 2022"/>
              <a:gd name="T27" fmla="*/ 500574 h 1170"/>
              <a:gd name="T28" fmla="*/ 3673131 w 2022"/>
              <a:gd name="T29" fmla="*/ 365284 h 1170"/>
              <a:gd name="T30" fmla="*/ 3558134 w 2022"/>
              <a:gd name="T31" fmla="*/ 277345 h 1170"/>
              <a:gd name="T32" fmla="*/ 3416079 w 2022"/>
              <a:gd name="T33" fmla="*/ 182642 h 1170"/>
              <a:gd name="T34" fmla="*/ 3280789 w 2022"/>
              <a:gd name="T35" fmla="*/ 74410 h 1170"/>
              <a:gd name="T36" fmla="*/ 3131970 w 2022"/>
              <a:gd name="T37" fmla="*/ 0 h 1170"/>
              <a:gd name="T38" fmla="*/ 0 w 2022"/>
              <a:gd name="T39" fmla="*/ 1319080 h 1170"/>
              <a:gd name="T40" fmla="*/ 87939 w 2022"/>
              <a:gd name="T41" fmla="*/ 1359667 h 1170"/>
              <a:gd name="T42" fmla="*/ 155584 w 2022"/>
              <a:gd name="T43" fmla="*/ 1400254 h 1170"/>
              <a:gd name="T44" fmla="*/ 270581 w 2022"/>
              <a:gd name="T45" fmla="*/ 1481428 h 1170"/>
              <a:gd name="T46" fmla="*/ 378813 w 2022"/>
              <a:gd name="T47" fmla="*/ 1589661 h 1170"/>
              <a:gd name="T48" fmla="*/ 466751 w 2022"/>
              <a:gd name="T49" fmla="*/ 1691128 h 1170"/>
              <a:gd name="T50" fmla="*/ 520868 w 2022"/>
              <a:gd name="T51" fmla="*/ 1833183 h 1170"/>
              <a:gd name="T52" fmla="*/ 527632 w 2022"/>
              <a:gd name="T53" fmla="*/ 1975238 h 1170"/>
              <a:gd name="T54" fmla="*/ 500574 w 2022"/>
              <a:gd name="T55" fmla="*/ 2110528 h 117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022" h="1170">
                <a:moveTo>
                  <a:pt x="222" y="936"/>
                </a:moveTo>
                <a:lnTo>
                  <a:pt x="1950" y="1170"/>
                </a:lnTo>
                <a:lnTo>
                  <a:pt x="2001" y="1050"/>
                </a:lnTo>
                <a:lnTo>
                  <a:pt x="2022" y="927"/>
                </a:lnTo>
                <a:lnTo>
                  <a:pt x="2022" y="819"/>
                </a:lnTo>
                <a:lnTo>
                  <a:pt x="2007" y="708"/>
                </a:lnTo>
                <a:lnTo>
                  <a:pt x="1971" y="600"/>
                </a:lnTo>
                <a:lnTo>
                  <a:pt x="1947" y="546"/>
                </a:lnTo>
                <a:lnTo>
                  <a:pt x="1917" y="486"/>
                </a:lnTo>
                <a:lnTo>
                  <a:pt x="1881" y="429"/>
                </a:lnTo>
                <a:lnTo>
                  <a:pt x="1848" y="384"/>
                </a:lnTo>
                <a:lnTo>
                  <a:pt x="1809" y="339"/>
                </a:lnTo>
                <a:lnTo>
                  <a:pt x="1761" y="279"/>
                </a:lnTo>
                <a:lnTo>
                  <a:pt x="1701" y="222"/>
                </a:lnTo>
                <a:lnTo>
                  <a:pt x="1629" y="162"/>
                </a:lnTo>
                <a:lnTo>
                  <a:pt x="1578" y="123"/>
                </a:lnTo>
                <a:lnTo>
                  <a:pt x="1515" y="81"/>
                </a:lnTo>
                <a:lnTo>
                  <a:pt x="1455" y="33"/>
                </a:lnTo>
                <a:lnTo>
                  <a:pt x="1389" y="0"/>
                </a:lnTo>
                <a:lnTo>
                  <a:pt x="0" y="585"/>
                </a:lnTo>
                <a:lnTo>
                  <a:pt x="39" y="603"/>
                </a:lnTo>
                <a:lnTo>
                  <a:pt x="69" y="621"/>
                </a:lnTo>
                <a:lnTo>
                  <a:pt x="120" y="657"/>
                </a:lnTo>
                <a:lnTo>
                  <a:pt x="168" y="705"/>
                </a:lnTo>
                <a:lnTo>
                  <a:pt x="207" y="750"/>
                </a:lnTo>
                <a:lnTo>
                  <a:pt x="231" y="813"/>
                </a:lnTo>
                <a:lnTo>
                  <a:pt x="234" y="876"/>
                </a:lnTo>
                <a:lnTo>
                  <a:pt x="222" y="936"/>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grpSp>
        <p:nvGrpSpPr>
          <p:cNvPr id="51222" name="Group 24"/>
          <p:cNvGrpSpPr>
            <a:grpSpLocks/>
          </p:cNvGrpSpPr>
          <p:nvPr/>
        </p:nvGrpSpPr>
        <p:grpSpPr bwMode="auto">
          <a:xfrm>
            <a:off x="3048230" y="2354367"/>
            <a:ext cx="11219993" cy="5843349"/>
            <a:chOff x="392" y="1044"/>
            <a:chExt cx="4976" cy="2592"/>
          </a:xfrm>
        </p:grpSpPr>
        <p:sp>
          <p:nvSpPr>
            <p:cNvPr id="91161" name="Oval 25"/>
            <p:cNvSpPr>
              <a:spLocks noChangeArrowheads="1"/>
            </p:cNvSpPr>
            <p:nvPr/>
          </p:nvSpPr>
          <p:spPr bwMode="auto">
            <a:xfrm>
              <a:off x="2183" y="1971"/>
              <a:ext cx="1394" cy="726"/>
            </a:xfrm>
            <a:prstGeom prst="ellipse">
              <a:avLst/>
            </a:prstGeom>
            <a:solidFill>
              <a:srgbClr val="FF0000"/>
            </a:solidFill>
            <a:ln w="38100">
              <a:solidFill>
                <a:srgbClr val="5F5F5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ltLang="de-DE">
                <a:latin typeface="Arial" panose="020B0604020202020204" pitchFamily="34" charset="0"/>
                <a:cs typeface="Arial" panose="020B0604020202020204" pitchFamily="34" charset="0"/>
              </a:endParaRPr>
            </a:p>
          </p:txBody>
        </p:sp>
        <p:sp>
          <p:nvSpPr>
            <p:cNvPr id="91162" name="Oval 26"/>
            <p:cNvSpPr>
              <a:spLocks noChangeArrowheads="1"/>
            </p:cNvSpPr>
            <p:nvPr/>
          </p:nvSpPr>
          <p:spPr bwMode="auto">
            <a:xfrm>
              <a:off x="392" y="1044"/>
              <a:ext cx="4976" cy="2592"/>
            </a:xfrm>
            <a:prstGeom prst="ellipse">
              <a:avLst/>
            </a:prstGeom>
            <a:noFill/>
            <a:ln w="38100">
              <a:solidFill>
                <a:srgbClr val="5F5F5F"/>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ltLang="de-DE">
                <a:latin typeface="Arial" panose="020B0604020202020204" pitchFamily="34" charset="0"/>
                <a:cs typeface="Arial" panose="020B0604020202020204" pitchFamily="34" charset="0"/>
              </a:endParaRPr>
            </a:p>
          </p:txBody>
        </p:sp>
        <p:sp>
          <p:nvSpPr>
            <p:cNvPr id="91163" name="Line 27"/>
            <p:cNvSpPr>
              <a:spLocks noChangeShapeType="1"/>
            </p:cNvSpPr>
            <p:nvPr/>
          </p:nvSpPr>
          <p:spPr bwMode="auto">
            <a:xfrm flipH="1">
              <a:off x="458" y="2415"/>
              <a:ext cx="1745" cy="227"/>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91164" name="Line 28"/>
            <p:cNvSpPr>
              <a:spLocks noChangeShapeType="1"/>
            </p:cNvSpPr>
            <p:nvPr/>
          </p:nvSpPr>
          <p:spPr bwMode="auto">
            <a:xfrm flipH="1" flipV="1">
              <a:off x="3561" y="2416"/>
              <a:ext cx="1735" cy="233"/>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91165" name="Line 29"/>
            <p:cNvSpPr>
              <a:spLocks noChangeShapeType="1"/>
            </p:cNvSpPr>
            <p:nvPr/>
          </p:nvSpPr>
          <p:spPr bwMode="auto">
            <a:xfrm flipH="1" flipV="1">
              <a:off x="2886" y="1055"/>
              <a:ext cx="0" cy="921"/>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91166" name="Line 30"/>
            <p:cNvSpPr>
              <a:spLocks noChangeShapeType="1"/>
            </p:cNvSpPr>
            <p:nvPr/>
          </p:nvSpPr>
          <p:spPr bwMode="auto">
            <a:xfrm flipV="1">
              <a:off x="3336" y="1476"/>
              <a:ext cx="1403" cy="58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91167" name="Line 31"/>
            <p:cNvSpPr>
              <a:spLocks noChangeShapeType="1"/>
            </p:cNvSpPr>
            <p:nvPr/>
          </p:nvSpPr>
          <p:spPr bwMode="auto">
            <a:xfrm>
              <a:off x="3153" y="2673"/>
              <a:ext cx="788" cy="828"/>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91168" name="Line 32"/>
            <p:cNvSpPr>
              <a:spLocks noChangeShapeType="1"/>
            </p:cNvSpPr>
            <p:nvPr/>
          </p:nvSpPr>
          <p:spPr bwMode="auto">
            <a:xfrm flipH="1">
              <a:off x="1814" y="2672"/>
              <a:ext cx="798" cy="82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91169" name="Rectangle 33"/>
            <p:cNvSpPr>
              <a:spLocks noChangeArrowheads="1"/>
            </p:cNvSpPr>
            <p:nvPr/>
          </p:nvSpPr>
          <p:spPr bwMode="auto">
            <a:xfrm>
              <a:off x="2204" y="2238"/>
              <a:ext cx="1213"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1988" b="1">
                  <a:ea typeface="Arial" charset="0"/>
                </a:rPr>
                <a:t>ARTERIOSKLEROSE</a:t>
              </a:r>
            </a:p>
          </p:txBody>
        </p:sp>
        <p:sp>
          <p:nvSpPr>
            <p:cNvPr id="91170" name="Line 34"/>
            <p:cNvSpPr>
              <a:spLocks noChangeShapeType="1"/>
            </p:cNvSpPr>
            <p:nvPr/>
          </p:nvSpPr>
          <p:spPr bwMode="auto">
            <a:xfrm flipH="1" flipV="1">
              <a:off x="1016" y="1476"/>
              <a:ext cx="1403" cy="58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grpSp>
      <p:sp>
        <p:nvSpPr>
          <p:cNvPr id="33" name="Rectangle 9"/>
          <p:cNvSpPr>
            <a:spLocks noChangeArrowheads="1"/>
          </p:cNvSpPr>
          <p:nvPr/>
        </p:nvSpPr>
        <p:spPr bwMode="auto">
          <a:xfrm>
            <a:off x="2825816" y="655911"/>
            <a:ext cx="11736826" cy="1622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7" tIns="45718" rIns="91437" bIns="45718"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a:ea typeface="Times New Roman" charset="0"/>
                <a:cs typeface="Arial"/>
              </a:rPr>
              <a:t>Psychosoziale Faktoren</a:t>
            </a:r>
            <a:endParaRPr lang="de-DE" altLang="de-DE" sz="4400" b="0">
              <a:solidFill>
                <a:schemeClr val="tx1"/>
              </a:solidFill>
              <a:latin typeface="Arial"/>
              <a:ea typeface="Times New Roman" charset="0"/>
              <a:cs typeface="Arial"/>
            </a:endParaRPr>
          </a:p>
          <a:p>
            <a:pPr>
              <a:defRPr/>
            </a:pPr>
            <a:r>
              <a:rPr lang="de-DE" altLang="de-DE" sz="3599" b="0" dirty="0">
                <a:solidFill>
                  <a:schemeClr val="tx1"/>
                </a:solidFill>
                <a:latin typeface="Arial"/>
                <a:ea typeface="Times New Roman" charset="0"/>
                <a:cs typeface="Arial"/>
              </a:rPr>
              <a:t>Teil II – Psychisches Befinden, Nikotin</a:t>
            </a:r>
          </a:p>
        </p:txBody>
      </p:sp>
      <p:sp>
        <p:nvSpPr>
          <p:cNvPr id="2" name="Fußzeilenplatzhalter 1">
            <a:extLst>
              <a:ext uri="{FF2B5EF4-FFF2-40B4-BE49-F238E27FC236}">
                <a16:creationId xmlns:a16="http://schemas.microsoft.com/office/drawing/2014/main" id="{CE4FB29F-81D4-6B83-3FB2-0BC61A2856AE}"/>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CAED498A-26DE-2F53-5C3A-B19A1EACDCB2}"/>
              </a:ext>
            </a:extLst>
          </p:cNvPr>
          <p:cNvSpPr>
            <a:spLocks noGrp="1"/>
          </p:cNvSpPr>
          <p:nvPr>
            <p:ph type="sldNum" sz="quarter" idx="12"/>
          </p:nvPr>
        </p:nvSpPr>
        <p:spPr/>
        <p:txBody>
          <a:bodyPr/>
          <a:lstStyle/>
          <a:p>
            <a:fld id="{48F63A3B-78C7-47BE-AE5E-E10140E04643}" type="slidenum">
              <a:rPr lang="en-US" smtClean="0"/>
              <a:pPr/>
              <a:t>33</a:t>
            </a:fld>
            <a:endParaRPr lang="en-US" dirty="0"/>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ChangeArrowheads="1"/>
          </p:cNvSpPr>
          <p:nvPr/>
        </p:nvSpPr>
        <p:spPr bwMode="auto">
          <a:xfrm>
            <a:off x="2370138" y="1806576"/>
            <a:ext cx="12457112" cy="162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ea typeface="Verdana" charset="0"/>
                <a:cs typeface="Verdana" charset="0"/>
              </a:rPr>
              <a:t>Rauchen schadet Ihrer Gesundheit ...</a:t>
            </a:r>
          </a:p>
        </p:txBody>
      </p:sp>
      <p:sp>
        <p:nvSpPr>
          <p:cNvPr id="165891" name="Rectangle 3"/>
          <p:cNvSpPr>
            <a:spLocks noChangeArrowheads="1"/>
          </p:cNvSpPr>
          <p:nvPr/>
        </p:nvSpPr>
        <p:spPr bwMode="auto">
          <a:xfrm>
            <a:off x="3138489" y="2109789"/>
            <a:ext cx="11039475" cy="693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40" tIns="45720" rIns="91440" bIns="45720" anchor="t"/>
          <a:lstStyle>
            <a:lvl1pPr marL="342900" indent="-342900"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100000"/>
              </a:lnSpc>
              <a:spcAft>
                <a:spcPct val="0"/>
              </a:spcAft>
              <a:buClrTx/>
              <a:buSzTx/>
              <a:buFontTx/>
              <a:buNone/>
              <a:defRPr/>
            </a:pPr>
            <a:endParaRPr lang="de-DE" altLang="de-DE" sz="5300" dirty="0">
              <a:solidFill>
                <a:srgbClr val="535353"/>
              </a:solidFill>
              <a:ea typeface="Verdana" charset="0"/>
            </a:endParaRPr>
          </a:p>
          <a:p>
            <a:pPr algn="l">
              <a:lnSpc>
                <a:spcPct val="100000"/>
              </a:lnSpc>
              <a:spcAft>
                <a:spcPct val="0"/>
              </a:spcAft>
              <a:buClrTx/>
              <a:buSzTx/>
              <a:buFontTx/>
              <a:buChar char="•"/>
              <a:defRPr/>
            </a:pPr>
            <a:endParaRPr lang="de-DE" altLang="de-DE" sz="2500" dirty="0">
              <a:solidFill>
                <a:schemeClr val="tx1"/>
              </a:solidFill>
            </a:endParaRPr>
          </a:p>
          <a:p>
            <a:pPr marL="0" indent="0" algn="l">
              <a:lnSpc>
                <a:spcPct val="100000"/>
              </a:lnSpc>
              <a:spcAft>
                <a:spcPct val="0"/>
              </a:spcAft>
              <a:buClrTx/>
              <a:buSzTx/>
              <a:defRPr/>
            </a:pPr>
            <a:endParaRPr lang="de-DE" altLang="de-DE" sz="2500" dirty="0">
              <a:solidFill>
                <a:schemeClr val="tx1"/>
              </a:solidFill>
            </a:endParaRPr>
          </a:p>
          <a:p>
            <a:pPr marL="0" indent="0" algn="l">
              <a:lnSpc>
                <a:spcPct val="100000"/>
              </a:lnSpc>
              <a:spcAft>
                <a:spcPct val="0"/>
              </a:spcAft>
              <a:buClrTx/>
              <a:buSzTx/>
              <a:defRPr/>
            </a:pPr>
            <a:endParaRPr lang="de-DE" altLang="de-DE" sz="2500" dirty="0">
              <a:solidFill>
                <a:schemeClr val="tx1"/>
              </a:solidFill>
            </a:endParaRPr>
          </a:p>
          <a:p>
            <a:pPr marL="0" indent="0" algn="l">
              <a:lnSpc>
                <a:spcPct val="100000"/>
              </a:lnSpc>
              <a:spcAft>
                <a:spcPct val="0"/>
              </a:spcAft>
              <a:buClrTx/>
              <a:buSzTx/>
              <a:defRPr/>
            </a:pPr>
            <a:endParaRPr lang="de-DE" altLang="de-DE" sz="2500" dirty="0">
              <a:solidFill>
                <a:schemeClr val="tx1"/>
              </a:solidFill>
            </a:endParaRPr>
          </a:p>
          <a:p>
            <a:pPr marL="0" indent="0" algn="l">
              <a:lnSpc>
                <a:spcPct val="100000"/>
              </a:lnSpc>
              <a:spcAft>
                <a:spcPct val="0"/>
              </a:spcAft>
              <a:buClrTx/>
              <a:buSzTx/>
              <a:defRPr/>
            </a:pPr>
            <a:endParaRPr lang="de-DE" altLang="de-DE" sz="2500" dirty="0">
              <a:solidFill>
                <a:schemeClr val="tx1"/>
              </a:solidFill>
            </a:endParaRPr>
          </a:p>
          <a:p>
            <a:pPr marL="0" indent="0" algn="l">
              <a:lnSpc>
                <a:spcPct val="100000"/>
              </a:lnSpc>
              <a:spcAft>
                <a:spcPct val="0"/>
              </a:spcAft>
              <a:buClrTx/>
              <a:buSzTx/>
              <a:defRPr/>
            </a:pPr>
            <a:endParaRPr lang="de-DE" altLang="de-DE" sz="2500" dirty="0">
              <a:solidFill>
                <a:schemeClr val="tx1"/>
              </a:solidFill>
            </a:endParaRPr>
          </a:p>
          <a:p>
            <a:pPr marL="0" indent="0" algn="l">
              <a:lnSpc>
                <a:spcPct val="100000"/>
              </a:lnSpc>
              <a:spcAft>
                <a:spcPct val="0"/>
              </a:spcAft>
              <a:buClrTx/>
              <a:buSzTx/>
              <a:defRPr/>
            </a:pPr>
            <a:endParaRPr lang="de-DE" altLang="de-DE" sz="2500" dirty="0">
              <a:solidFill>
                <a:schemeClr val="tx1"/>
              </a:solidFill>
            </a:endParaRPr>
          </a:p>
          <a:p>
            <a:pPr marL="0" indent="0" algn="l">
              <a:lnSpc>
                <a:spcPct val="100000"/>
              </a:lnSpc>
              <a:spcAft>
                <a:spcPct val="0"/>
              </a:spcAft>
              <a:buClrTx/>
              <a:buSzTx/>
              <a:defRPr/>
            </a:pPr>
            <a:endParaRPr lang="de-DE" altLang="de-DE" sz="2500" dirty="0">
              <a:solidFill>
                <a:schemeClr val="tx1"/>
              </a:solidFill>
            </a:endParaRPr>
          </a:p>
          <a:p>
            <a:pPr marL="0" indent="0" algn="l">
              <a:lnSpc>
                <a:spcPct val="100000"/>
              </a:lnSpc>
              <a:spcAft>
                <a:spcPct val="0"/>
              </a:spcAft>
              <a:buClrTx/>
              <a:buSzTx/>
              <a:defRPr/>
            </a:pPr>
            <a:endParaRPr lang="de-DE" altLang="de-DE" sz="2500" dirty="0">
              <a:solidFill>
                <a:schemeClr val="tx1"/>
              </a:solidFill>
            </a:endParaRPr>
          </a:p>
          <a:p>
            <a:pPr algn="l">
              <a:lnSpc>
                <a:spcPct val="100000"/>
              </a:lnSpc>
              <a:spcAft>
                <a:spcPct val="0"/>
              </a:spcAft>
              <a:buClrTx/>
              <a:buSzTx/>
              <a:buFontTx/>
              <a:buNone/>
              <a:defRPr/>
            </a:pPr>
            <a:endParaRPr lang="de-DE" altLang="de-DE" sz="2500" dirty="0">
              <a:solidFill>
                <a:schemeClr val="tx1"/>
              </a:solidFill>
            </a:endParaRPr>
          </a:p>
          <a:p>
            <a:pPr algn="l">
              <a:lnSpc>
                <a:spcPct val="100000"/>
              </a:lnSpc>
              <a:spcAft>
                <a:spcPct val="0"/>
              </a:spcAft>
              <a:buClrTx/>
              <a:buSzTx/>
              <a:buFontTx/>
              <a:buNone/>
              <a:defRPr/>
            </a:pPr>
            <a:endParaRPr lang="de-DE" altLang="de-DE" sz="2500" dirty="0">
              <a:solidFill>
                <a:schemeClr val="tx1"/>
              </a:solidFill>
            </a:endParaRPr>
          </a:p>
          <a:p>
            <a:pPr algn="l">
              <a:lnSpc>
                <a:spcPct val="100000"/>
              </a:lnSpc>
              <a:spcAft>
                <a:spcPct val="0"/>
              </a:spcAft>
              <a:buClrTx/>
              <a:buSzTx/>
              <a:buFontTx/>
              <a:buNone/>
              <a:defRPr/>
            </a:pPr>
            <a:endParaRPr lang="de-DE" altLang="de-DE" sz="2500" dirty="0">
              <a:solidFill>
                <a:schemeClr val="tx1"/>
              </a:solidFill>
            </a:endParaRPr>
          </a:p>
          <a:p>
            <a:pPr algn="l">
              <a:lnSpc>
                <a:spcPct val="100000"/>
              </a:lnSpc>
              <a:spcAft>
                <a:spcPct val="0"/>
              </a:spcAft>
              <a:buClrTx/>
              <a:buSzTx/>
              <a:buFontTx/>
              <a:buNone/>
              <a:defRPr/>
            </a:pPr>
            <a:endParaRPr lang="de-DE" altLang="de-DE" sz="2500" dirty="0">
              <a:solidFill>
                <a:schemeClr val="tx1"/>
              </a:solidFill>
            </a:endParaRPr>
          </a:p>
          <a:p>
            <a:pPr algn="l">
              <a:lnSpc>
                <a:spcPct val="100000"/>
              </a:lnSpc>
              <a:spcAft>
                <a:spcPct val="0"/>
              </a:spcAft>
              <a:buClrTx/>
              <a:buSzTx/>
              <a:defRPr/>
            </a:pPr>
            <a:r>
              <a:rPr lang="de-DE" altLang="de-DE" sz="3200" dirty="0">
                <a:solidFill>
                  <a:srgbClr val="FF0000"/>
                </a:solidFill>
                <a:latin typeface="Arial"/>
                <a:cs typeface="Arial"/>
              </a:rPr>
              <a:t>... das wussten Sie vielleicht schon. </a:t>
            </a:r>
            <a:endParaRPr lang="de-DE" altLang="de-DE" sz="3200" dirty="0">
              <a:solidFill>
                <a:srgbClr val="FF0000"/>
              </a:solidFill>
            </a:endParaRPr>
          </a:p>
        </p:txBody>
      </p:sp>
      <p:sp>
        <p:nvSpPr>
          <p:cNvPr id="2" name="Fußzeilenplatzhalter 1">
            <a:extLst>
              <a:ext uri="{FF2B5EF4-FFF2-40B4-BE49-F238E27FC236}">
                <a16:creationId xmlns:a16="http://schemas.microsoft.com/office/drawing/2014/main" id="{6A4CF2F5-012A-8812-E923-DDCD12E85BE6}"/>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85B8AEB8-D3B9-BF66-AADE-A437431CF5B8}"/>
              </a:ext>
            </a:extLst>
          </p:cNvPr>
          <p:cNvSpPr>
            <a:spLocks noGrp="1"/>
          </p:cNvSpPr>
          <p:nvPr>
            <p:ph type="sldNum" sz="quarter" idx="12"/>
          </p:nvPr>
        </p:nvSpPr>
        <p:spPr/>
        <p:txBody>
          <a:bodyPr/>
          <a:lstStyle/>
          <a:p>
            <a:fld id="{48F63A3B-78C7-47BE-AE5E-E10140E04643}" type="slidenum">
              <a:rPr lang="en-US" smtClean="0"/>
              <a:pPr/>
              <a:t>34</a:t>
            </a:fld>
            <a:endParaRPr lang="en-US" dirty="0"/>
          </a:p>
        </p:txBody>
      </p:sp>
      <p:pic>
        <p:nvPicPr>
          <p:cNvPr id="1026" name="Picture 2" descr="Kostenlose Fotos zum Thema Zigaretten">
            <a:extLst>
              <a:ext uri="{FF2B5EF4-FFF2-40B4-BE49-F238E27FC236}">
                <a16:creationId xmlns:a16="http://schemas.microsoft.com/office/drawing/2014/main" id="{2A3B7800-E3AF-5248-666A-2CFC5F7D608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41801" y="3184737"/>
            <a:ext cx="7163987" cy="4440179"/>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1">
            <a:extLst>
              <a:ext uri="{FF2B5EF4-FFF2-40B4-BE49-F238E27FC236}">
                <a16:creationId xmlns:a16="http://schemas.microsoft.com/office/drawing/2014/main" id="{AF7C7655-40A4-4C90-EA00-16D37FE9C059}"/>
              </a:ext>
            </a:extLst>
          </p:cNvPr>
          <p:cNvSpPr txBox="1">
            <a:spLocks noChangeArrowheads="1"/>
          </p:cNvSpPr>
          <p:nvPr/>
        </p:nvSpPr>
        <p:spPr bwMode="auto">
          <a:xfrm>
            <a:off x="4841801" y="7705760"/>
            <a:ext cx="110639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a:t>
            </a:r>
            <a:r>
              <a:rPr lang="de-DE" altLang="de-DE" sz="845" dirty="0" err="1">
                <a:solidFill>
                  <a:srgbClr val="000000"/>
                </a:solidFill>
              </a:rPr>
              <a:t>Pixabay</a:t>
            </a:r>
            <a:endParaRPr lang="de-DE" altLang="de-DE" sz="845" dirty="0">
              <a:solidFill>
                <a:srgbClr val="000000"/>
              </a:solidFill>
            </a:endParaRPr>
          </a:p>
        </p:txBody>
      </p:sp>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ChangeArrowheads="1"/>
          </p:cNvSpPr>
          <p:nvPr/>
        </p:nvSpPr>
        <p:spPr bwMode="auto">
          <a:xfrm>
            <a:off x="2347662" y="353484"/>
            <a:ext cx="12457112" cy="162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Verdana" charset="0"/>
                <a:cs typeface="Arial" panose="020B0604020202020204" pitchFamily="34" charset="0"/>
              </a:rPr>
              <a:t>Was habe ich davon, aufzuhören?</a:t>
            </a:r>
          </a:p>
        </p:txBody>
      </p:sp>
      <p:sp>
        <p:nvSpPr>
          <p:cNvPr id="166915" name="Rectangle 3"/>
          <p:cNvSpPr>
            <a:spLocks noChangeArrowheads="1"/>
          </p:cNvSpPr>
          <p:nvPr/>
        </p:nvSpPr>
        <p:spPr bwMode="auto">
          <a:xfrm>
            <a:off x="3138489" y="2109789"/>
            <a:ext cx="11857037" cy="584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100000"/>
              </a:lnSpc>
              <a:spcAft>
                <a:spcPct val="0"/>
              </a:spcAft>
              <a:buClrTx/>
              <a:buSzTx/>
              <a:buFontTx/>
              <a:buNone/>
              <a:defRPr/>
            </a:pPr>
            <a:endParaRPr lang="de-DE" altLang="de-DE" sz="2500">
              <a:solidFill>
                <a:schemeClr val="tx1"/>
              </a:solidFill>
            </a:endParaRPr>
          </a:p>
        </p:txBody>
      </p:sp>
      <p:graphicFrame>
        <p:nvGraphicFramePr>
          <p:cNvPr id="2" name="Tabelle 1"/>
          <p:cNvGraphicFramePr>
            <a:graphicFrameLocks noGrp="1"/>
          </p:cNvGraphicFramePr>
          <p:nvPr>
            <p:extLst>
              <p:ext uri="{D42A27DB-BD31-4B8C-83A1-F6EECF244321}">
                <p14:modId xmlns:p14="http://schemas.microsoft.com/office/powerpoint/2010/main" val="3738881944"/>
              </p:ext>
            </p:extLst>
          </p:nvPr>
        </p:nvGraphicFramePr>
        <p:xfrm>
          <a:off x="2897189" y="1582723"/>
          <a:ext cx="12098337" cy="7597775"/>
        </p:xfrm>
        <a:graphic>
          <a:graphicData uri="http://schemas.openxmlformats.org/drawingml/2006/table">
            <a:tbl>
              <a:tblPr/>
              <a:tblGrid>
                <a:gridCol w="1966912">
                  <a:extLst>
                    <a:ext uri="{9D8B030D-6E8A-4147-A177-3AD203B41FA5}">
                      <a16:colId xmlns:a16="http://schemas.microsoft.com/office/drawing/2014/main" val="20000"/>
                    </a:ext>
                  </a:extLst>
                </a:gridCol>
                <a:gridCol w="10131425">
                  <a:extLst>
                    <a:ext uri="{9D8B030D-6E8A-4147-A177-3AD203B41FA5}">
                      <a16:colId xmlns:a16="http://schemas.microsoft.com/office/drawing/2014/main" val="20001"/>
                    </a:ext>
                  </a:extLst>
                </a:gridCol>
              </a:tblGrid>
              <a:tr h="587375">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400" b="1" i="0" u="none" strike="noStrike" cap="none" normalizeH="0" baseline="0" dirty="0">
                          <a:ln>
                            <a:noFill/>
                          </a:ln>
                          <a:solidFill>
                            <a:srgbClr val="FFFFFF"/>
                          </a:solidFill>
                          <a:effectLst/>
                          <a:latin typeface="Verdana" pitchFamily="34" charset="0"/>
                          <a:ea typeface="Verdana" pitchFamily="34" charset="0"/>
                          <a:cs typeface="Arial" panose="020B0604020202020204" pitchFamily="34" charset="0"/>
                        </a:rPr>
                        <a:t>Zeitraum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0000"/>
                    </a:solidFill>
                  </a:tcPr>
                </a:tc>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400" b="1" i="0" u="none" strike="noStrike" cap="none" normalizeH="0" baseline="0" dirty="0">
                          <a:ln>
                            <a:noFill/>
                          </a:ln>
                          <a:solidFill>
                            <a:srgbClr val="FFFFFF"/>
                          </a:solidFill>
                          <a:effectLst/>
                          <a:latin typeface="Verdana" pitchFamily="34" charset="0"/>
                          <a:ea typeface="Verdana" pitchFamily="34" charset="0"/>
                          <a:cs typeface="Arial" panose="020B0604020202020204" pitchFamily="34" charset="0"/>
                        </a:rPr>
                        <a:t>Was passiert in mir?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0000"/>
                    </a:solidFill>
                  </a:tcPr>
                </a:tc>
                <a:extLst>
                  <a:ext uri="{0D108BD9-81ED-4DB2-BD59-A6C34878D82A}">
                    <a16:rowId xmlns:a16="http://schemas.microsoft.com/office/drawing/2014/main" val="10000"/>
                  </a:ext>
                </a:extLst>
              </a:tr>
              <a:tr h="587375">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rPr>
                        <a:t>20 Min.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rPr>
                        <a:t>Puls und Blutdruck normal, Körpertemperatur normalisiert sich</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7375">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rPr>
                        <a:t>8 Std.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rPr>
                        <a:t>Bessere Sauerstoffversorgung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87375">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a:ln>
                            <a:noFill/>
                          </a:ln>
                          <a:solidFill>
                            <a:srgbClr val="000000"/>
                          </a:solidFill>
                          <a:effectLst/>
                          <a:latin typeface="Verdana" pitchFamily="34" charset="0"/>
                          <a:ea typeface="Verdana" pitchFamily="34" charset="0"/>
                          <a:cs typeface="Arial" panose="020B0604020202020204" pitchFamily="34" charset="0"/>
                        </a:rPr>
                        <a:t>24 - 48 Std.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rPr>
                        <a:t>Herzinfarktrisiko sinkt, Geruchs- und Geschmackssinn verbessert sich</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87375">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a:ln>
                            <a:noFill/>
                          </a:ln>
                          <a:solidFill>
                            <a:srgbClr val="000000"/>
                          </a:solidFill>
                          <a:effectLst/>
                          <a:latin typeface="Verdana" pitchFamily="34" charset="0"/>
                          <a:ea typeface="Verdana" pitchFamily="34" charset="0"/>
                          <a:cs typeface="Arial" panose="020B0604020202020204" pitchFamily="34" charset="0"/>
                        </a:rPr>
                        <a:t>2 Wochen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rPr>
                        <a:t>Kreislauf stabilisiert sich, Lungenfunktion verbessert sich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87375">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a:ln>
                            <a:noFill/>
                          </a:ln>
                          <a:solidFill>
                            <a:srgbClr val="000000"/>
                          </a:solidFill>
                          <a:effectLst/>
                          <a:latin typeface="Verdana" pitchFamily="34" charset="0"/>
                          <a:ea typeface="Verdana" pitchFamily="34" charset="0"/>
                          <a:cs typeface="Arial" panose="020B0604020202020204" pitchFamily="34" charset="0"/>
                        </a:rPr>
                        <a:t>1 Monat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rPr>
                        <a:t>Hustenanfälle und Kurzatmigkeit gehen zurück, Immunsystem wird gestärkt, weniger Erkältungen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87375">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a:ln>
                            <a:noFill/>
                          </a:ln>
                          <a:solidFill>
                            <a:srgbClr val="000000"/>
                          </a:solidFill>
                          <a:effectLst/>
                          <a:latin typeface="Verdana" pitchFamily="34" charset="0"/>
                          <a:ea typeface="Verdana" pitchFamily="34" charset="0"/>
                          <a:cs typeface="Arial" panose="020B0604020202020204" pitchFamily="34" charset="0"/>
                        </a:rPr>
                        <a:t>9 Monate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rPr>
                        <a:t>Raucherhusten verschwindet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87375">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a:ln>
                            <a:noFill/>
                          </a:ln>
                          <a:solidFill>
                            <a:srgbClr val="000000"/>
                          </a:solidFill>
                          <a:effectLst/>
                          <a:latin typeface="Verdana" pitchFamily="34" charset="0"/>
                          <a:ea typeface="Verdana" pitchFamily="34" charset="0"/>
                          <a:cs typeface="Arial" panose="020B0604020202020204" pitchFamily="34" charset="0"/>
                        </a:rPr>
                        <a:t>1 Jahr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rPr>
                        <a:t>Koronarinsuffizienz sinkt auf die Hälfte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587375">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a:ln>
                            <a:noFill/>
                          </a:ln>
                          <a:solidFill>
                            <a:srgbClr val="000000"/>
                          </a:solidFill>
                          <a:effectLst/>
                          <a:latin typeface="Verdana" pitchFamily="34" charset="0"/>
                          <a:ea typeface="Verdana" pitchFamily="34" charset="0"/>
                          <a:cs typeface="Arial" panose="020B0604020202020204" pitchFamily="34" charset="0"/>
                        </a:rPr>
                        <a:t>5 Jahre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rPr>
                        <a:t>Risiko Lungen-, Mund-, Luft-, Speiseröhrenkrebs halbiert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587375">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a:ln>
                            <a:noFill/>
                          </a:ln>
                          <a:solidFill>
                            <a:srgbClr val="000000"/>
                          </a:solidFill>
                          <a:effectLst/>
                          <a:latin typeface="Verdana" pitchFamily="34" charset="0"/>
                          <a:ea typeface="Verdana" pitchFamily="34" charset="0"/>
                          <a:cs typeface="Arial" panose="020B0604020202020204" pitchFamily="34" charset="0"/>
                        </a:rPr>
                        <a:t>10 Jahre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rPr>
                        <a:t>Risiko Lungenkrebs gleich Nichtraucher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587375">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a:ln>
                            <a:noFill/>
                          </a:ln>
                          <a:solidFill>
                            <a:srgbClr val="000000"/>
                          </a:solidFill>
                          <a:effectLst/>
                          <a:latin typeface="Verdana" pitchFamily="34" charset="0"/>
                          <a:ea typeface="Verdana" pitchFamily="34" charset="0"/>
                          <a:cs typeface="Arial" panose="020B0604020202020204" pitchFamily="34" charset="0"/>
                        </a:rPr>
                        <a:t>15 Jahren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gn="ctr">
                        <a:lnSpc>
                          <a:spcPct val="61000"/>
                        </a:lnSpc>
                        <a:spcAft>
                          <a:spcPts val="142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1pPr>
                      <a:lvl2pPr marL="457200" algn="ctr">
                        <a:lnSpc>
                          <a:spcPct val="61000"/>
                        </a:lnSpc>
                        <a:spcAft>
                          <a:spcPts val="1138"/>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2pPr>
                      <a:lvl3pPr marL="914400" algn="ctr">
                        <a:lnSpc>
                          <a:spcPct val="61000"/>
                        </a:lnSpc>
                        <a:spcAft>
                          <a:spcPts val="850"/>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3pPr>
                      <a:lvl4pPr marL="1371600" algn="ctr">
                        <a:lnSpc>
                          <a:spcPct val="61000"/>
                        </a:lnSpc>
                        <a:spcAft>
                          <a:spcPts val="575"/>
                        </a:spcAft>
                        <a:buClr>
                          <a:srgbClr val="000000"/>
                        </a:buClr>
                        <a:buSzPct val="100000"/>
                        <a:buFont typeface="Times New Roman" panose="02020603050405020304" pitchFamily="18" charset="0"/>
                        <a:defRPr sz="3600">
                          <a:solidFill>
                            <a:srgbClr val="686868"/>
                          </a:solidFill>
                          <a:latin typeface="Arial" panose="020B0604020202020204" pitchFamily="34" charset="0"/>
                          <a:cs typeface="Arial" panose="020B0604020202020204" pitchFamily="34" charset="0"/>
                        </a:defRPr>
                      </a:lvl4pPr>
                      <a:lvl5pPr marL="1828800" algn="ctr">
                        <a:lnSpc>
                          <a:spcPct val="61000"/>
                        </a:lnSpc>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5pPr>
                      <a:lvl6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6pPr>
                      <a:lvl7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7pPr>
                      <a:lvl8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8pPr>
                      <a:lvl9pPr indent="-228600" algn="ctr" eaLnBrk="0" fontAlgn="base" hangingPunct="0">
                        <a:lnSpc>
                          <a:spcPct val="61000"/>
                        </a:lnSpc>
                        <a:spcBef>
                          <a:spcPct val="0"/>
                        </a:spcBef>
                        <a:spcAft>
                          <a:spcPts val="288"/>
                        </a:spcAft>
                        <a:buClr>
                          <a:srgbClr val="000000"/>
                        </a:buClr>
                        <a:buSzPct val="100000"/>
                        <a:buFont typeface="Times New Roman" panose="02020603050405020304" pitchFamily="18" charset="0"/>
                        <a:defRPr>
                          <a:solidFill>
                            <a:srgbClr val="686868"/>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rPr>
                        <a:t>Risiko Koronarinsuffizienz gleich Nichtraucher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2000" b="0" i="0" u="none" strike="noStrike" cap="none" normalizeH="0" baseline="0" dirty="0">
                        <a:ln>
                          <a:noFill/>
                        </a:ln>
                        <a:solidFill>
                          <a:srgbClr val="000000"/>
                        </a:solidFill>
                        <a:effectLst/>
                        <a:latin typeface="Verdana" pitchFamily="34" charset="0"/>
                        <a:ea typeface="Verdana" pitchFamily="34" charset="0"/>
                        <a:cs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
        <p:nvSpPr>
          <p:cNvPr id="3" name="Fußzeilenplatzhalter 2">
            <a:extLst>
              <a:ext uri="{FF2B5EF4-FFF2-40B4-BE49-F238E27FC236}">
                <a16:creationId xmlns:a16="http://schemas.microsoft.com/office/drawing/2014/main" id="{7E89CE37-91EE-18A2-C68B-3E6972CB83B0}"/>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1D4FC7D1-D887-8057-AEE4-7CB12CDE45EF}"/>
              </a:ext>
            </a:extLst>
          </p:cNvPr>
          <p:cNvSpPr>
            <a:spLocks noGrp="1"/>
          </p:cNvSpPr>
          <p:nvPr>
            <p:ph type="sldNum" sz="quarter" idx="12"/>
          </p:nvPr>
        </p:nvSpPr>
        <p:spPr/>
        <p:txBody>
          <a:bodyPr/>
          <a:lstStyle/>
          <a:p>
            <a:fld id="{48F63A3B-78C7-47BE-AE5E-E10140E04643}" type="slidenum">
              <a:rPr lang="en-US" smtClean="0"/>
              <a:pPr/>
              <a:t>35</a:t>
            </a:fld>
            <a:endParaRPr lang="en-US" dirty="0"/>
          </a:p>
        </p:txBody>
      </p:sp>
      <p:sp>
        <p:nvSpPr>
          <p:cNvPr id="5" name="Textfeld 4">
            <a:extLst>
              <a:ext uri="{FF2B5EF4-FFF2-40B4-BE49-F238E27FC236}">
                <a16:creationId xmlns:a16="http://schemas.microsoft.com/office/drawing/2014/main" id="{4836CE7B-41CE-E1D0-4A77-1B56BE8F2A74}"/>
              </a:ext>
            </a:extLst>
          </p:cNvPr>
          <p:cNvSpPr txBox="1"/>
          <p:nvPr/>
        </p:nvSpPr>
        <p:spPr>
          <a:xfrm>
            <a:off x="3138489" y="9355834"/>
            <a:ext cx="5924763" cy="307777"/>
          </a:xfrm>
          <a:prstGeom prst="rect">
            <a:avLst/>
          </a:prstGeom>
          <a:noFill/>
        </p:spPr>
        <p:txBody>
          <a:bodyPr wrap="none" rtlCol="0">
            <a:spAutoFit/>
          </a:bodyPr>
          <a:lstStyle/>
          <a:p>
            <a:r>
              <a:rPr lang="de-DE" sz="1400" dirty="0">
                <a:solidFill>
                  <a:schemeClr val="tx1"/>
                </a:solidFill>
              </a:rPr>
              <a:t>Quelle: BZgA; Broschüre „Ja, ich werde rauchfrei!“ Auflage: 14.50.03.23 </a:t>
            </a:r>
          </a:p>
        </p:txBody>
      </p:sp>
    </p:spTree>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529433" y="1158876"/>
            <a:ext cx="14473608" cy="1624013"/>
          </a:xfrm>
        </p:spPr>
        <p:txBody>
          <a:bodyPr>
            <a:normAutofit/>
          </a:bodyPr>
          <a:lstStyle/>
          <a:p>
            <a:pPr algn="ctr">
              <a:lnSpc>
                <a:spcPct val="100000"/>
              </a:lnSpc>
              <a:defRPr/>
            </a:pPr>
            <a:r>
              <a:rPr lang="de-DE" altLang="de-DE" sz="4400" dirty="0">
                <a:ea typeface="Verdana" charset="0"/>
              </a:rPr>
              <a:t>Einfluss von Zigarettenrauchen auf das Überleben</a:t>
            </a:r>
          </a:p>
        </p:txBody>
      </p:sp>
      <p:sp>
        <p:nvSpPr>
          <p:cNvPr id="83976" name="Text Box 8"/>
          <p:cNvSpPr txBox="1">
            <a:spLocks noChangeArrowheads="1"/>
          </p:cNvSpPr>
          <p:nvPr/>
        </p:nvSpPr>
        <p:spPr bwMode="auto">
          <a:xfrm>
            <a:off x="3513139" y="3089276"/>
            <a:ext cx="1025842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2500" b="1" dirty="0">
                <a:solidFill>
                  <a:srgbClr val="FF0000"/>
                </a:solidFill>
                <a:latin typeface="Arial" panose="020B0604020202020204" pitchFamily="34" charset="0"/>
                <a:cs typeface="Arial" panose="020B0604020202020204" pitchFamily="34" charset="0"/>
              </a:rPr>
              <a:t>Überlebensraten von Rauchern und lebenslangen Nichtrauchern</a:t>
            </a:r>
            <a:endParaRPr lang="de-DE" altLang="de-DE" sz="2500" dirty="0">
              <a:solidFill>
                <a:srgbClr val="FF0000"/>
              </a:solidFill>
              <a:latin typeface="Arial" panose="020B0604020202020204" pitchFamily="34" charset="0"/>
              <a:cs typeface="Arial" panose="020B0604020202020204" pitchFamily="34" charset="0"/>
            </a:endParaRPr>
          </a:p>
        </p:txBody>
      </p:sp>
      <p:grpSp>
        <p:nvGrpSpPr>
          <p:cNvPr id="69636" name="Gruppieren 8"/>
          <p:cNvGrpSpPr>
            <a:grpSpLocks/>
          </p:cNvGrpSpPr>
          <p:nvPr/>
        </p:nvGrpSpPr>
        <p:grpSpPr bwMode="auto">
          <a:xfrm>
            <a:off x="3806307" y="3862388"/>
            <a:ext cx="8884169" cy="5096906"/>
            <a:chOff x="773472" y="2057400"/>
            <a:chExt cx="7135453" cy="4082519"/>
          </a:xfrm>
        </p:grpSpPr>
        <p:pic>
          <p:nvPicPr>
            <p:cNvPr id="69639" name="Picture 3" descr="\\dewefsh03\werbung$\Wiechmann\MAC\BU´s\HKL\• Crestor\Powerpoint\REHA Andreas Hoppe\11.01.05 Psycho Asp Änderungen\Einfluss Zigarettenrauch.jpg"/>
            <p:cNvPicPr>
              <a:picLocks noChangeAspect="1" noChangeArrowheads="1"/>
            </p:cNvPicPr>
            <p:nvPr/>
          </p:nvPicPr>
          <p:blipFill>
            <a:blip r:embed="rId3" cstate="print"/>
            <a:srcRect/>
            <a:stretch>
              <a:fillRect/>
            </a:stretch>
          </p:blipFill>
          <p:spPr bwMode="auto">
            <a:xfrm>
              <a:off x="1235075" y="2057400"/>
              <a:ext cx="6673850" cy="3806825"/>
            </a:xfrm>
            <a:prstGeom prst="rect">
              <a:avLst/>
            </a:prstGeom>
            <a:noFill/>
            <a:ln w="9525">
              <a:noFill/>
              <a:miter lim="800000"/>
              <a:headEnd/>
              <a:tailEnd/>
            </a:ln>
          </p:spPr>
        </p:pic>
        <p:sp>
          <p:nvSpPr>
            <p:cNvPr id="11" name="Text Box 6"/>
            <p:cNvSpPr txBox="1">
              <a:spLocks noChangeArrowheads="1"/>
            </p:cNvSpPr>
            <p:nvPr/>
          </p:nvSpPr>
          <p:spPr bwMode="auto">
            <a:xfrm>
              <a:off x="3710270" y="5844092"/>
              <a:ext cx="1506605" cy="29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eaLnBrk="1" hangingPunct="1">
                <a:defRPr/>
              </a:pPr>
              <a:r>
                <a:rPr lang="de-DE" altLang="de-DE">
                  <a:solidFill>
                    <a:srgbClr val="000000"/>
                  </a:solidFill>
                  <a:latin typeface="Verdana" panose="020B0604030504040204" pitchFamily="34" charset="0"/>
                  <a:cs typeface="+mn-cs"/>
                </a:rPr>
                <a:t>Alter in Jahren</a:t>
              </a:r>
            </a:p>
          </p:txBody>
        </p:sp>
        <p:sp>
          <p:nvSpPr>
            <p:cNvPr id="12" name="Text Box 7"/>
            <p:cNvSpPr txBox="1">
              <a:spLocks noChangeArrowheads="1"/>
            </p:cNvSpPr>
            <p:nvPr/>
          </p:nvSpPr>
          <p:spPr bwMode="auto">
            <a:xfrm rot="16200000">
              <a:off x="-388633" y="3720413"/>
              <a:ext cx="2620846" cy="296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eaLnBrk="1" hangingPunct="1">
                <a:defRPr/>
              </a:pPr>
              <a:r>
                <a:rPr lang="de-DE" altLang="de-DE">
                  <a:solidFill>
                    <a:srgbClr val="000000"/>
                  </a:solidFill>
                  <a:latin typeface="Verdana" panose="020B0604030504040204" pitchFamily="34" charset="0"/>
                  <a:cs typeface="+mn-cs"/>
                </a:rPr>
                <a:t>Überleben ab Alter 35 [%]</a:t>
              </a:r>
            </a:p>
          </p:txBody>
        </p:sp>
      </p:grpSp>
      <p:sp>
        <p:nvSpPr>
          <p:cNvPr id="83973" name="Text Box 5"/>
          <p:cNvSpPr txBox="1">
            <a:spLocks noChangeArrowheads="1"/>
          </p:cNvSpPr>
          <p:nvPr/>
        </p:nvSpPr>
        <p:spPr bwMode="auto">
          <a:xfrm>
            <a:off x="7304088" y="6599239"/>
            <a:ext cx="14986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2557" b="1" dirty="0">
                <a:solidFill>
                  <a:srgbClr val="000066"/>
                </a:solidFill>
                <a:ea typeface="Arial" charset="0"/>
              </a:rPr>
              <a:t>Raucher</a:t>
            </a:r>
          </a:p>
        </p:txBody>
      </p:sp>
      <p:sp>
        <p:nvSpPr>
          <p:cNvPr id="83972" name="Text Box 4"/>
          <p:cNvSpPr txBox="1">
            <a:spLocks noChangeArrowheads="1"/>
          </p:cNvSpPr>
          <p:nvPr/>
        </p:nvSpPr>
        <p:spPr bwMode="auto">
          <a:xfrm>
            <a:off x="10026650" y="4365626"/>
            <a:ext cx="22098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2557" b="1" dirty="0">
                <a:solidFill>
                  <a:srgbClr val="FF0000"/>
                </a:solidFill>
                <a:ea typeface="Arial" charset="0"/>
              </a:rPr>
              <a:t>Nichtraucher</a:t>
            </a:r>
          </a:p>
        </p:txBody>
      </p:sp>
      <p:sp>
        <p:nvSpPr>
          <p:cNvPr id="2" name="Fußzeilenplatzhalter 1">
            <a:extLst>
              <a:ext uri="{FF2B5EF4-FFF2-40B4-BE49-F238E27FC236}">
                <a16:creationId xmlns:a16="http://schemas.microsoft.com/office/drawing/2014/main" id="{5A551EA3-05BF-14C9-EA0C-233775F56F2B}"/>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9A9FFB7C-1089-4898-D91C-28D28CC2FCEB}"/>
              </a:ext>
            </a:extLst>
          </p:cNvPr>
          <p:cNvSpPr>
            <a:spLocks noGrp="1"/>
          </p:cNvSpPr>
          <p:nvPr>
            <p:ph type="sldNum" sz="quarter" idx="12"/>
          </p:nvPr>
        </p:nvSpPr>
        <p:spPr/>
        <p:txBody>
          <a:bodyPr/>
          <a:lstStyle/>
          <a:p>
            <a:fld id="{48F63A3B-78C7-47BE-AE5E-E10140E04643}" type="slidenum">
              <a:rPr lang="en-US" smtClean="0"/>
              <a:pPr/>
              <a:t>36</a:t>
            </a:fld>
            <a:endParaRPr lang="en-US" dirty="0"/>
          </a:p>
        </p:txBody>
      </p:sp>
    </p:spTree>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138489" y="1014413"/>
            <a:ext cx="11039475" cy="1624012"/>
          </a:xfrm>
        </p:spPr>
        <p:txBody>
          <a:bodyPr>
            <a:normAutofit/>
          </a:bodyPr>
          <a:lstStyle/>
          <a:p>
            <a:pPr algn="ctr">
              <a:defRPr/>
            </a:pPr>
            <a:r>
              <a:rPr lang="de-DE" altLang="de-DE" sz="4400" dirty="0">
                <a:ea typeface="Verdana" charset="0"/>
              </a:rPr>
              <a:t>Was kann ich tun?</a:t>
            </a:r>
          </a:p>
        </p:txBody>
      </p:sp>
      <p:sp>
        <p:nvSpPr>
          <p:cNvPr id="4" name="Rectangle 3"/>
          <p:cNvSpPr>
            <a:spLocks noChangeArrowheads="1"/>
          </p:cNvSpPr>
          <p:nvPr/>
        </p:nvSpPr>
        <p:spPr bwMode="auto">
          <a:xfrm>
            <a:off x="3138489" y="2771278"/>
            <a:ext cx="11039475" cy="584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150000"/>
              </a:lnSpc>
              <a:spcBef>
                <a:spcPct val="20000"/>
              </a:spcBef>
              <a:spcAft>
                <a:spcPct val="0"/>
              </a:spcAft>
              <a:buClr>
                <a:srgbClr val="FF0000"/>
              </a:buClr>
              <a:buSzTx/>
              <a:buFontTx/>
              <a:buChar char="•"/>
              <a:defRPr/>
            </a:pPr>
            <a:r>
              <a:rPr lang="de-DE" altLang="de-DE" sz="2400" dirty="0">
                <a:solidFill>
                  <a:schemeClr val="tx1"/>
                </a:solidFill>
                <a:ea typeface="Arial" charset="0"/>
              </a:rPr>
              <a:t>Mit entsprechender Eigenmotivation „einfach aufhören“.</a:t>
            </a:r>
          </a:p>
          <a:p>
            <a:pPr algn="l">
              <a:lnSpc>
                <a:spcPct val="150000"/>
              </a:lnSpc>
              <a:spcBef>
                <a:spcPct val="20000"/>
              </a:spcBef>
              <a:spcAft>
                <a:spcPct val="0"/>
              </a:spcAft>
              <a:buClr>
                <a:srgbClr val="FF0000"/>
              </a:buClr>
              <a:buSzTx/>
              <a:buFontTx/>
              <a:buChar char="•"/>
              <a:defRPr/>
            </a:pPr>
            <a:r>
              <a:rPr lang="de-DE" altLang="de-DE" sz="2400" dirty="0">
                <a:solidFill>
                  <a:schemeClr val="tx1"/>
                </a:solidFill>
                <a:ea typeface="Arial" charset="0"/>
              </a:rPr>
              <a:t>Teilnahme an Entwöhnungskursen (Krankenkassen, VHS, Beratungsstellen, private Anbieter).</a:t>
            </a:r>
          </a:p>
          <a:p>
            <a:pPr algn="l">
              <a:lnSpc>
                <a:spcPct val="150000"/>
              </a:lnSpc>
              <a:spcBef>
                <a:spcPct val="20000"/>
              </a:spcBef>
              <a:spcAft>
                <a:spcPct val="0"/>
              </a:spcAft>
              <a:buClr>
                <a:srgbClr val="FF0000"/>
              </a:buClr>
              <a:buSzTx/>
              <a:buFontTx/>
              <a:buChar char="•"/>
              <a:defRPr/>
            </a:pPr>
            <a:r>
              <a:rPr lang="de-DE" altLang="de-DE" sz="2400" dirty="0">
                <a:solidFill>
                  <a:schemeClr val="tx1"/>
                </a:solidFill>
                <a:ea typeface="Arial" charset="0"/>
              </a:rPr>
              <a:t>Broschüre „Ja, ich werde rauchfrei!“ von der </a:t>
            </a:r>
            <a:r>
              <a:rPr lang="de-DE" altLang="de-DE" sz="2400" dirty="0" err="1">
                <a:solidFill>
                  <a:schemeClr val="tx1"/>
                </a:solidFill>
                <a:ea typeface="Arial" charset="0"/>
              </a:rPr>
              <a:t>BzGA</a:t>
            </a:r>
            <a:r>
              <a:rPr lang="de-DE" altLang="de-DE" sz="2400">
                <a:solidFill>
                  <a:schemeClr val="tx1"/>
                </a:solidFill>
                <a:ea typeface="Arial" charset="0"/>
              </a:rPr>
              <a:t> nutzen.</a:t>
            </a:r>
            <a:endParaRPr lang="de-DE" altLang="de-DE" sz="2400" dirty="0">
              <a:solidFill>
                <a:schemeClr val="tx1"/>
              </a:solidFill>
              <a:ea typeface="Arial" charset="0"/>
            </a:endParaRPr>
          </a:p>
          <a:p>
            <a:pPr algn="l">
              <a:lnSpc>
                <a:spcPct val="150000"/>
              </a:lnSpc>
              <a:spcBef>
                <a:spcPct val="20000"/>
              </a:spcBef>
              <a:spcAft>
                <a:spcPct val="0"/>
              </a:spcAft>
              <a:buClr>
                <a:srgbClr val="FF0000"/>
              </a:buClr>
              <a:buSzTx/>
              <a:buFontTx/>
              <a:buChar char="•"/>
              <a:defRPr/>
            </a:pPr>
            <a:r>
              <a:rPr lang="de-DE" altLang="de-DE" sz="2400" dirty="0">
                <a:solidFill>
                  <a:schemeClr val="tx1"/>
                </a:solidFill>
                <a:ea typeface="Arial" charset="0"/>
              </a:rPr>
              <a:t>Erspartes Geld gegebenenfalls für andere Zwecke nutzen.</a:t>
            </a:r>
          </a:p>
          <a:p>
            <a:pPr algn="l">
              <a:lnSpc>
                <a:spcPct val="150000"/>
              </a:lnSpc>
              <a:spcBef>
                <a:spcPct val="20000"/>
              </a:spcBef>
              <a:spcAft>
                <a:spcPct val="0"/>
              </a:spcAft>
              <a:buClr>
                <a:srgbClr val="FF0000"/>
              </a:buClr>
              <a:buSzTx/>
              <a:buFontTx/>
              <a:buChar char="•"/>
              <a:defRPr/>
            </a:pPr>
            <a:r>
              <a:rPr lang="de-DE" altLang="de-DE" sz="2400" dirty="0">
                <a:solidFill>
                  <a:schemeClr val="tx1"/>
                </a:solidFill>
                <a:ea typeface="Arial" charset="0"/>
              </a:rPr>
              <a:t>Unterstützung durch Nikotinersatz (Pflaster, Kaugummi, Lutschtabletten) und/oder antidepressive Medikation.</a:t>
            </a:r>
          </a:p>
          <a:p>
            <a:pPr algn="l">
              <a:lnSpc>
                <a:spcPct val="150000"/>
              </a:lnSpc>
              <a:spcBef>
                <a:spcPct val="20000"/>
              </a:spcBef>
              <a:spcAft>
                <a:spcPct val="0"/>
              </a:spcAft>
              <a:buClr>
                <a:srgbClr val="FF0000"/>
              </a:buClr>
              <a:buSzTx/>
              <a:buFontTx/>
              <a:buChar char="•"/>
              <a:defRPr/>
            </a:pPr>
            <a:r>
              <a:rPr lang="de-DE" altLang="de-DE" sz="2400" dirty="0">
                <a:solidFill>
                  <a:schemeClr val="tx1"/>
                </a:solidFill>
                <a:ea typeface="Arial" charset="0"/>
              </a:rPr>
              <a:t>E-Zigaretten sind keine Alternative, helfen aber Einzelnen auf dem Weg zum Verzicht.</a:t>
            </a:r>
          </a:p>
        </p:txBody>
      </p:sp>
      <p:sp>
        <p:nvSpPr>
          <p:cNvPr id="2" name="Fußzeilenplatzhalter 1">
            <a:extLst>
              <a:ext uri="{FF2B5EF4-FFF2-40B4-BE49-F238E27FC236}">
                <a16:creationId xmlns:a16="http://schemas.microsoft.com/office/drawing/2014/main" id="{AC208665-84F7-2E9A-B161-4B939DDE4159}"/>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BA4AF361-550B-6783-9FED-6DFF272B6FC8}"/>
              </a:ext>
            </a:extLst>
          </p:cNvPr>
          <p:cNvSpPr>
            <a:spLocks noGrp="1"/>
          </p:cNvSpPr>
          <p:nvPr>
            <p:ph type="sldNum" sz="quarter" idx="12"/>
          </p:nvPr>
        </p:nvSpPr>
        <p:spPr/>
        <p:txBody>
          <a:bodyPr/>
          <a:lstStyle/>
          <a:p>
            <a:fld id="{48F63A3B-78C7-47BE-AE5E-E10140E04643}" type="slidenum">
              <a:rPr lang="en-US" smtClean="0"/>
              <a:pPr/>
              <a:t>37</a:t>
            </a:fld>
            <a:endParaRPr lang="en-US" dirty="0"/>
          </a:p>
        </p:txBody>
      </p:sp>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2517775" y="1054100"/>
            <a:ext cx="12282488" cy="3227388"/>
          </a:xfrm>
        </p:spPr>
        <p:txBody>
          <a:bodyPr/>
          <a:lstStyle/>
          <a:p>
            <a:pPr>
              <a:defRPr/>
            </a:pPr>
            <a:r>
              <a:rPr lang="de-DE" altLang="de-DE" sz="5300" dirty="0">
                <a:ea typeface="Times New Roman" charset="0"/>
              </a:rPr>
              <a:t>Psychosoziale Aspekte</a:t>
            </a:r>
            <a:br>
              <a:rPr lang="de-DE" altLang="de-DE" dirty="0">
                <a:ea typeface="Verdana" charset="0"/>
              </a:rPr>
            </a:br>
            <a:r>
              <a:rPr lang="de-DE" altLang="de-DE" dirty="0">
                <a:ea typeface="Verdana" charset="0"/>
              </a:rPr>
              <a:t> </a:t>
            </a:r>
            <a:r>
              <a:rPr lang="de-DE" altLang="de-DE" sz="3600" dirty="0">
                <a:ea typeface="Times New Roman" charset="0"/>
              </a:rPr>
              <a:t>Sexualität bei Herzerkrankungen </a:t>
            </a:r>
          </a:p>
        </p:txBody>
      </p:sp>
      <p:sp>
        <p:nvSpPr>
          <p:cNvPr id="2" name="Fußzeilenplatzhalter 1">
            <a:extLst>
              <a:ext uri="{FF2B5EF4-FFF2-40B4-BE49-F238E27FC236}">
                <a16:creationId xmlns:a16="http://schemas.microsoft.com/office/drawing/2014/main" id="{105DFB29-C2CE-074A-107B-C90A0350E235}"/>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C080D745-EEB6-EFA9-16B4-5EDEE3B337A8}"/>
              </a:ext>
            </a:extLst>
          </p:cNvPr>
          <p:cNvSpPr>
            <a:spLocks noGrp="1"/>
          </p:cNvSpPr>
          <p:nvPr>
            <p:ph type="sldNum" sz="quarter" idx="12"/>
          </p:nvPr>
        </p:nvSpPr>
        <p:spPr/>
        <p:txBody>
          <a:bodyPr/>
          <a:lstStyle/>
          <a:p>
            <a:fld id="{48F63A3B-78C7-47BE-AE5E-E10140E04643}" type="slidenum">
              <a:rPr lang="en-US" smtClean="0"/>
              <a:pPr/>
              <a:t>38</a:t>
            </a:fld>
            <a:endParaRPr lang="en-US" dirty="0"/>
          </a:p>
        </p:txBody>
      </p:sp>
    </p:spTree>
    <p:extLst>
      <p:ext uri="{BB962C8B-B14F-4D97-AF65-F5344CB8AC3E}">
        <p14:creationId xmlns:p14="http://schemas.microsoft.com/office/powerpoint/2010/main" val="736569104"/>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3138489" y="649288"/>
            <a:ext cx="11641137" cy="162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Verdana" charset="0"/>
                <a:cs typeface="Arial" panose="020B0604020202020204" pitchFamily="34" charset="0"/>
              </a:rPr>
              <a:t>Sexualität bei Herzerkrankungen</a:t>
            </a:r>
          </a:p>
        </p:txBody>
      </p:sp>
      <p:sp>
        <p:nvSpPr>
          <p:cNvPr id="46083" name="Rectangle 3"/>
          <p:cNvSpPr>
            <a:spLocks noChangeArrowheads="1"/>
          </p:cNvSpPr>
          <p:nvPr/>
        </p:nvSpPr>
        <p:spPr bwMode="auto">
          <a:xfrm>
            <a:off x="3138489" y="2327275"/>
            <a:ext cx="6669393" cy="584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100000"/>
              </a:lnSpc>
              <a:spcBef>
                <a:spcPct val="20000"/>
              </a:spcBef>
              <a:spcAft>
                <a:spcPct val="0"/>
              </a:spcAft>
              <a:buClr>
                <a:srgbClr val="FF6600"/>
              </a:buClr>
              <a:buSzTx/>
              <a:buFontTx/>
              <a:buChar char="•"/>
              <a:defRPr/>
            </a:pPr>
            <a:endParaRPr lang="de-DE" altLang="de-DE" sz="3100" dirty="0">
              <a:solidFill>
                <a:schemeClr val="tx1"/>
              </a:solidFill>
            </a:endParaRPr>
          </a:p>
          <a:p>
            <a:pPr algn="l">
              <a:lnSpc>
                <a:spcPct val="150000"/>
              </a:lnSpc>
              <a:spcBef>
                <a:spcPct val="20000"/>
              </a:spcBef>
              <a:spcAft>
                <a:spcPct val="0"/>
              </a:spcAft>
              <a:buClr>
                <a:srgbClr val="FF0000"/>
              </a:buClr>
              <a:buSzTx/>
              <a:buFontTx/>
              <a:buChar char="•"/>
              <a:defRPr/>
            </a:pPr>
            <a:r>
              <a:rPr lang="de-DE" altLang="de-DE" sz="2557" dirty="0">
                <a:solidFill>
                  <a:schemeClr val="tx1"/>
                </a:solidFill>
                <a:ea typeface="Arial" charset="0"/>
              </a:rPr>
              <a:t>Ein erfülltes Sexualleben ist für die meisten Menschen und Patienten ein wichtiger Bestandteil ihrer Lebensqualität</a:t>
            </a:r>
          </a:p>
          <a:p>
            <a:pPr algn="l">
              <a:lnSpc>
                <a:spcPct val="150000"/>
              </a:lnSpc>
              <a:spcBef>
                <a:spcPct val="20000"/>
              </a:spcBef>
              <a:spcAft>
                <a:spcPct val="0"/>
              </a:spcAft>
              <a:buClr>
                <a:srgbClr val="FF0000"/>
              </a:buClr>
              <a:buSzTx/>
              <a:buFontTx/>
              <a:buChar char="•"/>
              <a:defRPr/>
            </a:pPr>
            <a:endParaRPr lang="de-DE" altLang="de-DE" sz="2557" dirty="0">
              <a:solidFill>
                <a:schemeClr val="tx1"/>
              </a:solidFill>
              <a:ea typeface="Arial" charset="0"/>
            </a:endParaRPr>
          </a:p>
          <a:p>
            <a:pPr algn="l">
              <a:lnSpc>
                <a:spcPct val="150000"/>
              </a:lnSpc>
              <a:spcBef>
                <a:spcPct val="20000"/>
              </a:spcBef>
              <a:spcAft>
                <a:spcPct val="0"/>
              </a:spcAft>
              <a:buClr>
                <a:srgbClr val="FF0000"/>
              </a:buClr>
              <a:buSzTx/>
              <a:buFontTx/>
              <a:buChar char="•"/>
              <a:defRPr/>
            </a:pPr>
            <a:r>
              <a:rPr lang="de-DE" altLang="de-DE" sz="2557" dirty="0">
                <a:solidFill>
                  <a:schemeClr val="tx1"/>
                </a:solidFill>
                <a:ea typeface="Arial" charset="0"/>
              </a:rPr>
              <a:t>Es ist normal, dass nach einem kardialen Ereignis die sexuelle Lust und Aktivität deutlich zurückgehen oder vorübergehend sogar vollständig zum Erliegen kommen</a:t>
            </a:r>
          </a:p>
        </p:txBody>
      </p:sp>
      <p:sp>
        <p:nvSpPr>
          <p:cNvPr id="2" name="Fußzeilenplatzhalter 1">
            <a:extLst>
              <a:ext uri="{FF2B5EF4-FFF2-40B4-BE49-F238E27FC236}">
                <a16:creationId xmlns:a16="http://schemas.microsoft.com/office/drawing/2014/main" id="{B84C8849-8F93-A2B4-FD34-A2157C323B9E}"/>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A03E11FF-9A98-0519-2D75-54E5A4603BFD}"/>
              </a:ext>
            </a:extLst>
          </p:cNvPr>
          <p:cNvSpPr>
            <a:spLocks noGrp="1"/>
          </p:cNvSpPr>
          <p:nvPr>
            <p:ph type="sldNum" sz="quarter" idx="12"/>
          </p:nvPr>
        </p:nvSpPr>
        <p:spPr/>
        <p:txBody>
          <a:bodyPr/>
          <a:lstStyle/>
          <a:p>
            <a:fld id="{48F63A3B-78C7-47BE-AE5E-E10140E04643}" type="slidenum">
              <a:rPr lang="en-US" smtClean="0"/>
              <a:pPr/>
              <a:t>39</a:t>
            </a:fld>
            <a:endParaRPr lang="en-US" dirty="0"/>
          </a:p>
        </p:txBody>
      </p:sp>
      <p:pic>
        <p:nvPicPr>
          <p:cNvPr id="4" name="Grafik 4" descr="Ein Bild, das Person, Im Haus, Fenster, Vorhang enthält.&#10;&#10;Beschreibung automatisch generiert.">
            <a:extLst>
              <a:ext uri="{FF2B5EF4-FFF2-40B4-BE49-F238E27FC236}">
                <a16:creationId xmlns:a16="http://schemas.microsoft.com/office/drawing/2014/main" id="{F1B27BAC-2589-DB58-62C2-4286E02FB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36124" y="3604476"/>
            <a:ext cx="6716171" cy="3769931"/>
          </a:xfrm>
          <a:prstGeom prst="rect">
            <a:avLst/>
          </a:prstGeom>
          <a:ln>
            <a:noFill/>
          </a:ln>
          <a:effectLst>
            <a:outerShdw blurRad="292100" dist="139700" dir="2700000" algn="tl" rotWithShape="0">
              <a:srgbClr val="333333">
                <a:alpha val="65000"/>
              </a:srgbClr>
            </a:outerShdw>
          </a:effectLst>
        </p:spPr>
      </p:pic>
      <p:sp>
        <p:nvSpPr>
          <p:cNvPr id="5" name="Textfeld 1">
            <a:extLst>
              <a:ext uri="{FF2B5EF4-FFF2-40B4-BE49-F238E27FC236}">
                <a16:creationId xmlns:a16="http://schemas.microsoft.com/office/drawing/2014/main" id="{05CD8007-BB05-1B72-9ACE-991A74DA9360}"/>
              </a:ext>
            </a:extLst>
          </p:cNvPr>
          <p:cNvSpPr txBox="1">
            <a:spLocks noChangeArrowheads="1"/>
          </p:cNvSpPr>
          <p:nvPr/>
        </p:nvSpPr>
        <p:spPr bwMode="auto">
          <a:xfrm>
            <a:off x="10134963" y="7462738"/>
            <a:ext cx="1779654"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janiecbros</a:t>
            </a:r>
            <a:endParaRPr lang="de-DE" altLang="de-DE" sz="845" dirty="0">
              <a:solidFill>
                <a:srgbClr val="000000"/>
              </a:solidFill>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Freeform 2"/>
          <p:cNvSpPr>
            <a:spLocks/>
          </p:cNvSpPr>
          <p:nvPr/>
        </p:nvSpPr>
        <p:spPr bwMode="auto">
          <a:xfrm>
            <a:off x="9267826" y="5445126"/>
            <a:ext cx="4829175" cy="2468563"/>
          </a:xfrm>
          <a:custGeom>
            <a:avLst/>
            <a:gdLst>
              <a:gd name="T0" fmla="*/ 4829863 w 2142"/>
              <a:gd name="T1" fmla="*/ 541161 h 1095"/>
              <a:gd name="T2" fmla="*/ 4775747 w 2142"/>
              <a:gd name="T3" fmla="*/ 662922 h 1095"/>
              <a:gd name="T4" fmla="*/ 4674279 w 2142"/>
              <a:gd name="T5" fmla="*/ 804977 h 1095"/>
              <a:gd name="T6" fmla="*/ 4538989 w 2142"/>
              <a:gd name="T7" fmla="*/ 1001148 h 1095"/>
              <a:gd name="T8" fmla="*/ 4363112 w 2142"/>
              <a:gd name="T9" fmla="*/ 1183790 h 1095"/>
              <a:gd name="T10" fmla="*/ 4153412 w 2142"/>
              <a:gd name="T11" fmla="*/ 1379961 h 1095"/>
              <a:gd name="T12" fmla="*/ 3930183 w 2142"/>
              <a:gd name="T13" fmla="*/ 1549073 h 1095"/>
              <a:gd name="T14" fmla="*/ 3754305 w 2142"/>
              <a:gd name="T15" fmla="*/ 1664070 h 1095"/>
              <a:gd name="T16" fmla="*/ 3544605 w 2142"/>
              <a:gd name="T17" fmla="*/ 1792596 h 1095"/>
              <a:gd name="T18" fmla="*/ 3213144 w 2142"/>
              <a:gd name="T19" fmla="*/ 1968473 h 1095"/>
              <a:gd name="T20" fmla="*/ 2881683 w 2142"/>
              <a:gd name="T21" fmla="*/ 2130821 h 1095"/>
              <a:gd name="T22" fmla="*/ 2617867 w 2142"/>
              <a:gd name="T23" fmla="*/ 2218760 h 1095"/>
              <a:gd name="T24" fmla="*/ 2340522 w 2142"/>
              <a:gd name="T25" fmla="*/ 2320228 h 1095"/>
              <a:gd name="T26" fmla="*/ 2103764 w 2142"/>
              <a:gd name="T27" fmla="*/ 2387873 h 1095"/>
              <a:gd name="T28" fmla="*/ 1806125 w 2142"/>
              <a:gd name="T29" fmla="*/ 2469047 h 1095"/>
              <a:gd name="T30" fmla="*/ 0 w 2142"/>
              <a:gd name="T31" fmla="*/ 568219 h 1095"/>
              <a:gd name="T32" fmla="*/ 169113 w 2142"/>
              <a:gd name="T33" fmla="*/ 534396 h 1095"/>
              <a:gd name="T34" fmla="*/ 426164 w 2142"/>
              <a:gd name="T35" fmla="*/ 439693 h 1095"/>
              <a:gd name="T36" fmla="*/ 622335 w 2142"/>
              <a:gd name="T37" fmla="*/ 331461 h 1095"/>
              <a:gd name="T38" fmla="*/ 757626 w 2142"/>
              <a:gd name="T39" fmla="*/ 216464 h 1095"/>
              <a:gd name="T40" fmla="*/ 852329 w 2142"/>
              <a:gd name="T41" fmla="*/ 121761 h 1095"/>
              <a:gd name="T42" fmla="*/ 919974 w 2142"/>
              <a:gd name="T43" fmla="*/ 0 h 1095"/>
              <a:gd name="T44" fmla="*/ 4829863 w 2142"/>
              <a:gd name="T45" fmla="*/ 541161 h 10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42" h="1095">
                <a:moveTo>
                  <a:pt x="2142" y="240"/>
                </a:moveTo>
                <a:lnTo>
                  <a:pt x="2118" y="294"/>
                </a:lnTo>
                <a:lnTo>
                  <a:pt x="2073" y="357"/>
                </a:lnTo>
                <a:lnTo>
                  <a:pt x="2013" y="444"/>
                </a:lnTo>
                <a:lnTo>
                  <a:pt x="1935" y="525"/>
                </a:lnTo>
                <a:lnTo>
                  <a:pt x="1842" y="612"/>
                </a:lnTo>
                <a:lnTo>
                  <a:pt x="1743" y="687"/>
                </a:lnTo>
                <a:lnTo>
                  <a:pt x="1665" y="738"/>
                </a:lnTo>
                <a:lnTo>
                  <a:pt x="1572" y="795"/>
                </a:lnTo>
                <a:lnTo>
                  <a:pt x="1425" y="873"/>
                </a:lnTo>
                <a:lnTo>
                  <a:pt x="1278" y="945"/>
                </a:lnTo>
                <a:lnTo>
                  <a:pt x="1161" y="984"/>
                </a:lnTo>
                <a:lnTo>
                  <a:pt x="1038" y="1029"/>
                </a:lnTo>
                <a:lnTo>
                  <a:pt x="933" y="1059"/>
                </a:lnTo>
                <a:lnTo>
                  <a:pt x="801" y="1095"/>
                </a:lnTo>
                <a:lnTo>
                  <a:pt x="0" y="252"/>
                </a:lnTo>
                <a:lnTo>
                  <a:pt x="75" y="237"/>
                </a:lnTo>
                <a:lnTo>
                  <a:pt x="189" y="195"/>
                </a:lnTo>
                <a:lnTo>
                  <a:pt x="276" y="147"/>
                </a:lnTo>
                <a:lnTo>
                  <a:pt x="336" y="96"/>
                </a:lnTo>
                <a:lnTo>
                  <a:pt x="378" y="54"/>
                </a:lnTo>
                <a:lnTo>
                  <a:pt x="408" y="0"/>
                </a:lnTo>
                <a:lnTo>
                  <a:pt x="2142" y="240"/>
                </a:lnTo>
                <a:close/>
              </a:path>
            </a:pathLst>
          </a:custGeom>
          <a:solidFill>
            <a:srgbClr val="8BBB8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9091" name="Freeform 3"/>
          <p:cNvSpPr>
            <a:spLocks/>
          </p:cNvSpPr>
          <p:nvPr/>
        </p:nvSpPr>
        <p:spPr bwMode="auto">
          <a:xfrm flipH="1">
            <a:off x="4484689" y="2347913"/>
            <a:ext cx="4173537" cy="2298700"/>
          </a:xfrm>
          <a:custGeom>
            <a:avLst/>
            <a:gdLst>
              <a:gd name="T0" fmla="*/ 1048499 w 1851"/>
              <a:gd name="T1" fmla="*/ 2299935 h 1020"/>
              <a:gd name="T2" fmla="*/ 4173704 w 1851"/>
              <a:gd name="T3" fmla="*/ 987619 h 1020"/>
              <a:gd name="T4" fmla="*/ 3855772 w 1851"/>
              <a:gd name="T5" fmla="*/ 811742 h 1020"/>
              <a:gd name="T6" fmla="*/ 3422843 w 1851"/>
              <a:gd name="T7" fmla="*/ 615571 h 1020"/>
              <a:gd name="T8" fmla="*/ 2895211 w 1851"/>
              <a:gd name="T9" fmla="*/ 419400 h 1020"/>
              <a:gd name="T10" fmla="*/ 2381108 w 1851"/>
              <a:gd name="T11" fmla="*/ 284110 h 1020"/>
              <a:gd name="T12" fmla="*/ 1921121 w 1851"/>
              <a:gd name="T13" fmla="*/ 182642 h 1020"/>
              <a:gd name="T14" fmla="*/ 1481428 w 1851"/>
              <a:gd name="T15" fmla="*/ 101468 h 1020"/>
              <a:gd name="T16" fmla="*/ 1183790 w 1851"/>
              <a:gd name="T17" fmla="*/ 67645 h 1020"/>
              <a:gd name="T18" fmla="*/ 852329 w 1851"/>
              <a:gd name="T19" fmla="*/ 47352 h 1020"/>
              <a:gd name="T20" fmla="*/ 615571 w 1851"/>
              <a:gd name="T21" fmla="*/ 20294 h 1020"/>
              <a:gd name="T22" fmla="*/ 338226 w 1851"/>
              <a:gd name="T23" fmla="*/ 13529 h 1020"/>
              <a:gd name="T24" fmla="*/ 0 w 1851"/>
              <a:gd name="T25" fmla="*/ 0 h 1020"/>
              <a:gd name="T26" fmla="*/ 6765 w 1851"/>
              <a:gd name="T27" fmla="*/ 2097000 h 1020"/>
              <a:gd name="T28" fmla="*/ 257051 w 1851"/>
              <a:gd name="T29" fmla="*/ 2110529 h 1020"/>
              <a:gd name="T30" fmla="*/ 541161 w 1851"/>
              <a:gd name="T31" fmla="*/ 2144351 h 1020"/>
              <a:gd name="T32" fmla="*/ 798212 w 1851"/>
              <a:gd name="T33" fmla="*/ 2198467 h 1020"/>
              <a:gd name="T34" fmla="*/ 1048499 w 1851"/>
              <a:gd name="T35" fmla="*/ 2299935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rgbClr val="FF99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9092" name="Freeform 4"/>
          <p:cNvSpPr>
            <a:spLocks/>
          </p:cNvSpPr>
          <p:nvPr/>
        </p:nvSpPr>
        <p:spPr bwMode="auto">
          <a:xfrm>
            <a:off x="6229351" y="6013450"/>
            <a:ext cx="4843463" cy="2184400"/>
          </a:xfrm>
          <a:custGeom>
            <a:avLst/>
            <a:gdLst>
              <a:gd name="T0" fmla="*/ 3030502 w 2148"/>
              <a:gd name="T1" fmla="*/ 0 h 969"/>
              <a:gd name="T2" fmla="*/ 2901976 w 2148"/>
              <a:gd name="T3" fmla="*/ 27058 h 969"/>
              <a:gd name="T4" fmla="*/ 2719335 w 2148"/>
              <a:gd name="T5" fmla="*/ 54116 h 969"/>
              <a:gd name="T6" fmla="*/ 2536693 w 2148"/>
              <a:gd name="T7" fmla="*/ 60881 h 969"/>
              <a:gd name="T8" fmla="*/ 2252583 w 2148"/>
              <a:gd name="T9" fmla="*/ 60881 h 969"/>
              <a:gd name="T10" fmla="*/ 2124057 w 2148"/>
              <a:gd name="T11" fmla="*/ 54116 h 969"/>
              <a:gd name="T12" fmla="*/ 1927886 w 2148"/>
              <a:gd name="T13" fmla="*/ 20294 h 969"/>
              <a:gd name="T14" fmla="*/ 1826419 w 2148"/>
              <a:gd name="T15" fmla="*/ 6765 h 969"/>
              <a:gd name="T16" fmla="*/ 0 w 2148"/>
              <a:gd name="T17" fmla="*/ 1907592 h 969"/>
              <a:gd name="T18" fmla="*/ 229993 w 2148"/>
              <a:gd name="T19" fmla="*/ 1948179 h 969"/>
              <a:gd name="T20" fmla="*/ 581748 w 2148"/>
              <a:gd name="T21" fmla="*/ 2015824 h 969"/>
              <a:gd name="T22" fmla="*/ 960561 w 2148"/>
              <a:gd name="T23" fmla="*/ 2083469 h 969"/>
              <a:gd name="T24" fmla="*/ 1474664 w 2148"/>
              <a:gd name="T25" fmla="*/ 2144350 h 969"/>
              <a:gd name="T26" fmla="*/ 1907593 w 2148"/>
              <a:gd name="T27" fmla="*/ 2171408 h 969"/>
              <a:gd name="T28" fmla="*/ 2252583 w 2148"/>
              <a:gd name="T29" fmla="*/ 2184937 h 969"/>
              <a:gd name="T30" fmla="*/ 2841096 w 2148"/>
              <a:gd name="T31" fmla="*/ 2178172 h 969"/>
              <a:gd name="T32" fmla="*/ 3199615 w 2148"/>
              <a:gd name="T33" fmla="*/ 2151114 h 969"/>
              <a:gd name="T34" fmla="*/ 3619015 w 2148"/>
              <a:gd name="T35" fmla="*/ 2124056 h 969"/>
              <a:gd name="T36" fmla="*/ 4079002 w 2148"/>
              <a:gd name="T37" fmla="*/ 2063176 h 969"/>
              <a:gd name="T38" fmla="*/ 4451050 w 2148"/>
              <a:gd name="T39" fmla="*/ 1988766 h 969"/>
              <a:gd name="T40" fmla="*/ 4843392 w 2148"/>
              <a:gd name="T41" fmla="*/ 1894063 h 969"/>
              <a:gd name="T42" fmla="*/ 3030502 w 2148"/>
              <a:gd name="T43" fmla="*/ 0 h 96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148" h="969">
                <a:moveTo>
                  <a:pt x="1344" y="0"/>
                </a:moveTo>
                <a:lnTo>
                  <a:pt x="1287" y="12"/>
                </a:lnTo>
                <a:lnTo>
                  <a:pt x="1206" y="24"/>
                </a:lnTo>
                <a:lnTo>
                  <a:pt x="1125" y="27"/>
                </a:lnTo>
                <a:lnTo>
                  <a:pt x="999" y="27"/>
                </a:lnTo>
                <a:lnTo>
                  <a:pt x="942" y="24"/>
                </a:lnTo>
                <a:lnTo>
                  <a:pt x="855" y="9"/>
                </a:lnTo>
                <a:lnTo>
                  <a:pt x="810" y="3"/>
                </a:lnTo>
                <a:lnTo>
                  <a:pt x="0" y="846"/>
                </a:lnTo>
                <a:lnTo>
                  <a:pt x="102" y="864"/>
                </a:lnTo>
                <a:lnTo>
                  <a:pt x="258" y="894"/>
                </a:lnTo>
                <a:lnTo>
                  <a:pt x="426" y="924"/>
                </a:lnTo>
                <a:lnTo>
                  <a:pt x="654" y="951"/>
                </a:lnTo>
                <a:lnTo>
                  <a:pt x="846" y="963"/>
                </a:lnTo>
                <a:lnTo>
                  <a:pt x="999" y="969"/>
                </a:lnTo>
                <a:lnTo>
                  <a:pt x="1260" y="966"/>
                </a:lnTo>
                <a:lnTo>
                  <a:pt x="1419" y="954"/>
                </a:lnTo>
                <a:lnTo>
                  <a:pt x="1605" y="942"/>
                </a:lnTo>
                <a:lnTo>
                  <a:pt x="1809" y="915"/>
                </a:lnTo>
                <a:lnTo>
                  <a:pt x="1974" y="882"/>
                </a:lnTo>
                <a:lnTo>
                  <a:pt x="2148" y="840"/>
                </a:lnTo>
                <a:lnTo>
                  <a:pt x="1344" y="0"/>
                </a:lnTo>
                <a:close/>
              </a:path>
            </a:pathLst>
          </a:custGeom>
          <a:solidFill>
            <a:srgbClr val="89ABDD"/>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9093" name="Freeform 5"/>
          <p:cNvSpPr>
            <a:spLocks/>
          </p:cNvSpPr>
          <p:nvPr/>
        </p:nvSpPr>
        <p:spPr bwMode="auto">
          <a:xfrm>
            <a:off x="9705975" y="3335339"/>
            <a:ext cx="4559300" cy="2638425"/>
          </a:xfrm>
          <a:custGeom>
            <a:avLst/>
            <a:gdLst>
              <a:gd name="T0" fmla="*/ 500574 w 2022"/>
              <a:gd name="T1" fmla="*/ 2110528 h 1170"/>
              <a:gd name="T2" fmla="*/ 4396934 w 2022"/>
              <a:gd name="T3" fmla="*/ 2638160 h 1170"/>
              <a:gd name="T4" fmla="*/ 4511930 w 2022"/>
              <a:gd name="T5" fmla="*/ 2367579 h 1170"/>
              <a:gd name="T6" fmla="*/ 4559282 w 2022"/>
              <a:gd name="T7" fmla="*/ 2090234 h 1170"/>
              <a:gd name="T8" fmla="*/ 4559282 w 2022"/>
              <a:gd name="T9" fmla="*/ 1846712 h 1170"/>
              <a:gd name="T10" fmla="*/ 4525459 w 2022"/>
              <a:gd name="T11" fmla="*/ 1596425 h 1170"/>
              <a:gd name="T12" fmla="*/ 4444285 w 2022"/>
              <a:gd name="T13" fmla="*/ 1352903 h 1170"/>
              <a:gd name="T14" fmla="*/ 4390169 w 2022"/>
              <a:gd name="T15" fmla="*/ 1231141 h 1170"/>
              <a:gd name="T16" fmla="*/ 4322524 w 2022"/>
              <a:gd name="T17" fmla="*/ 1095851 h 1170"/>
              <a:gd name="T18" fmla="*/ 4241350 w 2022"/>
              <a:gd name="T19" fmla="*/ 967325 h 1170"/>
              <a:gd name="T20" fmla="*/ 4166940 w 2022"/>
              <a:gd name="T21" fmla="*/ 865858 h 1170"/>
              <a:gd name="T22" fmla="*/ 4079002 w 2022"/>
              <a:gd name="T23" fmla="*/ 764390 h 1170"/>
              <a:gd name="T24" fmla="*/ 3970769 w 2022"/>
              <a:gd name="T25" fmla="*/ 629100 h 1170"/>
              <a:gd name="T26" fmla="*/ 3835479 w 2022"/>
              <a:gd name="T27" fmla="*/ 500574 h 1170"/>
              <a:gd name="T28" fmla="*/ 3673131 w 2022"/>
              <a:gd name="T29" fmla="*/ 365284 h 1170"/>
              <a:gd name="T30" fmla="*/ 3558134 w 2022"/>
              <a:gd name="T31" fmla="*/ 277345 h 1170"/>
              <a:gd name="T32" fmla="*/ 3416079 w 2022"/>
              <a:gd name="T33" fmla="*/ 182642 h 1170"/>
              <a:gd name="T34" fmla="*/ 3280789 w 2022"/>
              <a:gd name="T35" fmla="*/ 74410 h 1170"/>
              <a:gd name="T36" fmla="*/ 3131970 w 2022"/>
              <a:gd name="T37" fmla="*/ 0 h 1170"/>
              <a:gd name="T38" fmla="*/ 0 w 2022"/>
              <a:gd name="T39" fmla="*/ 1319080 h 1170"/>
              <a:gd name="T40" fmla="*/ 87939 w 2022"/>
              <a:gd name="T41" fmla="*/ 1359667 h 1170"/>
              <a:gd name="T42" fmla="*/ 155584 w 2022"/>
              <a:gd name="T43" fmla="*/ 1400254 h 1170"/>
              <a:gd name="T44" fmla="*/ 270581 w 2022"/>
              <a:gd name="T45" fmla="*/ 1481428 h 1170"/>
              <a:gd name="T46" fmla="*/ 378813 w 2022"/>
              <a:gd name="T47" fmla="*/ 1589661 h 1170"/>
              <a:gd name="T48" fmla="*/ 466751 w 2022"/>
              <a:gd name="T49" fmla="*/ 1691128 h 1170"/>
              <a:gd name="T50" fmla="*/ 520868 w 2022"/>
              <a:gd name="T51" fmla="*/ 1833183 h 1170"/>
              <a:gd name="T52" fmla="*/ 527632 w 2022"/>
              <a:gd name="T53" fmla="*/ 1975238 h 1170"/>
              <a:gd name="T54" fmla="*/ 500574 w 2022"/>
              <a:gd name="T55" fmla="*/ 2110528 h 117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022" h="1170">
                <a:moveTo>
                  <a:pt x="222" y="936"/>
                </a:moveTo>
                <a:lnTo>
                  <a:pt x="1950" y="1170"/>
                </a:lnTo>
                <a:lnTo>
                  <a:pt x="2001" y="1050"/>
                </a:lnTo>
                <a:lnTo>
                  <a:pt x="2022" y="927"/>
                </a:lnTo>
                <a:lnTo>
                  <a:pt x="2022" y="819"/>
                </a:lnTo>
                <a:lnTo>
                  <a:pt x="2007" y="708"/>
                </a:lnTo>
                <a:lnTo>
                  <a:pt x="1971" y="600"/>
                </a:lnTo>
                <a:lnTo>
                  <a:pt x="1947" y="546"/>
                </a:lnTo>
                <a:lnTo>
                  <a:pt x="1917" y="486"/>
                </a:lnTo>
                <a:lnTo>
                  <a:pt x="1881" y="429"/>
                </a:lnTo>
                <a:lnTo>
                  <a:pt x="1848" y="384"/>
                </a:lnTo>
                <a:lnTo>
                  <a:pt x="1809" y="339"/>
                </a:lnTo>
                <a:lnTo>
                  <a:pt x="1761" y="279"/>
                </a:lnTo>
                <a:lnTo>
                  <a:pt x="1701" y="222"/>
                </a:lnTo>
                <a:lnTo>
                  <a:pt x="1629" y="162"/>
                </a:lnTo>
                <a:lnTo>
                  <a:pt x="1578" y="123"/>
                </a:lnTo>
                <a:lnTo>
                  <a:pt x="1515" y="81"/>
                </a:lnTo>
                <a:lnTo>
                  <a:pt x="1455" y="33"/>
                </a:lnTo>
                <a:lnTo>
                  <a:pt x="1389" y="0"/>
                </a:lnTo>
                <a:lnTo>
                  <a:pt x="0" y="585"/>
                </a:lnTo>
                <a:lnTo>
                  <a:pt x="39" y="603"/>
                </a:lnTo>
                <a:lnTo>
                  <a:pt x="69" y="621"/>
                </a:lnTo>
                <a:lnTo>
                  <a:pt x="120" y="657"/>
                </a:lnTo>
                <a:lnTo>
                  <a:pt x="168" y="705"/>
                </a:lnTo>
                <a:lnTo>
                  <a:pt x="207" y="750"/>
                </a:lnTo>
                <a:lnTo>
                  <a:pt x="231" y="813"/>
                </a:lnTo>
                <a:lnTo>
                  <a:pt x="234" y="876"/>
                </a:lnTo>
                <a:lnTo>
                  <a:pt x="222" y="936"/>
                </a:lnTo>
                <a:close/>
              </a:path>
            </a:pathLst>
          </a:custGeom>
          <a:solidFill>
            <a:srgbClr val="CCC37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9094" name="Freeform 6"/>
          <p:cNvSpPr>
            <a:spLocks/>
          </p:cNvSpPr>
          <p:nvPr/>
        </p:nvSpPr>
        <p:spPr bwMode="auto">
          <a:xfrm>
            <a:off x="3198813" y="5438775"/>
            <a:ext cx="4864100" cy="2476500"/>
          </a:xfrm>
          <a:custGeom>
            <a:avLst/>
            <a:gdLst>
              <a:gd name="T0" fmla="*/ 0 w 2157"/>
              <a:gd name="T1" fmla="*/ 520868 h 1098"/>
              <a:gd name="T2" fmla="*/ 81174 w 2157"/>
              <a:gd name="T3" fmla="*/ 649393 h 1098"/>
              <a:gd name="T4" fmla="*/ 175877 w 2157"/>
              <a:gd name="T5" fmla="*/ 811742 h 1098"/>
              <a:gd name="T6" fmla="*/ 297639 w 2157"/>
              <a:gd name="T7" fmla="*/ 980854 h 1098"/>
              <a:gd name="T8" fmla="*/ 446458 w 2157"/>
              <a:gd name="T9" fmla="*/ 1136438 h 1098"/>
              <a:gd name="T10" fmla="*/ 588513 w 2157"/>
              <a:gd name="T11" fmla="*/ 1271729 h 1098"/>
              <a:gd name="T12" fmla="*/ 757625 w 2157"/>
              <a:gd name="T13" fmla="*/ 1427312 h 1098"/>
              <a:gd name="T14" fmla="*/ 892916 w 2157"/>
              <a:gd name="T15" fmla="*/ 1535545 h 1098"/>
              <a:gd name="T16" fmla="*/ 1068793 w 2157"/>
              <a:gd name="T17" fmla="*/ 1657306 h 1098"/>
              <a:gd name="T18" fmla="*/ 1271728 w 2157"/>
              <a:gd name="T19" fmla="*/ 1779067 h 1098"/>
              <a:gd name="T20" fmla="*/ 1461135 w 2157"/>
              <a:gd name="T21" fmla="*/ 1887299 h 1098"/>
              <a:gd name="T22" fmla="*/ 1792596 w 2157"/>
              <a:gd name="T23" fmla="*/ 2042883 h 1098"/>
              <a:gd name="T24" fmla="*/ 2029354 w 2157"/>
              <a:gd name="T25" fmla="*/ 2144351 h 1098"/>
              <a:gd name="T26" fmla="*/ 2414931 w 2157"/>
              <a:gd name="T27" fmla="*/ 2293170 h 1098"/>
              <a:gd name="T28" fmla="*/ 2739628 w 2157"/>
              <a:gd name="T29" fmla="*/ 2394638 h 1098"/>
              <a:gd name="T30" fmla="*/ 3037266 w 2157"/>
              <a:gd name="T31" fmla="*/ 2475812 h 1098"/>
              <a:gd name="T32" fmla="*/ 4863685 w 2157"/>
              <a:gd name="T33" fmla="*/ 581748 h 1098"/>
              <a:gd name="T34" fmla="*/ 4741924 w 2157"/>
              <a:gd name="T35" fmla="*/ 547926 h 1098"/>
              <a:gd name="T36" fmla="*/ 4579575 w 2157"/>
              <a:gd name="T37" fmla="*/ 500574 h 1098"/>
              <a:gd name="T38" fmla="*/ 4390169 w 2157"/>
              <a:gd name="T39" fmla="*/ 426164 h 1098"/>
              <a:gd name="T40" fmla="*/ 4214292 w 2157"/>
              <a:gd name="T41" fmla="*/ 324697 h 1098"/>
              <a:gd name="T42" fmla="*/ 4079001 w 2157"/>
              <a:gd name="T43" fmla="*/ 209700 h 1098"/>
              <a:gd name="T44" fmla="*/ 4011356 w 2157"/>
              <a:gd name="T45" fmla="*/ 128526 h 1098"/>
              <a:gd name="T46" fmla="*/ 3923418 w 2157"/>
              <a:gd name="T47" fmla="*/ 0 h 1098"/>
              <a:gd name="T48" fmla="*/ 0 w 2157"/>
              <a:gd name="T49" fmla="*/ 520868 h 109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57" h="1098">
                <a:moveTo>
                  <a:pt x="0" y="231"/>
                </a:moveTo>
                <a:lnTo>
                  <a:pt x="36" y="288"/>
                </a:lnTo>
                <a:lnTo>
                  <a:pt x="78" y="360"/>
                </a:lnTo>
                <a:lnTo>
                  <a:pt x="132" y="435"/>
                </a:lnTo>
                <a:lnTo>
                  <a:pt x="198" y="504"/>
                </a:lnTo>
                <a:lnTo>
                  <a:pt x="261" y="564"/>
                </a:lnTo>
                <a:lnTo>
                  <a:pt x="336" y="633"/>
                </a:lnTo>
                <a:lnTo>
                  <a:pt x="396" y="681"/>
                </a:lnTo>
                <a:lnTo>
                  <a:pt x="474" y="735"/>
                </a:lnTo>
                <a:lnTo>
                  <a:pt x="564" y="789"/>
                </a:lnTo>
                <a:lnTo>
                  <a:pt x="648" y="837"/>
                </a:lnTo>
                <a:lnTo>
                  <a:pt x="795" y="906"/>
                </a:lnTo>
                <a:lnTo>
                  <a:pt x="900" y="951"/>
                </a:lnTo>
                <a:lnTo>
                  <a:pt x="1071" y="1017"/>
                </a:lnTo>
                <a:lnTo>
                  <a:pt x="1215" y="1062"/>
                </a:lnTo>
                <a:lnTo>
                  <a:pt x="1347" y="1098"/>
                </a:lnTo>
                <a:lnTo>
                  <a:pt x="2157" y="258"/>
                </a:lnTo>
                <a:lnTo>
                  <a:pt x="2103" y="243"/>
                </a:lnTo>
                <a:lnTo>
                  <a:pt x="2031" y="222"/>
                </a:lnTo>
                <a:lnTo>
                  <a:pt x="1947" y="189"/>
                </a:lnTo>
                <a:lnTo>
                  <a:pt x="1869" y="144"/>
                </a:lnTo>
                <a:lnTo>
                  <a:pt x="1809" y="93"/>
                </a:lnTo>
                <a:lnTo>
                  <a:pt x="1779" y="57"/>
                </a:lnTo>
                <a:lnTo>
                  <a:pt x="1740" y="0"/>
                </a:lnTo>
                <a:lnTo>
                  <a:pt x="0" y="231"/>
                </a:lnTo>
                <a:close/>
              </a:path>
            </a:pathLst>
          </a:custGeom>
          <a:solidFill>
            <a:srgbClr val="BD8FD7"/>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9095" name="Freeform 7"/>
          <p:cNvSpPr>
            <a:spLocks/>
          </p:cNvSpPr>
          <p:nvPr/>
        </p:nvSpPr>
        <p:spPr bwMode="auto">
          <a:xfrm>
            <a:off x="8664575" y="2347913"/>
            <a:ext cx="4173538" cy="2298700"/>
          </a:xfrm>
          <a:custGeom>
            <a:avLst/>
            <a:gdLst>
              <a:gd name="T0" fmla="*/ 1048499 w 1851"/>
              <a:gd name="T1" fmla="*/ 2299935 h 1020"/>
              <a:gd name="T2" fmla="*/ 4173704 w 1851"/>
              <a:gd name="T3" fmla="*/ 987619 h 1020"/>
              <a:gd name="T4" fmla="*/ 3855772 w 1851"/>
              <a:gd name="T5" fmla="*/ 811742 h 1020"/>
              <a:gd name="T6" fmla="*/ 3422843 w 1851"/>
              <a:gd name="T7" fmla="*/ 615571 h 1020"/>
              <a:gd name="T8" fmla="*/ 2895211 w 1851"/>
              <a:gd name="T9" fmla="*/ 419400 h 1020"/>
              <a:gd name="T10" fmla="*/ 2381108 w 1851"/>
              <a:gd name="T11" fmla="*/ 284110 h 1020"/>
              <a:gd name="T12" fmla="*/ 1921121 w 1851"/>
              <a:gd name="T13" fmla="*/ 182642 h 1020"/>
              <a:gd name="T14" fmla="*/ 1481428 w 1851"/>
              <a:gd name="T15" fmla="*/ 101468 h 1020"/>
              <a:gd name="T16" fmla="*/ 1183790 w 1851"/>
              <a:gd name="T17" fmla="*/ 67645 h 1020"/>
              <a:gd name="T18" fmla="*/ 852329 w 1851"/>
              <a:gd name="T19" fmla="*/ 47352 h 1020"/>
              <a:gd name="T20" fmla="*/ 615571 w 1851"/>
              <a:gd name="T21" fmla="*/ 20294 h 1020"/>
              <a:gd name="T22" fmla="*/ 338226 w 1851"/>
              <a:gd name="T23" fmla="*/ 13529 h 1020"/>
              <a:gd name="T24" fmla="*/ 0 w 1851"/>
              <a:gd name="T25" fmla="*/ 0 h 1020"/>
              <a:gd name="T26" fmla="*/ 6765 w 1851"/>
              <a:gd name="T27" fmla="*/ 2097000 h 1020"/>
              <a:gd name="T28" fmla="*/ 257051 w 1851"/>
              <a:gd name="T29" fmla="*/ 2110529 h 1020"/>
              <a:gd name="T30" fmla="*/ 541161 w 1851"/>
              <a:gd name="T31" fmla="*/ 2144351 h 1020"/>
              <a:gd name="T32" fmla="*/ 798212 w 1851"/>
              <a:gd name="T33" fmla="*/ 2198467 h 1020"/>
              <a:gd name="T34" fmla="*/ 1048499 w 1851"/>
              <a:gd name="T35" fmla="*/ 2299935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rgbClr val="FFCC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9096" name="Freeform 8"/>
          <p:cNvSpPr>
            <a:spLocks/>
          </p:cNvSpPr>
          <p:nvPr/>
        </p:nvSpPr>
        <p:spPr bwMode="auto">
          <a:xfrm>
            <a:off x="3051175" y="3335339"/>
            <a:ext cx="4529138" cy="2624137"/>
          </a:xfrm>
          <a:custGeom>
            <a:avLst/>
            <a:gdLst>
              <a:gd name="T0" fmla="*/ 1420548 w 2009"/>
              <a:gd name="T1" fmla="*/ 0 h 1164"/>
              <a:gd name="T2" fmla="*/ 1122909 w 2009"/>
              <a:gd name="T3" fmla="*/ 189406 h 1164"/>
              <a:gd name="T4" fmla="*/ 987619 w 2009"/>
              <a:gd name="T5" fmla="*/ 284110 h 1164"/>
              <a:gd name="T6" fmla="*/ 845564 w 2009"/>
              <a:gd name="T7" fmla="*/ 392342 h 1164"/>
              <a:gd name="T8" fmla="*/ 689980 w 2009"/>
              <a:gd name="T9" fmla="*/ 541161 h 1164"/>
              <a:gd name="T10" fmla="*/ 547926 w 2009"/>
              <a:gd name="T11" fmla="*/ 683216 h 1164"/>
              <a:gd name="T12" fmla="*/ 426164 w 2009"/>
              <a:gd name="T13" fmla="*/ 825271 h 1164"/>
              <a:gd name="T14" fmla="*/ 324697 w 2009"/>
              <a:gd name="T15" fmla="*/ 960561 h 1164"/>
              <a:gd name="T16" fmla="*/ 223229 w 2009"/>
              <a:gd name="T17" fmla="*/ 1109380 h 1164"/>
              <a:gd name="T18" fmla="*/ 142055 w 2009"/>
              <a:gd name="T19" fmla="*/ 1271728 h 1164"/>
              <a:gd name="T20" fmla="*/ 74410 w 2009"/>
              <a:gd name="T21" fmla="*/ 1447606 h 1164"/>
              <a:gd name="T22" fmla="*/ 27058 w 2009"/>
              <a:gd name="T23" fmla="*/ 1637012 h 1164"/>
              <a:gd name="T24" fmla="*/ 0 w 2009"/>
              <a:gd name="T25" fmla="*/ 1839948 h 1164"/>
              <a:gd name="T26" fmla="*/ 6765 w 2009"/>
              <a:gd name="T27" fmla="*/ 2029354 h 1164"/>
              <a:gd name="T28" fmla="*/ 20294 w 2009"/>
              <a:gd name="T29" fmla="*/ 2218760 h 1164"/>
              <a:gd name="T30" fmla="*/ 74410 w 2009"/>
              <a:gd name="T31" fmla="*/ 2408167 h 1164"/>
              <a:gd name="T32" fmla="*/ 142055 w 2009"/>
              <a:gd name="T33" fmla="*/ 2624631 h 1164"/>
              <a:gd name="T34" fmla="*/ 4065472 w 2009"/>
              <a:gd name="T35" fmla="*/ 2110528 h 1164"/>
              <a:gd name="T36" fmla="*/ 4045179 w 2009"/>
              <a:gd name="T37" fmla="*/ 1968473 h 1164"/>
              <a:gd name="T38" fmla="*/ 4051943 w 2009"/>
              <a:gd name="T39" fmla="*/ 1833183 h 1164"/>
              <a:gd name="T40" fmla="*/ 4085766 w 2009"/>
              <a:gd name="T41" fmla="*/ 1711422 h 1164"/>
              <a:gd name="T42" fmla="*/ 4173705 w 2009"/>
              <a:gd name="T43" fmla="*/ 1596425 h 1164"/>
              <a:gd name="T44" fmla="*/ 4261643 w 2009"/>
              <a:gd name="T45" fmla="*/ 1508486 h 1164"/>
              <a:gd name="T46" fmla="*/ 4358601 w 2009"/>
              <a:gd name="T47" fmla="*/ 1436332 h 1164"/>
              <a:gd name="T48" fmla="*/ 4462324 w 2009"/>
              <a:gd name="T49" fmla="*/ 1368686 h 1164"/>
              <a:gd name="T50" fmla="*/ 4529969 w 2009"/>
              <a:gd name="T51" fmla="*/ 1328099 h 1164"/>
              <a:gd name="T52" fmla="*/ 1420548 w 2009"/>
              <a:gd name="T53" fmla="*/ 0 h 116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09" h="1164">
                <a:moveTo>
                  <a:pt x="630" y="0"/>
                </a:moveTo>
                <a:lnTo>
                  <a:pt x="498" y="84"/>
                </a:lnTo>
                <a:lnTo>
                  <a:pt x="438" y="126"/>
                </a:lnTo>
                <a:lnTo>
                  <a:pt x="375" y="174"/>
                </a:lnTo>
                <a:lnTo>
                  <a:pt x="306" y="240"/>
                </a:lnTo>
                <a:lnTo>
                  <a:pt x="243" y="303"/>
                </a:lnTo>
                <a:lnTo>
                  <a:pt x="189" y="366"/>
                </a:lnTo>
                <a:lnTo>
                  <a:pt x="144" y="426"/>
                </a:lnTo>
                <a:lnTo>
                  <a:pt x="99" y="492"/>
                </a:lnTo>
                <a:lnTo>
                  <a:pt x="63" y="564"/>
                </a:lnTo>
                <a:lnTo>
                  <a:pt x="33" y="642"/>
                </a:lnTo>
                <a:lnTo>
                  <a:pt x="12" y="726"/>
                </a:lnTo>
                <a:lnTo>
                  <a:pt x="0" y="816"/>
                </a:lnTo>
                <a:lnTo>
                  <a:pt x="3" y="900"/>
                </a:lnTo>
                <a:lnTo>
                  <a:pt x="9" y="984"/>
                </a:lnTo>
                <a:lnTo>
                  <a:pt x="33" y="1068"/>
                </a:lnTo>
                <a:lnTo>
                  <a:pt x="63" y="1164"/>
                </a:lnTo>
                <a:lnTo>
                  <a:pt x="1803" y="936"/>
                </a:lnTo>
                <a:lnTo>
                  <a:pt x="1794" y="873"/>
                </a:lnTo>
                <a:lnTo>
                  <a:pt x="1797" y="813"/>
                </a:lnTo>
                <a:lnTo>
                  <a:pt x="1812" y="759"/>
                </a:lnTo>
                <a:lnTo>
                  <a:pt x="1851" y="708"/>
                </a:lnTo>
                <a:lnTo>
                  <a:pt x="1890" y="669"/>
                </a:lnTo>
                <a:lnTo>
                  <a:pt x="1933" y="637"/>
                </a:lnTo>
                <a:lnTo>
                  <a:pt x="1979" y="607"/>
                </a:lnTo>
                <a:lnTo>
                  <a:pt x="2009" y="589"/>
                </a:lnTo>
                <a:lnTo>
                  <a:pt x="630" y="0"/>
                </a:lnTo>
                <a:close/>
              </a:path>
            </a:pathLst>
          </a:custGeom>
          <a:solidFill>
            <a:srgbClr val="FF6F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9097" name="Rectangle 9"/>
          <p:cNvSpPr>
            <a:spLocks noChangeArrowheads="1"/>
          </p:cNvSpPr>
          <p:nvPr/>
        </p:nvSpPr>
        <p:spPr bwMode="auto">
          <a:xfrm>
            <a:off x="3138489" y="725489"/>
            <a:ext cx="11039475" cy="162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Times New Roman" charset="0"/>
                <a:cs typeface="Arial" panose="020B0604020202020204" pitchFamily="34" charset="0"/>
              </a:rPr>
              <a:t>Psychosoziale Faktoren</a:t>
            </a:r>
          </a:p>
          <a:p>
            <a:pPr>
              <a:defRPr/>
            </a:pPr>
            <a:r>
              <a:rPr lang="de-DE" altLang="de-DE" sz="4400" b="0" dirty="0">
                <a:solidFill>
                  <a:schemeClr val="tx1"/>
                </a:solidFill>
                <a:latin typeface="Arial" panose="020B0604020202020204" pitchFamily="34" charset="0"/>
                <a:ea typeface="Times New Roman" charset="0"/>
                <a:cs typeface="Arial" panose="020B0604020202020204" pitchFamily="34" charset="0"/>
              </a:rPr>
              <a:t>Teil I – Stress</a:t>
            </a:r>
          </a:p>
        </p:txBody>
      </p:sp>
      <p:sp>
        <p:nvSpPr>
          <p:cNvPr id="89098" name="Rectangle 10"/>
          <p:cNvSpPr>
            <a:spLocks noChangeArrowheads="1"/>
          </p:cNvSpPr>
          <p:nvPr/>
        </p:nvSpPr>
        <p:spPr bwMode="auto">
          <a:xfrm>
            <a:off x="9178926" y="3265489"/>
            <a:ext cx="184467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2557">
                <a:ea typeface="Arial" charset="0"/>
              </a:rPr>
              <a:t>Cholesterin</a:t>
            </a:r>
          </a:p>
        </p:txBody>
      </p:sp>
      <p:sp>
        <p:nvSpPr>
          <p:cNvPr id="89099" name="Rectangle 11"/>
          <p:cNvSpPr>
            <a:spLocks noChangeArrowheads="1"/>
          </p:cNvSpPr>
          <p:nvPr/>
        </p:nvSpPr>
        <p:spPr bwMode="auto">
          <a:xfrm>
            <a:off x="10493376" y="6081714"/>
            <a:ext cx="2009775"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2557">
                <a:ea typeface="Arial" charset="0"/>
              </a:rPr>
              <a:t>Bewegungs-</a:t>
            </a:r>
            <a:br>
              <a:rPr lang="de-DE" altLang="de-DE" sz="2557">
                <a:ea typeface="Arial" charset="0"/>
              </a:rPr>
            </a:br>
            <a:r>
              <a:rPr lang="de-DE" altLang="de-DE" sz="2557">
                <a:ea typeface="Arial" charset="0"/>
              </a:rPr>
              <a:t>mangel</a:t>
            </a:r>
          </a:p>
        </p:txBody>
      </p:sp>
      <p:sp>
        <p:nvSpPr>
          <p:cNvPr id="89100" name="Rectangle 12"/>
          <p:cNvSpPr>
            <a:spLocks noChangeArrowheads="1"/>
          </p:cNvSpPr>
          <p:nvPr/>
        </p:nvSpPr>
        <p:spPr bwMode="auto">
          <a:xfrm>
            <a:off x="6888163" y="3278189"/>
            <a:ext cx="1185862"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de-DE" altLang="de-DE" sz="2557">
                <a:ea typeface="Arial" charset="0"/>
              </a:rPr>
              <a:t>Nikotin</a:t>
            </a:r>
          </a:p>
        </p:txBody>
      </p:sp>
      <p:sp>
        <p:nvSpPr>
          <p:cNvPr id="89101" name="Rectangle 13"/>
          <p:cNvSpPr>
            <a:spLocks noChangeArrowheads="1"/>
          </p:cNvSpPr>
          <p:nvPr/>
        </p:nvSpPr>
        <p:spPr bwMode="auto">
          <a:xfrm>
            <a:off x="4703763" y="6088064"/>
            <a:ext cx="1712912"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2557">
                <a:ea typeface="Arial" charset="0"/>
              </a:rPr>
              <a:t>erhöhter</a:t>
            </a:r>
          </a:p>
          <a:p>
            <a:pPr>
              <a:defRPr/>
            </a:pPr>
            <a:r>
              <a:rPr lang="de-DE" altLang="de-DE" sz="2557">
                <a:ea typeface="Arial" charset="0"/>
              </a:rPr>
              <a:t>Blutzucker</a:t>
            </a:r>
          </a:p>
        </p:txBody>
      </p:sp>
      <p:sp>
        <p:nvSpPr>
          <p:cNvPr id="89102" name="Rectangle 14"/>
          <p:cNvSpPr>
            <a:spLocks noChangeArrowheads="1"/>
          </p:cNvSpPr>
          <p:nvPr/>
        </p:nvSpPr>
        <p:spPr bwMode="auto">
          <a:xfrm>
            <a:off x="11233151" y="4597401"/>
            <a:ext cx="200977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de-DE" altLang="de-DE" sz="2557">
                <a:ea typeface="Arial" charset="0"/>
              </a:rPr>
              <a:t>Übergewicht</a:t>
            </a:r>
          </a:p>
        </p:txBody>
      </p:sp>
      <p:sp>
        <p:nvSpPr>
          <p:cNvPr id="89103" name="Rectangle 15"/>
          <p:cNvSpPr>
            <a:spLocks noChangeArrowheads="1"/>
          </p:cNvSpPr>
          <p:nvPr/>
        </p:nvSpPr>
        <p:spPr bwMode="auto">
          <a:xfrm>
            <a:off x="7926389" y="6667501"/>
            <a:ext cx="1550987"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de-DE" altLang="de-DE" sz="2557">
                <a:ea typeface="Arial" charset="0"/>
              </a:rPr>
              <a:t>erhöhter</a:t>
            </a:r>
          </a:p>
          <a:p>
            <a:pPr algn="ctr">
              <a:defRPr/>
            </a:pPr>
            <a:r>
              <a:rPr lang="de-DE" altLang="de-DE" sz="2557">
                <a:ea typeface="Arial" charset="0"/>
              </a:rPr>
              <a:t>Blutdruck</a:t>
            </a:r>
          </a:p>
        </p:txBody>
      </p:sp>
      <p:sp>
        <p:nvSpPr>
          <p:cNvPr id="89104" name="Rectangle 16"/>
          <p:cNvSpPr>
            <a:spLocks noChangeArrowheads="1"/>
          </p:cNvSpPr>
          <p:nvPr/>
        </p:nvSpPr>
        <p:spPr bwMode="auto">
          <a:xfrm>
            <a:off x="3729039" y="4383089"/>
            <a:ext cx="2446337"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2557" b="1">
                <a:solidFill>
                  <a:srgbClr val="000066"/>
                </a:solidFill>
                <a:ea typeface="Arial" charset="0"/>
              </a:rPr>
              <a:t>Psychosoziale</a:t>
            </a:r>
          </a:p>
          <a:p>
            <a:pPr>
              <a:defRPr/>
            </a:pPr>
            <a:r>
              <a:rPr lang="de-DE" altLang="de-DE" sz="2557" b="1">
                <a:solidFill>
                  <a:srgbClr val="000066"/>
                </a:solidFill>
                <a:ea typeface="Arial" charset="0"/>
              </a:rPr>
              <a:t>Faktoren</a:t>
            </a:r>
          </a:p>
        </p:txBody>
      </p:sp>
      <p:sp>
        <p:nvSpPr>
          <p:cNvPr id="89105" name="Freeform 17"/>
          <p:cNvSpPr>
            <a:spLocks/>
          </p:cNvSpPr>
          <p:nvPr/>
        </p:nvSpPr>
        <p:spPr bwMode="auto">
          <a:xfrm flipH="1">
            <a:off x="4470400" y="2347913"/>
            <a:ext cx="4173538" cy="2298700"/>
          </a:xfrm>
          <a:custGeom>
            <a:avLst/>
            <a:gdLst>
              <a:gd name="T0" fmla="*/ 1048499 w 1851"/>
              <a:gd name="T1" fmla="*/ 2299935 h 1020"/>
              <a:gd name="T2" fmla="*/ 4173704 w 1851"/>
              <a:gd name="T3" fmla="*/ 987619 h 1020"/>
              <a:gd name="T4" fmla="*/ 3855772 w 1851"/>
              <a:gd name="T5" fmla="*/ 811742 h 1020"/>
              <a:gd name="T6" fmla="*/ 3422843 w 1851"/>
              <a:gd name="T7" fmla="*/ 615571 h 1020"/>
              <a:gd name="T8" fmla="*/ 2895211 w 1851"/>
              <a:gd name="T9" fmla="*/ 419400 h 1020"/>
              <a:gd name="T10" fmla="*/ 2381108 w 1851"/>
              <a:gd name="T11" fmla="*/ 284110 h 1020"/>
              <a:gd name="T12" fmla="*/ 1921121 w 1851"/>
              <a:gd name="T13" fmla="*/ 182642 h 1020"/>
              <a:gd name="T14" fmla="*/ 1481428 w 1851"/>
              <a:gd name="T15" fmla="*/ 101468 h 1020"/>
              <a:gd name="T16" fmla="*/ 1183790 w 1851"/>
              <a:gd name="T17" fmla="*/ 67645 h 1020"/>
              <a:gd name="T18" fmla="*/ 852329 w 1851"/>
              <a:gd name="T19" fmla="*/ 47352 h 1020"/>
              <a:gd name="T20" fmla="*/ 615571 w 1851"/>
              <a:gd name="T21" fmla="*/ 20294 h 1020"/>
              <a:gd name="T22" fmla="*/ 338226 w 1851"/>
              <a:gd name="T23" fmla="*/ 13529 h 1020"/>
              <a:gd name="T24" fmla="*/ 0 w 1851"/>
              <a:gd name="T25" fmla="*/ 0 h 1020"/>
              <a:gd name="T26" fmla="*/ 6765 w 1851"/>
              <a:gd name="T27" fmla="*/ 2097000 h 1020"/>
              <a:gd name="T28" fmla="*/ 257051 w 1851"/>
              <a:gd name="T29" fmla="*/ 2110529 h 1020"/>
              <a:gd name="T30" fmla="*/ 541161 w 1851"/>
              <a:gd name="T31" fmla="*/ 2144351 h 1020"/>
              <a:gd name="T32" fmla="*/ 798212 w 1851"/>
              <a:gd name="T33" fmla="*/ 2198467 h 1020"/>
              <a:gd name="T34" fmla="*/ 1048499 w 1851"/>
              <a:gd name="T35" fmla="*/ 2299935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dirty="0">
              <a:latin typeface="Arial" panose="020B0604020202020204" pitchFamily="34" charset="0"/>
              <a:cs typeface="Arial" panose="020B0604020202020204" pitchFamily="34" charset="0"/>
            </a:endParaRPr>
          </a:p>
        </p:txBody>
      </p:sp>
      <p:sp>
        <p:nvSpPr>
          <p:cNvPr id="89107" name="Freeform 19"/>
          <p:cNvSpPr>
            <a:spLocks/>
          </p:cNvSpPr>
          <p:nvPr/>
        </p:nvSpPr>
        <p:spPr bwMode="auto">
          <a:xfrm>
            <a:off x="9263064" y="5440363"/>
            <a:ext cx="4829175" cy="2470150"/>
          </a:xfrm>
          <a:custGeom>
            <a:avLst/>
            <a:gdLst>
              <a:gd name="T0" fmla="*/ 4829863 w 2142"/>
              <a:gd name="T1" fmla="*/ 541161 h 1095"/>
              <a:gd name="T2" fmla="*/ 4775747 w 2142"/>
              <a:gd name="T3" fmla="*/ 662922 h 1095"/>
              <a:gd name="T4" fmla="*/ 4674279 w 2142"/>
              <a:gd name="T5" fmla="*/ 804977 h 1095"/>
              <a:gd name="T6" fmla="*/ 4538989 w 2142"/>
              <a:gd name="T7" fmla="*/ 1001148 h 1095"/>
              <a:gd name="T8" fmla="*/ 4363112 w 2142"/>
              <a:gd name="T9" fmla="*/ 1183790 h 1095"/>
              <a:gd name="T10" fmla="*/ 4153412 w 2142"/>
              <a:gd name="T11" fmla="*/ 1379961 h 1095"/>
              <a:gd name="T12" fmla="*/ 3930183 w 2142"/>
              <a:gd name="T13" fmla="*/ 1549073 h 1095"/>
              <a:gd name="T14" fmla="*/ 3754305 w 2142"/>
              <a:gd name="T15" fmla="*/ 1664070 h 1095"/>
              <a:gd name="T16" fmla="*/ 3544605 w 2142"/>
              <a:gd name="T17" fmla="*/ 1792596 h 1095"/>
              <a:gd name="T18" fmla="*/ 3213144 w 2142"/>
              <a:gd name="T19" fmla="*/ 1968473 h 1095"/>
              <a:gd name="T20" fmla="*/ 2881683 w 2142"/>
              <a:gd name="T21" fmla="*/ 2130821 h 1095"/>
              <a:gd name="T22" fmla="*/ 2617867 w 2142"/>
              <a:gd name="T23" fmla="*/ 2218760 h 1095"/>
              <a:gd name="T24" fmla="*/ 2340522 w 2142"/>
              <a:gd name="T25" fmla="*/ 2320228 h 1095"/>
              <a:gd name="T26" fmla="*/ 2103764 w 2142"/>
              <a:gd name="T27" fmla="*/ 2387873 h 1095"/>
              <a:gd name="T28" fmla="*/ 1806125 w 2142"/>
              <a:gd name="T29" fmla="*/ 2469047 h 1095"/>
              <a:gd name="T30" fmla="*/ 0 w 2142"/>
              <a:gd name="T31" fmla="*/ 568219 h 1095"/>
              <a:gd name="T32" fmla="*/ 169113 w 2142"/>
              <a:gd name="T33" fmla="*/ 534396 h 1095"/>
              <a:gd name="T34" fmla="*/ 426164 w 2142"/>
              <a:gd name="T35" fmla="*/ 439693 h 1095"/>
              <a:gd name="T36" fmla="*/ 622335 w 2142"/>
              <a:gd name="T37" fmla="*/ 331461 h 1095"/>
              <a:gd name="T38" fmla="*/ 757626 w 2142"/>
              <a:gd name="T39" fmla="*/ 216464 h 1095"/>
              <a:gd name="T40" fmla="*/ 852329 w 2142"/>
              <a:gd name="T41" fmla="*/ 121761 h 1095"/>
              <a:gd name="T42" fmla="*/ 919974 w 2142"/>
              <a:gd name="T43" fmla="*/ 0 h 1095"/>
              <a:gd name="T44" fmla="*/ 4829863 w 2142"/>
              <a:gd name="T45" fmla="*/ 541161 h 10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42" h="1095">
                <a:moveTo>
                  <a:pt x="2142" y="240"/>
                </a:moveTo>
                <a:lnTo>
                  <a:pt x="2118" y="294"/>
                </a:lnTo>
                <a:lnTo>
                  <a:pt x="2073" y="357"/>
                </a:lnTo>
                <a:lnTo>
                  <a:pt x="2013" y="444"/>
                </a:lnTo>
                <a:lnTo>
                  <a:pt x="1935" y="525"/>
                </a:lnTo>
                <a:lnTo>
                  <a:pt x="1842" y="612"/>
                </a:lnTo>
                <a:lnTo>
                  <a:pt x="1743" y="687"/>
                </a:lnTo>
                <a:lnTo>
                  <a:pt x="1665" y="738"/>
                </a:lnTo>
                <a:lnTo>
                  <a:pt x="1572" y="795"/>
                </a:lnTo>
                <a:lnTo>
                  <a:pt x="1425" y="873"/>
                </a:lnTo>
                <a:lnTo>
                  <a:pt x="1278" y="945"/>
                </a:lnTo>
                <a:lnTo>
                  <a:pt x="1161" y="984"/>
                </a:lnTo>
                <a:lnTo>
                  <a:pt x="1038" y="1029"/>
                </a:lnTo>
                <a:lnTo>
                  <a:pt x="933" y="1059"/>
                </a:lnTo>
                <a:lnTo>
                  <a:pt x="801" y="1095"/>
                </a:lnTo>
                <a:lnTo>
                  <a:pt x="0" y="252"/>
                </a:lnTo>
                <a:lnTo>
                  <a:pt x="75" y="237"/>
                </a:lnTo>
                <a:lnTo>
                  <a:pt x="189" y="195"/>
                </a:lnTo>
                <a:lnTo>
                  <a:pt x="276" y="147"/>
                </a:lnTo>
                <a:lnTo>
                  <a:pt x="336" y="96"/>
                </a:lnTo>
                <a:lnTo>
                  <a:pt x="378" y="54"/>
                </a:lnTo>
                <a:lnTo>
                  <a:pt x="408" y="0"/>
                </a:lnTo>
                <a:lnTo>
                  <a:pt x="2142" y="240"/>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9108" name="Freeform 20"/>
          <p:cNvSpPr>
            <a:spLocks/>
          </p:cNvSpPr>
          <p:nvPr/>
        </p:nvSpPr>
        <p:spPr bwMode="auto">
          <a:xfrm>
            <a:off x="6229351" y="6013450"/>
            <a:ext cx="4843463" cy="2184400"/>
          </a:xfrm>
          <a:custGeom>
            <a:avLst/>
            <a:gdLst>
              <a:gd name="T0" fmla="*/ 3030502 w 2148"/>
              <a:gd name="T1" fmla="*/ 0 h 969"/>
              <a:gd name="T2" fmla="*/ 2901976 w 2148"/>
              <a:gd name="T3" fmla="*/ 27058 h 969"/>
              <a:gd name="T4" fmla="*/ 2719335 w 2148"/>
              <a:gd name="T5" fmla="*/ 54116 h 969"/>
              <a:gd name="T6" fmla="*/ 2536693 w 2148"/>
              <a:gd name="T7" fmla="*/ 60881 h 969"/>
              <a:gd name="T8" fmla="*/ 2252583 w 2148"/>
              <a:gd name="T9" fmla="*/ 60881 h 969"/>
              <a:gd name="T10" fmla="*/ 2124057 w 2148"/>
              <a:gd name="T11" fmla="*/ 54116 h 969"/>
              <a:gd name="T12" fmla="*/ 1927886 w 2148"/>
              <a:gd name="T13" fmla="*/ 20294 h 969"/>
              <a:gd name="T14" fmla="*/ 1826419 w 2148"/>
              <a:gd name="T15" fmla="*/ 6765 h 969"/>
              <a:gd name="T16" fmla="*/ 0 w 2148"/>
              <a:gd name="T17" fmla="*/ 1907592 h 969"/>
              <a:gd name="T18" fmla="*/ 229993 w 2148"/>
              <a:gd name="T19" fmla="*/ 1948179 h 969"/>
              <a:gd name="T20" fmla="*/ 581748 w 2148"/>
              <a:gd name="T21" fmla="*/ 2015824 h 969"/>
              <a:gd name="T22" fmla="*/ 960561 w 2148"/>
              <a:gd name="T23" fmla="*/ 2083469 h 969"/>
              <a:gd name="T24" fmla="*/ 1474664 w 2148"/>
              <a:gd name="T25" fmla="*/ 2144350 h 969"/>
              <a:gd name="T26" fmla="*/ 1907593 w 2148"/>
              <a:gd name="T27" fmla="*/ 2171408 h 969"/>
              <a:gd name="T28" fmla="*/ 2252583 w 2148"/>
              <a:gd name="T29" fmla="*/ 2184937 h 969"/>
              <a:gd name="T30" fmla="*/ 2841096 w 2148"/>
              <a:gd name="T31" fmla="*/ 2178172 h 969"/>
              <a:gd name="T32" fmla="*/ 3199615 w 2148"/>
              <a:gd name="T33" fmla="*/ 2151114 h 969"/>
              <a:gd name="T34" fmla="*/ 3619015 w 2148"/>
              <a:gd name="T35" fmla="*/ 2124056 h 969"/>
              <a:gd name="T36" fmla="*/ 4079002 w 2148"/>
              <a:gd name="T37" fmla="*/ 2063176 h 969"/>
              <a:gd name="T38" fmla="*/ 4451050 w 2148"/>
              <a:gd name="T39" fmla="*/ 1988766 h 969"/>
              <a:gd name="T40" fmla="*/ 4843392 w 2148"/>
              <a:gd name="T41" fmla="*/ 1894063 h 969"/>
              <a:gd name="T42" fmla="*/ 3030502 w 2148"/>
              <a:gd name="T43" fmla="*/ 0 h 96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148" h="969">
                <a:moveTo>
                  <a:pt x="1344" y="0"/>
                </a:moveTo>
                <a:lnTo>
                  <a:pt x="1287" y="12"/>
                </a:lnTo>
                <a:lnTo>
                  <a:pt x="1206" y="24"/>
                </a:lnTo>
                <a:lnTo>
                  <a:pt x="1125" y="27"/>
                </a:lnTo>
                <a:lnTo>
                  <a:pt x="999" y="27"/>
                </a:lnTo>
                <a:lnTo>
                  <a:pt x="942" y="24"/>
                </a:lnTo>
                <a:lnTo>
                  <a:pt x="855" y="9"/>
                </a:lnTo>
                <a:lnTo>
                  <a:pt x="810" y="3"/>
                </a:lnTo>
                <a:lnTo>
                  <a:pt x="0" y="846"/>
                </a:lnTo>
                <a:lnTo>
                  <a:pt x="102" y="864"/>
                </a:lnTo>
                <a:lnTo>
                  <a:pt x="258" y="894"/>
                </a:lnTo>
                <a:lnTo>
                  <a:pt x="426" y="924"/>
                </a:lnTo>
                <a:lnTo>
                  <a:pt x="654" y="951"/>
                </a:lnTo>
                <a:lnTo>
                  <a:pt x="846" y="963"/>
                </a:lnTo>
                <a:lnTo>
                  <a:pt x="999" y="969"/>
                </a:lnTo>
                <a:lnTo>
                  <a:pt x="1260" y="966"/>
                </a:lnTo>
                <a:lnTo>
                  <a:pt x="1419" y="954"/>
                </a:lnTo>
                <a:lnTo>
                  <a:pt x="1605" y="942"/>
                </a:lnTo>
                <a:lnTo>
                  <a:pt x="1809" y="915"/>
                </a:lnTo>
                <a:lnTo>
                  <a:pt x="1974" y="882"/>
                </a:lnTo>
                <a:lnTo>
                  <a:pt x="2148" y="840"/>
                </a:lnTo>
                <a:lnTo>
                  <a:pt x="1344" y="0"/>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89109" name="Freeform 21"/>
          <p:cNvSpPr>
            <a:spLocks/>
          </p:cNvSpPr>
          <p:nvPr/>
        </p:nvSpPr>
        <p:spPr bwMode="auto">
          <a:xfrm>
            <a:off x="3198813" y="5438775"/>
            <a:ext cx="4864100" cy="2476500"/>
          </a:xfrm>
          <a:custGeom>
            <a:avLst/>
            <a:gdLst>
              <a:gd name="T0" fmla="*/ 0 w 2157"/>
              <a:gd name="T1" fmla="*/ 520868 h 1098"/>
              <a:gd name="T2" fmla="*/ 81174 w 2157"/>
              <a:gd name="T3" fmla="*/ 649393 h 1098"/>
              <a:gd name="T4" fmla="*/ 175877 w 2157"/>
              <a:gd name="T5" fmla="*/ 811742 h 1098"/>
              <a:gd name="T6" fmla="*/ 297639 w 2157"/>
              <a:gd name="T7" fmla="*/ 980854 h 1098"/>
              <a:gd name="T8" fmla="*/ 446458 w 2157"/>
              <a:gd name="T9" fmla="*/ 1136438 h 1098"/>
              <a:gd name="T10" fmla="*/ 588513 w 2157"/>
              <a:gd name="T11" fmla="*/ 1271729 h 1098"/>
              <a:gd name="T12" fmla="*/ 757625 w 2157"/>
              <a:gd name="T13" fmla="*/ 1427312 h 1098"/>
              <a:gd name="T14" fmla="*/ 892916 w 2157"/>
              <a:gd name="T15" fmla="*/ 1535545 h 1098"/>
              <a:gd name="T16" fmla="*/ 1068793 w 2157"/>
              <a:gd name="T17" fmla="*/ 1657306 h 1098"/>
              <a:gd name="T18" fmla="*/ 1271728 w 2157"/>
              <a:gd name="T19" fmla="*/ 1779067 h 1098"/>
              <a:gd name="T20" fmla="*/ 1461135 w 2157"/>
              <a:gd name="T21" fmla="*/ 1887299 h 1098"/>
              <a:gd name="T22" fmla="*/ 1792596 w 2157"/>
              <a:gd name="T23" fmla="*/ 2042883 h 1098"/>
              <a:gd name="T24" fmla="*/ 2029354 w 2157"/>
              <a:gd name="T25" fmla="*/ 2144351 h 1098"/>
              <a:gd name="T26" fmla="*/ 2414931 w 2157"/>
              <a:gd name="T27" fmla="*/ 2293170 h 1098"/>
              <a:gd name="T28" fmla="*/ 2739628 w 2157"/>
              <a:gd name="T29" fmla="*/ 2394638 h 1098"/>
              <a:gd name="T30" fmla="*/ 3037266 w 2157"/>
              <a:gd name="T31" fmla="*/ 2475812 h 1098"/>
              <a:gd name="T32" fmla="*/ 4863685 w 2157"/>
              <a:gd name="T33" fmla="*/ 581748 h 1098"/>
              <a:gd name="T34" fmla="*/ 4741924 w 2157"/>
              <a:gd name="T35" fmla="*/ 547926 h 1098"/>
              <a:gd name="T36" fmla="*/ 4579575 w 2157"/>
              <a:gd name="T37" fmla="*/ 500574 h 1098"/>
              <a:gd name="T38" fmla="*/ 4390169 w 2157"/>
              <a:gd name="T39" fmla="*/ 426164 h 1098"/>
              <a:gd name="T40" fmla="*/ 4214292 w 2157"/>
              <a:gd name="T41" fmla="*/ 324697 h 1098"/>
              <a:gd name="T42" fmla="*/ 4079001 w 2157"/>
              <a:gd name="T43" fmla="*/ 209700 h 1098"/>
              <a:gd name="T44" fmla="*/ 4011356 w 2157"/>
              <a:gd name="T45" fmla="*/ 128526 h 1098"/>
              <a:gd name="T46" fmla="*/ 3923418 w 2157"/>
              <a:gd name="T47" fmla="*/ 0 h 1098"/>
              <a:gd name="T48" fmla="*/ 0 w 2157"/>
              <a:gd name="T49" fmla="*/ 520868 h 109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57" h="1098">
                <a:moveTo>
                  <a:pt x="0" y="231"/>
                </a:moveTo>
                <a:lnTo>
                  <a:pt x="36" y="288"/>
                </a:lnTo>
                <a:lnTo>
                  <a:pt x="78" y="360"/>
                </a:lnTo>
                <a:lnTo>
                  <a:pt x="132" y="435"/>
                </a:lnTo>
                <a:lnTo>
                  <a:pt x="198" y="504"/>
                </a:lnTo>
                <a:lnTo>
                  <a:pt x="261" y="564"/>
                </a:lnTo>
                <a:lnTo>
                  <a:pt x="336" y="633"/>
                </a:lnTo>
                <a:lnTo>
                  <a:pt x="396" y="681"/>
                </a:lnTo>
                <a:lnTo>
                  <a:pt x="474" y="735"/>
                </a:lnTo>
                <a:lnTo>
                  <a:pt x="564" y="789"/>
                </a:lnTo>
                <a:lnTo>
                  <a:pt x="648" y="837"/>
                </a:lnTo>
                <a:lnTo>
                  <a:pt x="795" y="906"/>
                </a:lnTo>
                <a:lnTo>
                  <a:pt x="900" y="951"/>
                </a:lnTo>
                <a:lnTo>
                  <a:pt x="1071" y="1017"/>
                </a:lnTo>
                <a:lnTo>
                  <a:pt x="1215" y="1062"/>
                </a:lnTo>
                <a:lnTo>
                  <a:pt x="1347" y="1098"/>
                </a:lnTo>
                <a:lnTo>
                  <a:pt x="2157" y="258"/>
                </a:lnTo>
                <a:lnTo>
                  <a:pt x="2103" y="243"/>
                </a:lnTo>
                <a:lnTo>
                  <a:pt x="2031" y="222"/>
                </a:lnTo>
                <a:lnTo>
                  <a:pt x="1947" y="189"/>
                </a:lnTo>
                <a:lnTo>
                  <a:pt x="1869" y="144"/>
                </a:lnTo>
                <a:lnTo>
                  <a:pt x="1809" y="93"/>
                </a:lnTo>
                <a:lnTo>
                  <a:pt x="1779" y="57"/>
                </a:lnTo>
                <a:lnTo>
                  <a:pt x="1740" y="0"/>
                </a:lnTo>
                <a:lnTo>
                  <a:pt x="0" y="231"/>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dirty="0">
              <a:latin typeface="Arial" panose="020B0604020202020204" pitchFamily="34" charset="0"/>
              <a:cs typeface="Arial" panose="020B0604020202020204" pitchFamily="34" charset="0"/>
            </a:endParaRPr>
          </a:p>
        </p:txBody>
      </p:sp>
      <p:sp>
        <p:nvSpPr>
          <p:cNvPr id="89110" name="Freeform 22"/>
          <p:cNvSpPr>
            <a:spLocks/>
          </p:cNvSpPr>
          <p:nvPr/>
        </p:nvSpPr>
        <p:spPr bwMode="auto">
          <a:xfrm>
            <a:off x="8664575" y="2347913"/>
            <a:ext cx="4173538" cy="2298700"/>
          </a:xfrm>
          <a:custGeom>
            <a:avLst/>
            <a:gdLst>
              <a:gd name="T0" fmla="*/ 1048499 w 1851"/>
              <a:gd name="T1" fmla="*/ 2299935 h 1020"/>
              <a:gd name="T2" fmla="*/ 4173704 w 1851"/>
              <a:gd name="T3" fmla="*/ 987619 h 1020"/>
              <a:gd name="T4" fmla="*/ 3855772 w 1851"/>
              <a:gd name="T5" fmla="*/ 811742 h 1020"/>
              <a:gd name="T6" fmla="*/ 3422843 w 1851"/>
              <a:gd name="T7" fmla="*/ 615571 h 1020"/>
              <a:gd name="T8" fmla="*/ 2895211 w 1851"/>
              <a:gd name="T9" fmla="*/ 419400 h 1020"/>
              <a:gd name="T10" fmla="*/ 2381108 w 1851"/>
              <a:gd name="T11" fmla="*/ 284110 h 1020"/>
              <a:gd name="T12" fmla="*/ 1921121 w 1851"/>
              <a:gd name="T13" fmla="*/ 182642 h 1020"/>
              <a:gd name="T14" fmla="*/ 1481428 w 1851"/>
              <a:gd name="T15" fmla="*/ 101468 h 1020"/>
              <a:gd name="T16" fmla="*/ 1183790 w 1851"/>
              <a:gd name="T17" fmla="*/ 67645 h 1020"/>
              <a:gd name="T18" fmla="*/ 852329 w 1851"/>
              <a:gd name="T19" fmla="*/ 47352 h 1020"/>
              <a:gd name="T20" fmla="*/ 615571 w 1851"/>
              <a:gd name="T21" fmla="*/ 20294 h 1020"/>
              <a:gd name="T22" fmla="*/ 338226 w 1851"/>
              <a:gd name="T23" fmla="*/ 13529 h 1020"/>
              <a:gd name="T24" fmla="*/ 0 w 1851"/>
              <a:gd name="T25" fmla="*/ 0 h 1020"/>
              <a:gd name="T26" fmla="*/ 6765 w 1851"/>
              <a:gd name="T27" fmla="*/ 2097000 h 1020"/>
              <a:gd name="T28" fmla="*/ 257051 w 1851"/>
              <a:gd name="T29" fmla="*/ 2110529 h 1020"/>
              <a:gd name="T30" fmla="*/ 541161 w 1851"/>
              <a:gd name="T31" fmla="*/ 2144351 h 1020"/>
              <a:gd name="T32" fmla="*/ 798212 w 1851"/>
              <a:gd name="T33" fmla="*/ 2198467 h 1020"/>
              <a:gd name="T34" fmla="*/ 1048499 w 1851"/>
              <a:gd name="T35" fmla="*/ 2299935 h 10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1" h="1020">
                <a:moveTo>
                  <a:pt x="465" y="1020"/>
                </a:moveTo>
                <a:lnTo>
                  <a:pt x="1851" y="438"/>
                </a:lnTo>
                <a:lnTo>
                  <a:pt x="1710" y="360"/>
                </a:lnTo>
                <a:lnTo>
                  <a:pt x="1518" y="273"/>
                </a:lnTo>
                <a:lnTo>
                  <a:pt x="1284" y="186"/>
                </a:lnTo>
                <a:lnTo>
                  <a:pt x="1056" y="126"/>
                </a:lnTo>
                <a:lnTo>
                  <a:pt x="852" y="81"/>
                </a:lnTo>
                <a:lnTo>
                  <a:pt x="657" y="45"/>
                </a:lnTo>
                <a:lnTo>
                  <a:pt x="525" y="30"/>
                </a:lnTo>
                <a:lnTo>
                  <a:pt x="378" y="21"/>
                </a:lnTo>
                <a:lnTo>
                  <a:pt x="273" y="9"/>
                </a:lnTo>
                <a:lnTo>
                  <a:pt x="150" y="6"/>
                </a:lnTo>
                <a:lnTo>
                  <a:pt x="0" y="0"/>
                </a:lnTo>
                <a:lnTo>
                  <a:pt x="3" y="930"/>
                </a:lnTo>
                <a:lnTo>
                  <a:pt x="114" y="936"/>
                </a:lnTo>
                <a:lnTo>
                  <a:pt x="240" y="951"/>
                </a:lnTo>
                <a:lnTo>
                  <a:pt x="354" y="975"/>
                </a:lnTo>
                <a:lnTo>
                  <a:pt x="465" y="1020"/>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grpSp>
        <p:nvGrpSpPr>
          <p:cNvPr id="12310" name="Group 23"/>
          <p:cNvGrpSpPr>
            <a:grpSpLocks/>
          </p:cNvGrpSpPr>
          <p:nvPr/>
        </p:nvGrpSpPr>
        <p:grpSpPr bwMode="auto">
          <a:xfrm>
            <a:off x="3048000" y="2354264"/>
            <a:ext cx="11220450" cy="5843587"/>
            <a:chOff x="392" y="1044"/>
            <a:chExt cx="4976" cy="2592"/>
          </a:xfrm>
        </p:grpSpPr>
        <p:sp>
          <p:nvSpPr>
            <p:cNvPr id="89112" name="Oval 24"/>
            <p:cNvSpPr>
              <a:spLocks noChangeArrowheads="1"/>
            </p:cNvSpPr>
            <p:nvPr/>
          </p:nvSpPr>
          <p:spPr bwMode="auto">
            <a:xfrm>
              <a:off x="2183" y="1971"/>
              <a:ext cx="1394" cy="726"/>
            </a:xfrm>
            <a:prstGeom prst="ellipse">
              <a:avLst/>
            </a:prstGeom>
            <a:solidFill>
              <a:srgbClr val="FF0000"/>
            </a:solidFill>
            <a:ln w="38100">
              <a:solidFill>
                <a:srgbClr val="5F5F5F"/>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ltLang="de-DE">
                <a:latin typeface="Arial" panose="020B0604020202020204" pitchFamily="34" charset="0"/>
                <a:cs typeface="Arial" panose="020B0604020202020204" pitchFamily="34" charset="0"/>
              </a:endParaRPr>
            </a:p>
          </p:txBody>
        </p:sp>
        <p:sp>
          <p:nvSpPr>
            <p:cNvPr id="89113" name="Oval 25"/>
            <p:cNvSpPr>
              <a:spLocks noChangeArrowheads="1"/>
            </p:cNvSpPr>
            <p:nvPr/>
          </p:nvSpPr>
          <p:spPr bwMode="auto">
            <a:xfrm>
              <a:off x="392" y="1044"/>
              <a:ext cx="4976" cy="2592"/>
            </a:xfrm>
            <a:prstGeom prst="ellipse">
              <a:avLst/>
            </a:prstGeom>
            <a:noFill/>
            <a:ln w="38100">
              <a:solidFill>
                <a:srgbClr val="5F5F5F"/>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ltLang="de-DE">
                <a:latin typeface="Arial" panose="020B0604020202020204" pitchFamily="34" charset="0"/>
                <a:cs typeface="Arial" panose="020B0604020202020204" pitchFamily="34" charset="0"/>
              </a:endParaRPr>
            </a:p>
          </p:txBody>
        </p:sp>
        <p:sp>
          <p:nvSpPr>
            <p:cNvPr id="89114" name="Line 26"/>
            <p:cNvSpPr>
              <a:spLocks noChangeShapeType="1"/>
            </p:cNvSpPr>
            <p:nvPr/>
          </p:nvSpPr>
          <p:spPr bwMode="auto">
            <a:xfrm flipH="1">
              <a:off x="458" y="2415"/>
              <a:ext cx="1745" cy="227"/>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89115" name="Line 27"/>
            <p:cNvSpPr>
              <a:spLocks noChangeShapeType="1"/>
            </p:cNvSpPr>
            <p:nvPr/>
          </p:nvSpPr>
          <p:spPr bwMode="auto">
            <a:xfrm flipH="1" flipV="1">
              <a:off x="3561" y="2416"/>
              <a:ext cx="1735" cy="233"/>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89116" name="Line 28"/>
            <p:cNvSpPr>
              <a:spLocks noChangeShapeType="1"/>
            </p:cNvSpPr>
            <p:nvPr/>
          </p:nvSpPr>
          <p:spPr bwMode="auto">
            <a:xfrm flipH="1" flipV="1">
              <a:off x="2886" y="1055"/>
              <a:ext cx="0" cy="921"/>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89117" name="Line 29"/>
            <p:cNvSpPr>
              <a:spLocks noChangeShapeType="1"/>
            </p:cNvSpPr>
            <p:nvPr/>
          </p:nvSpPr>
          <p:spPr bwMode="auto">
            <a:xfrm flipV="1">
              <a:off x="3336" y="1476"/>
              <a:ext cx="1403" cy="58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89118" name="Line 30"/>
            <p:cNvSpPr>
              <a:spLocks noChangeShapeType="1"/>
            </p:cNvSpPr>
            <p:nvPr/>
          </p:nvSpPr>
          <p:spPr bwMode="auto">
            <a:xfrm>
              <a:off x="3153" y="2673"/>
              <a:ext cx="788" cy="828"/>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89119" name="Line 31"/>
            <p:cNvSpPr>
              <a:spLocks noChangeShapeType="1"/>
            </p:cNvSpPr>
            <p:nvPr/>
          </p:nvSpPr>
          <p:spPr bwMode="auto">
            <a:xfrm flipH="1">
              <a:off x="1814" y="2672"/>
              <a:ext cx="798" cy="82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sp>
          <p:nvSpPr>
            <p:cNvPr id="89120" name="Rectangle 32"/>
            <p:cNvSpPr>
              <a:spLocks noChangeArrowheads="1"/>
            </p:cNvSpPr>
            <p:nvPr/>
          </p:nvSpPr>
          <p:spPr bwMode="auto">
            <a:xfrm>
              <a:off x="2204" y="2238"/>
              <a:ext cx="1213"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de-DE" altLang="de-DE" sz="1989" b="1">
                  <a:ea typeface="Arial" charset="0"/>
                </a:rPr>
                <a:t>ARTERIOSKLEROSE</a:t>
              </a:r>
            </a:p>
          </p:txBody>
        </p:sp>
        <p:sp>
          <p:nvSpPr>
            <p:cNvPr id="89121" name="Line 33"/>
            <p:cNvSpPr>
              <a:spLocks noChangeShapeType="1"/>
            </p:cNvSpPr>
            <p:nvPr/>
          </p:nvSpPr>
          <p:spPr bwMode="auto">
            <a:xfrm flipH="1" flipV="1">
              <a:off x="1016" y="1476"/>
              <a:ext cx="1403" cy="589"/>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de-DE">
                <a:ea typeface="Arial" charset="0"/>
              </a:endParaRPr>
            </a:p>
          </p:txBody>
        </p:sp>
      </p:grpSp>
      <p:sp>
        <p:nvSpPr>
          <p:cNvPr id="89122" name="Freeform 34"/>
          <p:cNvSpPr>
            <a:spLocks/>
          </p:cNvSpPr>
          <p:nvPr/>
        </p:nvSpPr>
        <p:spPr bwMode="auto">
          <a:xfrm>
            <a:off x="9705975" y="3335339"/>
            <a:ext cx="4559300" cy="2638425"/>
          </a:xfrm>
          <a:custGeom>
            <a:avLst/>
            <a:gdLst>
              <a:gd name="T0" fmla="*/ 500574 w 2022"/>
              <a:gd name="T1" fmla="*/ 2110528 h 1170"/>
              <a:gd name="T2" fmla="*/ 4396934 w 2022"/>
              <a:gd name="T3" fmla="*/ 2638160 h 1170"/>
              <a:gd name="T4" fmla="*/ 4511930 w 2022"/>
              <a:gd name="T5" fmla="*/ 2367579 h 1170"/>
              <a:gd name="T6" fmla="*/ 4559282 w 2022"/>
              <a:gd name="T7" fmla="*/ 2090234 h 1170"/>
              <a:gd name="T8" fmla="*/ 4559282 w 2022"/>
              <a:gd name="T9" fmla="*/ 1846712 h 1170"/>
              <a:gd name="T10" fmla="*/ 4525459 w 2022"/>
              <a:gd name="T11" fmla="*/ 1596425 h 1170"/>
              <a:gd name="T12" fmla="*/ 4444285 w 2022"/>
              <a:gd name="T13" fmla="*/ 1352903 h 1170"/>
              <a:gd name="T14" fmla="*/ 4390169 w 2022"/>
              <a:gd name="T15" fmla="*/ 1231141 h 1170"/>
              <a:gd name="T16" fmla="*/ 4322524 w 2022"/>
              <a:gd name="T17" fmla="*/ 1095851 h 1170"/>
              <a:gd name="T18" fmla="*/ 4241350 w 2022"/>
              <a:gd name="T19" fmla="*/ 967325 h 1170"/>
              <a:gd name="T20" fmla="*/ 4166940 w 2022"/>
              <a:gd name="T21" fmla="*/ 865858 h 1170"/>
              <a:gd name="T22" fmla="*/ 4079002 w 2022"/>
              <a:gd name="T23" fmla="*/ 764390 h 1170"/>
              <a:gd name="T24" fmla="*/ 3970769 w 2022"/>
              <a:gd name="T25" fmla="*/ 629100 h 1170"/>
              <a:gd name="T26" fmla="*/ 3835479 w 2022"/>
              <a:gd name="T27" fmla="*/ 500574 h 1170"/>
              <a:gd name="T28" fmla="*/ 3673131 w 2022"/>
              <a:gd name="T29" fmla="*/ 365284 h 1170"/>
              <a:gd name="T30" fmla="*/ 3558134 w 2022"/>
              <a:gd name="T31" fmla="*/ 277345 h 1170"/>
              <a:gd name="T32" fmla="*/ 3416079 w 2022"/>
              <a:gd name="T33" fmla="*/ 182642 h 1170"/>
              <a:gd name="T34" fmla="*/ 3280789 w 2022"/>
              <a:gd name="T35" fmla="*/ 74410 h 1170"/>
              <a:gd name="T36" fmla="*/ 3131970 w 2022"/>
              <a:gd name="T37" fmla="*/ 0 h 1170"/>
              <a:gd name="T38" fmla="*/ 0 w 2022"/>
              <a:gd name="T39" fmla="*/ 1319080 h 1170"/>
              <a:gd name="T40" fmla="*/ 87939 w 2022"/>
              <a:gd name="T41" fmla="*/ 1359667 h 1170"/>
              <a:gd name="T42" fmla="*/ 155584 w 2022"/>
              <a:gd name="T43" fmla="*/ 1400254 h 1170"/>
              <a:gd name="T44" fmla="*/ 270581 w 2022"/>
              <a:gd name="T45" fmla="*/ 1481428 h 1170"/>
              <a:gd name="T46" fmla="*/ 378813 w 2022"/>
              <a:gd name="T47" fmla="*/ 1589661 h 1170"/>
              <a:gd name="T48" fmla="*/ 466751 w 2022"/>
              <a:gd name="T49" fmla="*/ 1691128 h 1170"/>
              <a:gd name="T50" fmla="*/ 520868 w 2022"/>
              <a:gd name="T51" fmla="*/ 1833183 h 1170"/>
              <a:gd name="T52" fmla="*/ 527632 w 2022"/>
              <a:gd name="T53" fmla="*/ 1975238 h 1170"/>
              <a:gd name="T54" fmla="*/ 500574 w 2022"/>
              <a:gd name="T55" fmla="*/ 2110528 h 117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022" h="1170">
                <a:moveTo>
                  <a:pt x="222" y="936"/>
                </a:moveTo>
                <a:lnTo>
                  <a:pt x="1950" y="1170"/>
                </a:lnTo>
                <a:lnTo>
                  <a:pt x="2001" y="1050"/>
                </a:lnTo>
                <a:lnTo>
                  <a:pt x="2022" y="927"/>
                </a:lnTo>
                <a:lnTo>
                  <a:pt x="2022" y="819"/>
                </a:lnTo>
                <a:lnTo>
                  <a:pt x="2007" y="708"/>
                </a:lnTo>
                <a:lnTo>
                  <a:pt x="1971" y="600"/>
                </a:lnTo>
                <a:lnTo>
                  <a:pt x="1947" y="546"/>
                </a:lnTo>
                <a:lnTo>
                  <a:pt x="1917" y="486"/>
                </a:lnTo>
                <a:lnTo>
                  <a:pt x="1881" y="429"/>
                </a:lnTo>
                <a:lnTo>
                  <a:pt x="1848" y="384"/>
                </a:lnTo>
                <a:lnTo>
                  <a:pt x="1809" y="339"/>
                </a:lnTo>
                <a:lnTo>
                  <a:pt x="1761" y="279"/>
                </a:lnTo>
                <a:lnTo>
                  <a:pt x="1701" y="222"/>
                </a:lnTo>
                <a:lnTo>
                  <a:pt x="1629" y="162"/>
                </a:lnTo>
                <a:lnTo>
                  <a:pt x="1578" y="123"/>
                </a:lnTo>
                <a:lnTo>
                  <a:pt x="1515" y="81"/>
                </a:lnTo>
                <a:lnTo>
                  <a:pt x="1455" y="33"/>
                </a:lnTo>
                <a:lnTo>
                  <a:pt x="1389" y="0"/>
                </a:lnTo>
                <a:lnTo>
                  <a:pt x="0" y="585"/>
                </a:lnTo>
                <a:lnTo>
                  <a:pt x="39" y="603"/>
                </a:lnTo>
                <a:lnTo>
                  <a:pt x="69" y="621"/>
                </a:lnTo>
                <a:lnTo>
                  <a:pt x="120" y="657"/>
                </a:lnTo>
                <a:lnTo>
                  <a:pt x="168" y="705"/>
                </a:lnTo>
                <a:lnTo>
                  <a:pt x="207" y="750"/>
                </a:lnTo>
                <a:lnTo>
                  <a:pt x="231" y="813"/>
                </a:lnTo>
                <a:lnTo>
                  <a:pt x="234" y="876"/>
                </a:lnTo>
                <a:lnTo>
                  <a:pt x="222" y="936"/>
                </a:lnTo>
                <a:close/>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de-DE">
              <a:latin typeface="Arial" panose="020B0604020202020204" pitchFamily="34" charset="0"/>
              <a:cs typeface="Arial" panose="020B0604020202020204" pitchFamily="34" charset="0"/>
            </a:endParaRPr>
          </a:p>
        </p:txBody>
      </p:sp>
      <p:sp>
        <p:nvSpPr>
          <p:cNvPr id="2" name="Fußzeilenplatzhalter 1">
            <a:extLst>
              <a:ext uri="{FF2B5EF4-FFF2-40B4-BE49-F238E27FC236}">
                <a16:creationId xmlns:a16="http://schemas.microsoft.com/office/drawing/2014/main" id="{2F3A13CA-9A83-7676-0A48-652ED07299BC}"/>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9CC2FA53-4472-F40A-F12D-54D0EF7E679A}"/>
              </a:ext>
            </a:extLst>
          </p:cNvPr>
          <p:cNvSpPr>
            <a:spLocks noGrp="1"/>
          </p:cNvSpPr>
          <p:nvPr>
            <p:ph type="sldNum" sz="quarter" idx="12"/>
          </p:nvPr>
        </p:nvSpPr>
        <p:spPr/>
        <p:txBody>
          <a:bodyPr/>
          <a:lstStyle/>
          <a:p>
            <a:fld id="{48F63A3B-78C7-47BE-AE5E-E10140E04643}" type="slidenum">
              <a:rPr lang="en-US" smtClean="0"/>
              <a:pPr/>
              <a:t>4</a:t>
            </a:fld>
            <a:endParaRPr lang="en-US" dirty="0"/>
          </a:p>
        </p:txBody>
      </p:sp>
    </p:spTree>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8" name="Rectangle 14"/>
          <p:cNvSpPr>
            <a:spLocks noChangeArrowheads="1"/>
          </p:cNvSpPr>
          <p:nvPr/>
        </p:nvSpPr>
        <p:spPr bwMode="auto">
          <a:xfrm>
            <a:off x="3138489" y="582613"/>
            <a:ext cx="11039475" cy="162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ea typeface="Verdana" charset="0"/>
                <a:cs typeface="Verdana" charset="0"/>
              </a:rPr>
              <a:t>Teufelskreis</a:t>
            </a:r>
          </a:p>
        </p:txBody>
      </p:sp>
      <p:pic>
        <p:nvPicPr>
          <p:cNvPr id="77827" name="Grafik 1"/>
          <p:cNvPicPr>
            <a:picLocks noChangeAspect="1"/>
          </p:cNvPicPr>
          <p:nvPr/>
        </p:nvPicPr>
        <p:blipFill>
          <a:blip r:embed="rId3" cstate="print"/>
          <a:srcRect/>
          <a:stretch>
            <a:fillRect/>
          </a:stretch>
        </p:blipFill>
        <p:spPr bwMode="auto">
          <a:xfrm>
            <a:off x="3328989" y="2792414"/>
            <a:ext cx="10771187" cy="5965825"/>
          </a:xfrm>
          <a:prstGeom prst="rect">
            <a:avLst/>
          </a:prstGeom>
          <a:noFill/>
          <a:ln w="9525">
            <a:noFill/>
            <a:miter lim="800000"/>
            <a:headEnd/>
            <a:tailEnd/>
          </a:ln>
        </p:spPr>
      </p:pic>
      <p:sp>
        <p:nvSpPr>
          <p:cNvPr id="2" name="Fußzeilenplatzhalter 1">
            <a:extLst>
              <a:ext uri="{FF2B5EF4-FFF2-40B4-BE49-F238E27FC236}">
                <a16:creationId xmlns:a16="http://schemas.microsoft.com/office/drawing/2014/main" id="{9093BC83-D376-039C-DE6C-1075B07AFB3D}"/>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E7AB81C7-744E-CCE8-3BBC-91B0CA2E528E}"/>
              </a:ext>
            </a:extLst>
          </p:cNvPr>
          <p:cNvSpPr>
            <a:spLocks noGrp="1"/>
          </p:cNvSpPr>
          <p:nvPr>
            <p:ph type="sldNum" sz="quarter" idx="12"/>
          </p:nvPr>
        </p:nvSpPr>
        <p:spPr/>
        <p:txBody>
          <a:bodyPr/>
          <a:lstStyle/>
          <a:p>
            <a:fld id="{48F63A3B-78C7-47BE-AE5E-E10140E04643}" type="slidenum">
              <a:rPr lang="en-US" smtClean="0"/>
              <a:pPr/>
              <a:t>40</a:t>
            </a:fld>
            <a:endParaRPr lang="en-US" dirty="0"/>
          </a:p>
        </p:txBody>
      </p:sp>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3138489" y="649288"/>
            <a:ext cx="11039475" cy="162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Verdana" charset="0"/>
                <a:cs typeface="Arial" panose="020B0604020202020204" pitchFamily="34" charset="0"/>
              </a:rPr>
              <a:t>Geringes Risiko</a:t>
            </a:r>
          </a:p>
        </p:txBody>
      </p:sp>
      <p:sp>
        <p:nvSpPr>
          <p:cNvPr id="48131" name="Rectangle 3"/>
          <p:cNvSpPr>
            <a:spLocks noChangeArrowheads="1"/>
          </p:cNvSpPr>
          <p:nvPr/>
        </p:nvSpPr>
        <p:spPr bwMode="auto">
          <a:xfrm>
            <a:off x="2949576" y="3790330"/>
            <a:ext cx="13269489" cy="3899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40" tIns="45720" rIns="91440" bIns="45720" anchor="t"/>
          <a:lstStyle>
            <a:lvl1pPr marL="342900" indent="-342900"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150000"/>
              </a:lnSpc>
              <a:spcBef>
                <a:spcPct val="20000"/>
              </a:spcBef>
              <a:spcAft>
                <a:spcPct val="0"/>
              </a:spcAft>
              <a:buClr>
                <a:srgbClr val="FF0000"/>
              </a:buClr>
              <a:buSzTx/>
              <a:buFontTx/>
              <a:buChar char="•"/>
              <a:defRPr/>
            </a:pPr>
            <a:r>
              <a:rPr lang="de-DE" altLang="de-DE" sz="2400" dirty="0">
                <a:solidFill>
                  <a:schemeClr val="tx1"/>
                </a:solidFill>
                <a:latin typeface="Arial"/>
                <a:ea typeface="Arial" charset="0"/>
                <a:cs typeface="Arial"/>
              </a:rPr>
              <a:t>Das Risiko, während sexueller Aktivität eine kardiale Komplikation zu erleiden, ist bei Patienten mit koronarer Herzkrankheit sehr gering.</a:t>
            </a:r>
            <a:endParaRPr lang="de-DE" altLang="de-DE" sz="2400" dirty="0">
              <a:solidFill>
                <a:schemeClr val="tx1"/>
              </a:solidFill>
              <a:ea typeface="Arial" charset="0"/>
            </a:endParaRPr>
          </a:p>
          <a:p>
            <a:pPr algn="l">
              <a:lnSpc>
                <a:spcPct val="150000"/>
              </a:lnSpc>
              <a:spcBef>
                <a:spcPct val="20000"/>
              </a:spcBef>
              <a:spcAft>
                <a:spcPct val="0"/>
              </a:spcAft>
              <a:buClr>
                <a:srgbClr val="FF0000"/>
              </a:buClr>
              <a:buSzTx/>
              <a:buFontTx/>
              <a:buChar char="•"/>
              <a:defRPr/>
            </a:pPr>
            <a:r>
              <a:rPr lang="de-DE" altLang="de-DE" sz="2400" dirty="0">
                <a:solidFill>
                  <a:schemeClr val="tx1"/>
                </a:solidFill>
                <a:latin typeface="Arial"/>
                <a:ea typeface="Arial" charset="0"/>
                <a:cs typeface="Arial"/>
              </a:rPr>
              <a:t>Das Risiko steigt bei ungewohnten Partnern und ungewohnter Umgebung an.</a:t>
            </a:r>
          </a:p>
          <a:p>
            <a:pPr algn="l">
              <a:lnSpc>
                <a:spcPct val="150000"/>
              </a:lnSpc>
              <a:spcBef>
                <a:spcPct val="20000"/>
              </a:spcBef>
              <a:spcAft>
                <a:spcPct val="0"/>
              </a:spcAft>
              <a:buClr>
                <a:srgbClr val="FF0000"/>
              </a:buClr>
              <a:buSzTx/>
              <a:buFontTx/>
              <a:buChar char="•"/>
              <a:defRPr/>
            </a:pPr>
            <a:r>
              <a:rPr lang="de-DE" altLang="de-DE" sz="2400" dirty="0">
                <a:solidFill>
                  <a:schemeClr val="tx1"/>
                </a:solidFill>
                <a:latin typeface="Arial"/>
                <a:ea typeface="Arial" charset="0"/>
                <a:cs typeface="Arial"/>
              </a:rPr>
              <a:t>Gebrauch von Potenzmitteln (Viagra etc.) unbedingt in Absprache mit dem Arzt.</a:t>
            </a:r>
            <a:endParaRPr lang="de-DE" altLang="de-DE" sz="2400" dirty="0">
              <a:solidFill>
                <a:schemeClr val="tx1"/>
              </a:solidFill>
              <a:ea typeface="Arial" charset="0"/>
            </a:endParaRPr>
          </a:p>
          <a:p>
            <a:pPr algn="l">
              <a:lnSpc>
                <a:spcPct val="100000"/>
              </a:lnSpc>
              <a:spcBef>
                <a:spcPct val="20000"/>
              </a:spcBef>
              <a:spcAft>
                <a:spcPct val="0"/>
              </a:spcAft>
              <a:buClr>
                <a:srgbClr val="FF6600"/>
              </a:buClr>
              <a:buSzTx/>
              <a:buFontTx/>
              <a:buChar char="•"/>
              <a:defRPr/>
            </a:pPr>
            <a:endParaRPr lang="de-DE" altLang="de-DE" sz="2400" dirty="0">
              <a:solidFill>
                <a:schemeClr val="tx1"/>
              </a:solidFill>
            </a:endParaRPr>
          </a:p>
        </p:txBody>
      </p:sp>
      <p:sp>
        <p:nvSpPr>
          <p:cNvPr id="2" name="Fußzeilenplatzhalter 1">
            <a:extLst>
              <a:ext uri="{FF2B5EF4-FFF2-40B4-BE49-F238E27FC236}">
                <a16:creationId xmlns:a16="http://schemas.microsoft.com/office/drawing/2014/main" id="{0246A9AF-4847-2AC3-8AE0-A9318A38EC63}"/>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0DADA4CB-B5CF-08F0-730D-066331368515}"/>
              </a:ext>
            </a:extLst>
          </p:cNvPr>
          <p:cNvSpPr>
            <a:spLocks noGrp="1"/>
          </p:cNvSpPr>
          <p:nvPr>
            <p:ph type="sldNum" sz="quarter" idx="12"/>
          </p:nvPr>
        </p:nvSpPr>
        <p:spPr/>
        <p:txBody>
          <a:bodyPr/>
          <a:lstStyle/>
          <a:p>
            <a:fld id="{48F63A3B-78C7-47BE-AE5E-E10140E04643}" type="slidenum">
              <a:rPr lang="en-US" smtClean="0"/>
              <a:pPr/>
              <a:t>41</a:t>
            </a:fld>
            <a:endParaRPr lang="en-US" dirty="0"/>
          </a:p>
        </p:txBody>
      </p:sp>
    </p:spTree>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3138489" y="1014413"/>
            <a:ext cx="11039475" cy="162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Verdana" charset="0"/>
                <a:cs typeface="Arial" panose="020B0604020202020204" pitchFamily="34" charset="0"/>
              </a:rPr>
              <a:t>Vorsicht ist geboten bei</a:t>
            </a:r>
          </a:p>
        </p:txBody>
      </p:sp>
      <p:sp>
        <p:nvSpPr>
          <p:cNvPr id="49155" name="Rectangle 3"/>
          <p:cNvSpPr>
            <a:spLocks noChangeArrowheads="1"/>
          </p:cNvSpPr>
          <p:nvPr/>
        </p:nvSpPr>
        <p:spPr bwMode="auto">
          <a:xfrm>
            <a:off x="3138489" y="3292476"/>
            <a:ext cx="11039475" cy="568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lr>
                <a:srgbClr val="FF6600"/>
              </a:buClr>
              <a:buChar char="•"/>
              <a:defRPr sz="2400">
                <a:solidFill>
                  <a:schemeClr val="tx1"/>
                </a:solidFill>
                <a:latin typeface="Verdana" charset="0"/>
              </a:defRPr>
            </a:lvl1pPr>
            <a:lvl2pPr marL="742950" indent="-285750">
              <a:spcBef>
                <a:spcPct val="20000"/>
              </a:spcBef>
              <a:buClr>
                <a:srgbClr val="FF6600"/>
              </a:buClr>
              <a:buChar char="•"/>
              <a:defRPr sz="2000">
                <a:solidFill>
                  <a:schemeClr val="tx1"/>
                </a:solidFill>
                <a:latin typeface="Verdana" charset="0"/>
              </a:defRPr>
            </a:lvl2pPr>
            <a:lvl3pPr marL="1143000" indent="-228600">
              <a:spcBef>
                <a:spcPct val="20000"/>
              </a:spcBef>
              <a:buClr>
                <a:srgbClr val="FF6600"/>
              </a:buClr>
              <a:buChar char="•"/>
              <a:defRPr>
                <a:solidFill>
                  <a:schemeClr val="tx1"/>
                </a:solidFill>
                <a:latin typeface="Verdana" charset="0"/>
              </a:defRPr>
            </a:lvl3pPr>
            <a:lvl4pPr marL="1600200" indent="-228600">
              <a:spcBef>
                <a:spcPct val="20000"/>
              </a:spcBef>
              <a:buClr>
                <a:srgbClr val="FF6600"/>
              </a:buClr>
              <a:buChar char="•"/>
              <a:defRPr sz="1600">
                <a:solidFill>
                  <a:schemeClr val="tx1"/>
                </a:solidFill>
                <a:latin typeface="Verdana" charset="0"/>
              </a:defRPr>
            </a:lvl4pPr>
            <a:lvl5pPr marL="2057400" indent="-228600">
              <a:spcBef>
                <a:spcPct val="20000"/>
              </a:spcBef>
              <a:buClr>
                <a:srgbClr val="FF6600"/>
              </a:buClr>
              <a:buChar char="•"/>
              <a:defRPr sz="1600">
                <a:solidFill>
                  <a:schemeClr val="tx1"/>
                </a:solidFill>
                <a:latin typeface="Verdana" charset="0"/>
              </a:defRPr>
            </a:lvl5pPr>
            <a:lvl6pPr marL="2514600" indent="-228600" fontAlgn="base">
              <a:spcBef>
                <a:spcPct val="20000"/>
              </a:spcBef>
              <a:spcAft>
                <a:spcPct val="0"/>
              </a:spcAft>
              <a:buClr>
                <a:srgbClr val="FF6600"/>
              </a:buClr>
              <a:buChar char="•"/>
              <a:defRPr sz="1600">
                <a:solidFill>
                  <a:schemeClr val="tx1"/>
                </a:solidFill>
                <a:latin typeface="Verdana" charset="0"/>
              </a:defRPr>
            </a:lvl6pPr>
            <a:lvl7pPr marL="2971800" indent="-228600" fontAlgn="base">
              <a:spcBef>
                <a:spcPct val="20000"/>
              </a:spcBef>
              <a:spcAft>
                <a:spcPct val="0"/>
              </a:spcAft>
              <a:buClr>
                <a:srgbClr val="FF6600"/>
              </a:buClr>
              <a:buChar char="•"/>
              <a:defRPr sz="1600">
                <a:solidFill>
                  <a:schemeClr val="tx1"/>
                </a:solidFill>
                <a:latin typeface="Verdana" charset="0"/>
              </a:defRPr>
            </a:lvl7pPr>
            <a:lvl8pPr marL="3429000" indent="-228600" fontAlgn="base">
              <a:spcBef>
                <a:spcPct val="20000"/>
              </a:spcBef>
              <a:spcAft>
                <a:spcPct val="0"/>
              </a:spcAft>
              <a:buClr>
                <a:srgbClr val="FF6600"/>
              </a:buClr>
              <a:buChar char="•"/>
              <a:defRPr sz="1600">
                <a:solidFill>
                  <a:schemeClr val="tx1"/>
                </a:solidFill>
                <a:latin typeface="Verdana" charset="0"/>
              </a:defRPr>
            </a:lvl8pPr>
            <a:lvl9pPr marL="3886200" indent="-228600" fontAlgn="base">
              <a:spcBef>
                <a:spcPct val="20000"/>
              </a:spcBef>
              <a:spcAft>
                <a:spcPct val="0"/>
              </a:spcAft>
              <a:buClr>
                <a:srgbClr val="FF6600"/>
              </a:buClr>
              <a:buChar char="•"/>
              <a:defRPr sz="1600">
                <a:solidFill>
                  <a:schemeClr val="tx1"/>
                </a:solidFill>
                <a:latin typeface="Verdana" charset="0"/>
              </a:defRPr>
            </a:lvl9pPr>
          </a:lstStyle>
          <a:p>
            <a:pPr>
              <a:spcBef>
                <a:spcPct val="50000"/>
              </a:spcBef>
              <a:buClr>
                <a:srgbClr val="FF0000"/>
              </a:buClr>
              <a:defRPr/>
            </a:pPr>
            <a:r>
              <a:rPr lang="de-DE" altLang="de-DE" dirty="0">
                <a:latin typeface="Arial" panose="020B0604020202020204" pitchFamily="34" charset="0"/>
                <a:ea typeface="Arial" charset="0"/>
                <a:cs typeface="Arial" panose="020B0604020202020204" pitchFamily="34" charset="0"/>
              </a:rPr>
              <a:t>schlecht eingestelltem hohen Blutdruck</a:t>
            </a:r>
          </a:p>
          <a:p>
            <a:pPr>
              <a:spcBef>
                <a:spcPct val="50000"/>
              </a:spcBef>
              <a:buClr>
                <a:srgbClr val="FF0000"/>
              </a:buClr>
              <a:defRPr/>
            </a:pPr>
            <a:r>
              <a:rPr lang="de-DE" altLang="de-DE" dirty="0">
                <a:latin typeface="Arial" panose="020B0604020202020204" pitchFamily="34" charset="0"/>
                <a:ea typeface="Arial" charset="0"/>
                <a:cs typeface="Arial" panose="020B0604020202020204" pitchFamily="34" charset="0"/>
              </a:rPr>
              <a:t>deutlich verminderter Herzleistung</a:t>
            </a:r>
          </a:p>
          <a:p>
            <a:pPr>
              <a:spcBef>
                <a:spcPct val="50000"/>
              </a:spcBef>
              <a:buClr>
                <a:srgbClr val="FF0000"/>
              </a:buClr>
              <a:defRPr/>
            </a:pPr>
            <a:r>
              <a:rPr lang="de-DE" altLang="de-DE" dirty="0">
                <a:latin typeface="Arial" panose="020B0604020202020204" pitchFamily="34" charset="0"/>
                <a:ea typeface="Arial" charset="0"/>
                <a:cs typeface="Arial" panose="020B0604020202020204" pitchFamily="34" charset="0"/>
              </a:rPr>
              <a:t>ausgeprägter Einschränkung der körperlichen Belastbarkeit</a:t>
            </a:r>
          </a:p>
          <a:p>
            <a:pPr>
              <a:spcBef>
                <a:spcPct val="50000"/>
              </a:spcBef>
              <a:buClr>
                <a:srgbClr val="FF0000"/>
              </a:buClr>
              <a:defRPr/>
            </a:pPr>
            <a:r>
              <a:rPr lang="de-DE" altLang="de-DE" dirty="0">
                <a:latin typeface="Arial" panose="020B0604020202020204" pitchFamily="34" charset="0"/>
                <a:ea typeface="Arial" charset="0"/>
                <a:cs typeface="Arial" panose="020B0604020202020204" pitchFamily="34" charset="0"/>
              </a:rPr>
              <a:t>Angina Pectoris auf niedriger Belastungsstufe</a:t>
            </a:r>
          </a:p>
          <a:p>
            <a:pPr>
              <a:spcBef>
                <a:spcPct val="50000"/>
              </a:spcBef>
              <a:buClr>
                <a:srgbClr val="FF0000"/>
              </a:buClr>
              <a:defRPr/>
            </a:pPr>
            <a:r>
              <a:rPr lang="de-DE" altLang="de-DE" dirty="0">
                <a:latin typeface="Arial" panose="020B0604020202020204" pitchFamily="34" charset="0"/>
                <a:ea typeface="Arial" charset="0"/>
                <a:cs typeface="Arial" panose="020B0604020202020204" pitchFamily="34" charset="0"/>
              </a:rPr>
              <a:t>frischem Herzinfarkt</a:t>
            </a:r>
          </a:p>
          <a:p>
            <a:pPr>
              <a:spcBef>
                <a:spcPct val="50000"/>
              </a:spcBef>
              <a:buClr>
                <a:srgbClr val="FF0000"/>
              </a:buClr>
              <a:defRPr/>
            </a:pPr>
            <a:r>
              <a:rPr lang="de-DE" altLang="de-DE" dirty="0">
                <a:latin typeface="Arial" panose="020B0604020202020204" pitchFamily="34" charset="0"/>
                <a:ea typeface="Arial" charset="0"/>
                <a:cs typeface="Arial" panose="020B0604020202020204" pitchFamily="34" charset="0"/>
              </a:rPr>
              <a:t>kurz zurückliegenden Herzoperationen</a:t>
            </a:r>
          </a:p>
          <a:p>
            <a:pPr>
              <a:spcBef>
                <a:spcPct val="50000"/>
              </a:spcBef>
              <a:buClr>
                <a:srgbClr val="FF0000"/>
              </a:buClr>
              <a:defRPr/>
            </a:pPr>
            <a:r>
              <a:rPr lang="de-DE" altLang="de-DE" dirty="0">
                <a:latin typeface="Arial" panose="020B0604020202020204" pitchFamily="34" charset="0"/>
                <a:ea typeface="Arial" charset="0"/>
                <a:cs typeface="Arial" panose="020B0604020202020204" pitchFamily="34" charset="0"/>
              </a:rPr>
              <a:t>gefährlichen Herzrhythmusstörungen</a:t>
            </a:r>
          </a:p>
        </p:txBody>
      </p:sp>
      <p:sp>
        <p:nvSpPr>
          <p:cNvPr id="2" name="Fußzeilenplatzhalter 1">
            <a:extLst>
              <a:ext uri="{FF2B5EF4-FFF2-40B4-BE49-F238E27FC236}">
                <a16:creationId xmlns:a16="http://schemas.microsoft.com/office/drawing/2014/main" id="{FCA31C08-6DD5-9243-D5E8-4882F9FEDCB5}"/>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EBEC82A4-C8AE-DE89-A73C-F7BF54C038F3}"/>
              </a:ext>
            </a:extLst>
          </p:cNvPr>
          <p:cNvSpPr>
            <a:spLocks noGrp="1"/>
          </p:cNvSpPr>
          <p:nvPr>
            <p:ph type="sldNum" sz="quarter" idx="12"/>
          </p:nvPr>
        </p:nvSpPr>
        <p:spPr/>
        <p:txBody>
          <a:bodyPr/>
          <a:lstStyle/>
          <a:p>
            <a:fld id="{48F63A3B-78C7-47BE-AE5E-E10140E04643}" type="slidenum">
              <a:rPr lang="en-US" smtClean="0"/>
              <a:pPr/>
              <a:t>42</a:t>
            </a:fld>
            <a:endParaRPr lang="en-US" dirty="0"/>
          </a:p>
        </p:txBody>
      </p:sp>
    </p:spTree>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3138489" y="1158876"/>
            <a:ext cx="11039475" cy="162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Verdana" charset="0"/>
                <a:cs typeface="Arial" panose="020B0604020202020204" pitchFamily="34" charset="0"/>
              </a:rPr>
              <a:t>Erektionsstörungen</a:t>
            </a:r>
          </a:p>
        </p:txBody>
      </p:sp>
      <p:sp>
        <p:nvSpPr>
          <p:cNvPr id="51203" name="Rectangle 3"/>
          <p:cNvSpPr>
            <a:spLocks noChangeArrowheads="1"/>
          </p:cNvSpPr>
          <p:nvPr/>
        </p:nvSpPr>
        <p:spPr bwMode="auto">
          <a:xfrm>
            <a:off x="3005139" y="3214689"/>
            <a:ext cx="11459649" cy="3645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40" tIns="45720" rIns="91440" bIns="45720" anchor="t"/>
          <a:lstStyle>
            <a:lvl1pPr marL="342900" indent="-342900">
              <a:spcBef>
                <a:spcPct val="20000"/>
              </a:spcBef>
              <a:buClr>
                <a:srgbClr val="FF6600"/>
              </a:buClr>
              <a:buChar char="•"/>
              <a:defRPr sz="2400">
                <a:solidFill>
                  <a:schemeClr val="tx1"/>
                </a:solidFill>
                <a:latin typeface="Verdana" charset="0"/>
              </a:defRPr>
            </a:lvl1pPr>
            <a:lvl2pPr marL="742950" indent="-285750">
              <a:spcBef>
                <a:spcPct val="20000"/>
              </a:spcBef>
              <a:buClr>
                <a:srgbClr val="FF6600"/>
              </a:buClr>
              <a:buChar char="•"/>
              <a:defRPr sz="2000">
                <a:solidFill>
                  <a:schemeClr val="tx1"/>
                </a:solidFill>
                <a:latin typeface="Verdana" charset="0"/>
              </a:defRPr>
            </a:lvl2pPr>
            <a:lvl3pPr marL="1143000" indent="-228600">
              <a:spcBef>
                <a:spcPct val="20000"/>
              </a:spcBef>
              <a:buClr>
                <a:srgbClr val="FF6600"/>
              </a:buClr>
              <a:buChar char="•"/>
              <a:defRPr>
                <a:solidFill>
                  <a:schemeClr val="tx1"/>
                </a:solidFill>
                <a:latin typeface="Verdana" charset="0"/>
              </a:defRPr>
            </a:lvl3pPr>
            <a:lvl4pPr marL="1600200" indent="-228600">
              <a:spcBef>
                <a:spcPct val="20000"/>
              </a:spcBef>
              <a:buClr>
                <a:srgbClr val="FF6600"/>
              </a:buClr>
              <a:buChar char="•"/>
              <a:defRPr sz="1600">
                <a:solidFill>
                  <a:schemeClr val="tx1"/>
                </a:solidFill>
                <a:latin typeface="Verdana" charset="0"/>
              </a:defRPr>
            </a:lvl4pPr>
            <a:lvl5pPr marL="2057400" indent="-228600">
              <a:spcBef>
                <a:spcPct val="20000"/>
              </a:spcBef>
              <a:buClr>
                <a:srgbClr val="FF6600"/>
              </a:buClr>
              <a:buChar char="•"/>
              <a:defRPr sz="1600">
                <a:solidFill>
                  <a:schemeClr val="tx1"/>
                </a:solidFill>
                <a:latin typeface="Verdana" charset="0"/>
              </a:defRPr>
            </a:lvl5pPr>
            <a:lvl6pPr marL="2514600" indent="-228600" fontAlgn="base">
              <a:spcBef>
                <a:spcPct val="20000"/>
              </a:spcBef>
              <a:spcAft>
                <a:spcPct val="0"/>
              </a:spcAft>
              <a:buClr>
                <a:srgbClr val="FF6600"/>
              </a:buClr>
              <a:buChar char="•"/>
              <a:defRPr sz="1600">
                <a:solidFill>
                  <a:schemeClr val="tx1"/>
                </a:solidFill>
                <a:latin typeface="Verdana" charset="0"/>
              </a:defRPr>
            </a:lvl6pPr>
            <a:lvl7pPr marL="2971800" indent="-228600" fontAlgn="base">
              <a:spcBef>
                <a:spcPct val="20000"/>
              </a:spcBef>
              <a:spcAft>
                <a:spcPct val="0"/>
              </a:spcAft>
              <a:buClr>
                <a:srgbClr val="FF6600"/>
              </a:buClr>
              <a:buChar char="•"/>
              <a:defRPr sz="1600">
                <a:solidFill>
                  <a:schemeClr val="tx1"/>
                </a:solidFill>
                <a:latin typeface="Verdana" charset="0"/>
              </a:defRPr>
            </a:lvl7pPr>
            <a:lvl8pPr marL="3429000" indent="-228600" fontAlgn="base">
              <a:spcBef>
                <a:spcPct val="20000"/>
              </a:spcBef>
              <a:spcAft>
                <a:spcPct val="0"/>
              </a:spcAft>
              <a:buClr>
                <a:srgbClr val="FF6600"/>
              </a:buClr>
              <a:buChar char="•"/>
              <a:defRPr sz="1600">
                <a:solidFill>
                  <a:schemeClr val="tx1"/>
                </a:solidFill>
                <a:latin typeface="Verdana" charset="0"/>
              </a:defRPr>
            </a:lvl8pPr>
            <a:lvl9pPr marL="3886200" indent="-228600" fontAlgn="base">
              <a:spcBef>
                <a:spcPct val="20000"/>
              </a:spcBef>
              <a:spcAft>
                <a:spcPct val="0"/>
              </a:spcAft>
              <a:buClr>
                <a:srgbClr val="FF6600"/>
              </a:buClr>
              <a:buChar char="•"/>
              <a:defRPr sz="1600">
                <a:solidFill>
                  <a:schemeClr val="tx1"/>
                </a:solidFill>
                <a:latin typeface="Verdana" charset="0"/>
              </a:defRPr>
            </a:lvl9pPr>
          </a:lstStyle>
          <a:p>
            <a:pPr>
              <a:buFontTx/>
              <a:buNone/>
              <a:defRPr/>
            </a:pPr>
            <a:r>
              <a:rPr lang="de-DE" altLang="de-DE" sz="2500" b="1" dirty="0">
                <a:solidFill>
                  <a:srgbClr val="FF0000"/>
                </a:solidFill>
                <a:latin typeface="Arial" panose="020B0604020202020204" pitchFamily="34" charset="0"/>
                <a:ea typeface="Verdana" pitchFamily="34" charset="0"/>
                <a:cs typeface="Arial" panose="020B0604020202020204" pitchFamily="34" charset="0"/>
              </a:rPr>
              <a:t>Risikofaktoren:</a:t>
            </a:r>
          </a:p>
          <a:p>
            <a:pPr>
              <a:buClr>
                <a:srgbClr val="FF0000"/>
              </a:buClr>
              <a:defRPr/>
            </a:pPr>
            <a:r>
              <a:rPr lang="de-DE" altLang="de-DE" sz="2557" dirty="0">
                <a:latin typeface="Arial" panose="020B0604020202020204" pitchFamily="34" charset="0"/>
                <a:ea typeface="Arial" charset="0"/>
                <a:cs typeface="Arial" panose="020B0604020202020204" pitchFamily="34" charset="0"/>
              </a:rPr>
              <a:t>Hoher Blutdruck								</a:t>
            </a:r>
          </a:p>
          <a:p>
            <a:pPr>
              <a:buClr>
                <a:srgbClr val="FF0000"/>
              </a:buClr>
              <a:defRPr/>
            </a:pPr>
            <a:r>
              <a:rPr lang="de-DE" altLang="de-DE" sz="2557" dirty="0">
                <a:latin typeface="Arial" panose="020B0604020202020204" pitchFamily="34" charset="0"/>
                <a:ea typeface="Arial" charset="0"/>
                <a:cs typeface="Arial" panose="020B0604020202020204" pitchFamily="34" charset="0"/>
              </a:rPr>
              <a:t>Diabetes mellitus</a:t>
            </a:r>
          </a:p>
          <a:p>
            <a:pPr>
              <a:buClr>
                <a:srgbClr val="FF0000"/>
              </a:buClr>
              <a:defRPr/>
            </a:pPr>
            <a:r>
              <a:rPr lang="de-DE" altLang="de-DE" sz="2557" dirty="0">
                <a:latin typeface="Arial" panose="020B0604020202020204" pitchFamily="34" charset="0"/>
                <a:ea typeface="Arial" charset="0"/>
                <a:cs typeface="Arial" panose="020B0604020202020204" pitchFamily="34" charset="0"/>
              </a:rPr>
              <a:t>Nikotinkonsum								</a:t>
            </a:r>
          </a:p>
          <a:p>
            <a:pPr>
              <a:buClr>
                <a:srgbClr val="FF0000"/>
              </a:buClr>
              <a:defRPr/>
            </a:pPr>
            <a:r>
              <a:rPr lang="de-DE" altLang="de-DE" sz="2557" dirty="0">
                <a:latin typeface="Arial" panose="020B0604020202020204" pitchFamily="34" charset="0"/>
                <a:ea typeface="Arial" charset="0"/>
                <a:cs typeface="Arial" panose="020B0604020202020204" pitchFamily="34" charset="0"/>
              </a:rPr>
              <a:t>Deutliches Übergewicht</a:t>
            </a:r>
          </a:p>
          <a:p>
            <a:pPr>
              <a:buClr>
                <a:srgbClr val="FF0000"/>
              </a:buClr>
              <a:defRPr/>
            </a:pPr>
            <a:r>
              <a:rPr lang="de-DE" altLang="de-DE" sz="2557" dirty="0">
                <a:latin typeface="Arial" panose="020B0604020202020204" pitchFamily="34" charset="0"/>
                <a:ea typeface="Arial" charset="0"/>
                <a:cs typeface="Arial" panose="020B0604020202020204" pitchFamily="34" charset="0"/>
              </a:rPr>
              <a:t>Depression/Angst	 					</a:t>
            </a:r>
          </a:p>
          <a:p>
            <a:pPr>
              <a:buClr>
                <a:srgbClr val="FF0000"/>
              </a:buClr>
              <a:defRPr/>
            </a:pPr>
            <a:endParaRPr lang="de-DE" altLang="de-DE" sz="2550" dirty="0">
              <a:latin typeface="Arial" panose="020B0604020202020204" pitchFamily="34" charset="0"/>
              <a:ea typeface="Arial" charset="0"/>
              <a:cs typeface="Arial" panose="020B0604020202020204" pitchFamily="34" charset="0"/>
            </a:endParaRPr>
          </a:p>
          <a:p>
            <a:pPr>
              <a:buClr>
                <a:srgbClr val="FF0000"/>
              </a:buClr>
              <a:defRPr/>
            </a:pPr>
            <a:endParaRPr lang="de-DE" altLang="de-DE" sz="2550" dirty="0">
              <a:latin typeface="Arial" panose="020B0604020202020204" pitchFamily="34" charset="0"/>
              <a:ea typeface="Arial" charset="0"/>
              <a:cs typeface="Arial" panose="020B0604020202020204" pitchFamily="34" charset="0"/>
            </a:endParaRPr>
          </a:p>
        </p:txBody>
      </p:sp>
      <p:sp>
        <p:nvSpPr>
          <p:cNvPr id="51204" name="AutoShape 4"/>
          <p:cNvSpPr>
            <a:spLocks/>
          </p:cNvSpPr>
          <p:nvPr/>
        </p:nvSpPr>
        <p:spPr bwMode="auto">
          <a:xfrm>
            <a:off x="8685214" y="3214266"/>
            <a:ext cx="649287" cy="2979738"/>
          </a:xfrm>
          <a:prstGeom prst="rightBrace">
            <a:avLst>
              <a:gd name="adj1" fmla="val 38252"/>
              <a:gd name="adj2" fmla="val 50000"/>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ltLang="de-DE">
              <a:latin typeface="Arial" panose="020B0604020202020204" pitchFamily="34" charset="0"/>
              <a:cs typeface="Arial" panose="020B0604020202020204" pitchFamily="34" charset="0"/>
            </a:endParaRPr>
          </a:p>
        </p:txBody>
      </p:sp>
      <p:sp>
        <p:nvSpPr>
          <p:cNvPr id="51205" name="Rectangle 5"/>
          <p:cNvSpPr>
            <a:spLocks noChangeArrowheads="1"/>
          </p:cNvSpPr>
          <p:nvPr/>
        </p:nvSpPr>
        <p:spPr bwMode="auto">
          <a:xfrm>
            <a:off x="3190876" y="7623175"/>
            <a:ext cx="11009313" cy="880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de-DE" altLang="de-DE" sz="2560" b="1" dirty="0">
                <a:solidFill>
                  <a:srgbClr val="FF0000"/>
                </a:solidFill>
                <a:latin typeface="Arial" panose="020B0604020202020204" pitchFamily="34" charset="0"/>
                <a:ea typeface="Verdana" pitchFamily="34" charset="0"/>
                <a:cs typeface="Arial" panose="020B0604020202020204" pitchFamily="34" charset="0"/>
              </a:rPr>
              <a:t>Erektionsstörungen treten daher manchmal</a:t>
            </a:r>
            <a:br>
              <a:rPr lang="de-DE" altLang="de-DE" sz="2560" b="1" dirty="0">
                <a:solidFill>
                  <a:srgbClr val="FF0000"/>
                </a:solidFill>
                <a:latin typeface="Arial" panose="020B0604020202020204" pitchFamily="34" charset="0"/>
                <a:ea typeface="Verdana" pitchFamily="34" charset="0"/>
                <a:cs typeface="Arial" panose="020B0604020202020204" pitchFamily="34" charset="0"/>
              </a:rPr>
            </a:br>
            <a:r>
              <a:rPr lang="de-DE" altLang="de-DE" sz="2560" b="1" dirty="0">
                <a:solidFill>
                  <a:srgbClr val="FF0000"/>
                </a:solidFill>
                <a:latin typeface="Arial" panose="020B0604020202020204" pitchFamily="34" charset="0"/>
                <a:ea typeface="Verdana" pitchFamily="34" charset="0"/>
                <a:cs typeface="Arial" panose="020B0604020202020204" pitchFamily="34" charset="0"/>
              </a:rPr>
              <a:t>gemeinsam mit Herz- und Gefäßerkrankungen auf.</a:t>
            </a:r>
          </a:p>
        </p:txBody>
      </p:sp>
      <p:sp>
        <p:nvSpPr>
          <p:cNvPr id="51206" name="AutoShape 6"/>
          <p:cNvSpPr>
            <a:spLocks noChangeArrowheads="1"/>
          </p:cNvSpPr>
          <p:nvPr/>
        </p:nvSpPr>
        <p:spPr bwMode="auto">
          <a:xfrm>
            <a:off x="3230564" y="7358064"/>
            <a:ext cx="10963275" cy="1400175"/>
          </a:xfrm>
          <a:prstGeom prst="roundRect">
            <a:avLst>
              <a:gd name="adj" fmla="val 16667"/>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ltLang="de-DE">
              <a:solidFill>
                <a:srgbClr val="FF0000"/>
              </a:solidFill>
              <a:latin typeface="Arial" panose="020B0604020202020204" pitchFamily="34" charset="0"/>
              <a:cs typeface="Arial" panose="020B0604020202020204" pitchFamily="34" charset="0"/>
            </a:endParaRPr>
          </a:p>
        </p:txBody>
      </p:sp>
      <p:sp>
        <p:nvSpPr>
          <p:cNvPr id="83975" name="Textfeld 1"/>
          <p:cNvSpPr txBox="1">
            <a:spLocks noChangeArrowheads="1"/>
          </p:cNvSpPr>
          <p:nvPr/>
        </p:nvSpPr>
        <p:spPr bwMode="auto">
          <a:xfrm>
            <a:off x="10040939" y="3646314"/>
            <a:ext cx="5458046" cy="2140201"/>
          </a:xfrm>
          <a:prstGeom prst="rect">
            <a:avLst/>
          </a:prstGeom>
          <a:noFill/>
          <a:ln w="9525">
            <a:noFill/>
            <a:miter lim="800000"/>
            <a:headEnd/>
            <a:tailEnd/>
          </a:ln>
        </p:spPr>
        <p:txBody>
          <a:bodyPr wrap="square">
            <a:spAutoFit/>
          </a:bodyPr>
          <a:lstStyle/>
          <a:p>
            <a:pPr>
              <a:lnSpc>
                <a:spcPct val="150000"/>
              </a:lnSpc>
            </a:pPr>
            <a:r>
              <a:rPr lang="de-DE" altLang="de-DE" sz="2557" dirty="0">
                <a:solidFill>
                  <a:schemeClr val="tx1"/>
                </a:solidFill>
                <a:latin typeface="Verdana" charset="0"/>
                <a:ea typeface="Arial" charset="0"/>
              </a:rPr>
              <a:t>Bewirken auch einen vorzeitigen Rückgang der Potenz und der sexuellen Lust</a:t>
            </a:r>
          </a:p>
          <a:p>
            <a:endParaRPr lang="de-DE" altLang="de-DE" dirty="0">
              <a:solidFill>
                <a:schemeClr val="tx1"/>
              </a:solidFill>
            </a:endParaRPr>
          </a:p>
        </p:txBody>
      </p:sp>
      <p:sp>
        <p:nvSpPr>
          <p:cNvPr id="2" name="Fußzeilenplatzhalter 1">
            <a:extLst>
              <a:ext uri="{FF2B5EF4-FFF2-40B4-BE49-F238E27FC236}">
                <a16:creationId xmlns:a16="http://schemas.microsoft.com/office/drawing/2014/main" id="{C04E825D-7631-AC96-2FFF-8E8B17D643B4}"/>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6B642467-EF3E-2150-F108-D30839C05C95}"/>
              </a:ext>
            </a:extLst>
          </p:cNvPr>
          <p:cNvSpPr>
            <a:spLocks noGrp="1"/>
          </p:cNvSpPr>
          <p:nvPr>
            <p:ph type="sldNum" sz="quarter" idx="12"/>
          </p:nvPr>
        </p:nvSpPr>
        <p:spPr/>
        <p:txBody>
          <a:bodyPr/>
          <a:lstStyle/>
          <a:p>
            <a:fld id="{48F63A3B-78C7-47BE-AE5E-E10140E04643}" type="slidenum">
              <a:rPr lang="en-US" smtClean="0"/>
              <a:pPr/>
              <a:t>43</a:t>
            </a:fld>
            <a:endParaRPr lang="en-US" dirty="0"/>
          </a:p>
        </p:txBody>
      </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5778501" y="1374776"/>
            <a:ext cx="5040313" cy="1624013"/>
          </a:xfrm>
        </p:spPr>
        <p:txBody>
          <a:bodyPr>
            <a:normAutofit/>
          </a:bodyPr>
          <a:lstStyle/>
          <a:p>
            <a:pPr algn="ctr">
              <a:defRPr/>
            </a:pPr>
            <a:r>
              <a:rPr lang="de-DE" altLang="de-DE" sz="4400" dirty="0">
                <a:ea typeface="Verdana" charset="0"/>
              </a:rPr>
              <a:t>Fazit</a:t>
            </a:r>
          </a:p>
        </p:txBody>
      </p:sp>
      <p:sp>
        <p:nvSpPr>
          <p:cNvPr id="108547" name="Rectangle 3"/>
          <p:cNvSpPr>
            <a:spLocks noGrp="1" noChangeArrowheads="1"/>
          </p:cNvSpPr>
          <p:nvPr>
            <p:ph idx="1"/>
          </p:nvPr>
        </p:nvSpPr>
        <p:spPr>
          <a:xfrm>
            <a:off x="2033637" y="2678112"/>
            <a:ext cx="13249175" cy="4384675"/>
          </a:xfrm>
        </p:spPr>
        <p:txBody>
          <a:bodyPr>
            <a:normAutofit/>
          </a:bodyPr>
          <a:lstStyle/>
          <a:p>
            <a:pPr marL="0" indent="0" algn="l">
              <a:lnSpc>
                <a:spcPct val="150000"/>
              </a:lnSpc>
              <a:spcBef>
                <a:spcPct val="35000"/>
              </a:spcBef>
              <a:buClrTx/>
              <a:buNone/>
              <a:defRPr/>
            </a:pPr>
            <a:r>
              <a:rPr lang="de-DE" altLang="de-DE" sz="2560" dirty="0">
                <a:ea typeface="Verdana" pitchFamily="34" charset="0"/>
              </a:rPr>
              <a:t>Die </a:t>
            </a:r>
            <a:r>
              <a:rPr lang="de-DE" altLang="de-DE" sz="2560" b="1" dirty="0">
                <a:solidFill>
                  <a:srgbClr val="FF0000"/>
                </a:solidFill>
                <a:ea typeface="Verdana" pitchFamily="34" charset="0"/>
              </a:rPr>
              <a:t>Akzeptanz</a:t>
            </a:r>
            <a:r>
              <a:rPr lang="de-DE" altLang="de-DE" sz="2560" dirty="0">
                <a:ea typeface="Verdana" pitchFamily="34" charset="0"/>
              </a:rPr>
              <a:t> der Erkrankung, regelmäßiges körperliches</a:t>
            </a:r>
            <a:r>
              <a:rPr lang="de-DE" altLang="de-DE" sz="2560" b="1" dirty="0">
                <a:ea typeface="Verdana" pitchFamily="34" charset="0"/>
              </a:rPr>
              <a:t> </a:t>
            </a:r>
            <a:r>
              <a:rPr lang="de-DE" altLang="de-DE" sz="2560" b="1" dirty="0">
                <a:solidFill>
                  <a:srgbClr val="FF0000"/>
                </a:solidFill>
                <a:ea typeface="Verdana" pitchFamily="34" charset="0"/>
              </a:rPr>
              <a:t>Ausdauertraining, Nikotinverzicht</a:t>
            </a:r>
            <a:r>
              <a:rPr lang="de-DE" altLang="de-DE" sz="2560" dirty="0">
                <a:solidFill>
                  <a:srgbClr val="FF0000"/>
                </a:solidFill>
                <a:ea typeface="Verdana" pitchFamily="34" charset="0"/>
              </a:rPr>
              <a:t> </a:t>
            </a:r>
            <a:r>
              <a:rPr lang="de-DE" altLang="de-DE" sz="2560" dirty="0">
                <a:ea typeface="Verdana" pitchFamily="34" charset="0"/>
              </a:rPr>
              <a:t>und vertrauensvolle </a:t>
            </a:r>
            <a:r>
              <a:rPr lang="de-DE" altLang="de-DE" sz="2560" b="1" dirty="0">
                <a:solidFill>
                  <a:srgbClr val="FF0000"/>
                </a:solidFill>
                <a:ea typeface="Verdana" pitchFamily="34" charset="0"/>
              </a:rPr>
              <a:t>Beziehungen</a:t>
            </a:r>
            <a:r>
              <a:rPr lang="de-DE" altLang="de-DE" sz="2560" dirty="0">
                <a:ea typeface="Verdana" pitchFamily="34" charset="0"/>
              </a:rPr>
              <a:t> zu anderen Menschen </a:t>
            </a:r>
            <a:r>
              <a:rPr lang="de-DE" altLang="de-DE" sz="2560" b="1" dirty="0">
                <a:solidFill>
                  <a:srgbClr val="FF0000"/>
                </a:solidFill>
                <a:ea typeface="Verdana" pitchFamily="34" charset="0"/>
              </a:rPr>
              <a:t>verringern die Komplikationen </a:t>
            </a:r>
            <a:r>
              <a:rPr lang="de-DE" altLang="de-DE" sz="2560" dirty="0">
                <a:ea typeface="Verdana" pitchFamily="34" charset="0"/>
              </a:rPr>
              <a:t>von Herzerkrankungen und erhöhen nachhaltig die </a:t>
            </a:r>
            <a:r>
              <a:rPr lang="de-DE" altLang="de-DE" sz="2560" b="1" dirty="0">
                <a:solidFill>
                  <a:srgbClr val="FF0000"/>
                </a:solidFill>
                <a:ea typeface="Verdana" pitchFamily="34" charset="0"/>
              </a:rPr>
              <a:t>Lebensqualität.</a:t>
            </a:r>
          </a:p>
        </p:txBody>
      </p:sp>
      <p:sp>
        <p:nvSpPr>
          <p:cNvPr id="2" name="Fußzeilenplatzhalter 1">
            <a:extLst>
              <a:ext uri="{FF2B5EF4-FFF2-40B4-BE49-F238E27FC236}">
                <a16:creationId xmlns:a16="http://schemas.microsoft.com/office/drawing/2014/main" id="{F193C6A6-0B56-C08C-F065-4374BD3E6B44}"/>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C4FB039F-2FD8-0F62-5203-5C0FC6320CD7}"/>
              </a:ext>
            </a:extLst>
          </p:cNvPr>
          <p:cNvSpPr>
            <a:spLocks noGrp="1"/>
          </p:cNvSpPr>
          <p:nvPr>
            <p:ph type="sldNum" sz="quarter" idx="12"/>
          </p:nvPr>
        </p:nvSpPr>
        <p:spPr/>
        <p:txBody>
          <a:bodyPr/>
          <a:lstStyle/>
          <a:p>
            <a:fld id="{48F63A3B-78C7-47BE-AE5E-E10140E04643}" type="slidenum">
              <a:rPr lang="en-US" smtClean="0"/>
              <a:pPr/>
              <a:t>44</a:t>
            </a:fld>
            <a:endParaRPr lang="en-US" dirty="0"/>
          </a:p>
        </p:txBody>
      </p:sp>
      <p:sp>
        <p:nvSpPr>
          <p:cNvPr id="5" name="Textfeld 1">
            <a:extLst>
              <a:ext uri="{FF2B5EF4-FFF2-40B4-BE49-F238E27FC236}">
                <a16:creationId xmlns:a16="http://schemas.microsoft.com/office/drawing/2014/main" id="{A5C2FC7F-BD6E-E246-79DF-EDDD97442E5A}"/>
              </a:ext>
            </a:extLst>
          </p:cNvPr>
          <p:cNvSpPr txBox="1">
            <a:spLocks noChangeArrowheads="1"/>
          </p:cNvSpPr>
          <p:nvPr/>
        </p:nvSpPr>
        <p:spPr bwMode="auto">
          <a:xfrm>
            <a:off x="5184547" y="9002608"/>
            <a:ext cx="209384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monkeybusiness</a:t>
            </a:r>
            <a:endParaRPr lang="de-DE" altLang="de-DE" sz="845" dirty="0">
              <a:solidFill>
                <a:srgbClr val="000000"/>
              </a:solidFill>
            </a:endParaRPr>
          </a:p>
        </p:txBody>
      </p:sp>
      <p:pic>
        <p:nvPicPr>
          <p:cNvPr id="7" name="Grafik 6" descr="Ein Bild, das Kleidung, draußen, Person, Baum enthält.&#10;&#10;Automatisch generierte Beschreibung">
            <a:extLst>
              <a:ext uri="{FF2B5EF4-FFF2-40B4-BE49-F238E27FC236}">
                <a16:creationId xmlns:a16="http://schemas.microsoft.com/office/drawing/2014/main" id="{BE1E7675-6870-E40F-3A24-22F8663D77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84547" y="4850461"/>
            <a:ext cx="6228220" cy="4152147"/>
          </a:xfrm>
          <a:prstGeom prst="rect">
            <a:avLst/>
          </a:prstGeom>
        </p:spPr>
      </p:pic>
    </p:spTree>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1"/>
          <p:cNvSpPr>
            <a:spLocks noGrp="1" noChangeArrowheads="1"/>
          </p:cNvSpPr>
          <p:nvPr>
            <p:ph type="title"/>
          </p:nvPr>
        </p:nvSpPr>
        <p:spPr>
          <a:xfrm>
            <a:off x="2549526" y="1054101"/>
            <a:ext cx="12290425" cy="1319213"/>
          </a:xfrm>
        </p:spPr>
        <p:txBody>
          <a:bodyPr>
            <a:normAutofit/>
          </a:bodyPr>
          <a:lstStyle/>
          <a:p>
            <a:pPr algn="ctr" eaLnBrk="1">
              <a:lnSpc>
                <a:spcPct val="100000"/>
              </a:lnSpc>
              <a:buClr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a:pPr>
            <a:r>
              <a:rPr lang="de-DE" altLang="de-DE" sz="4400" dirty="0">
                <a:solidFill>
                  <a:srgbClr val="535353"/>
                </a:solidFill>
                <a:ea typeface="Verdana" charset="0"/>
              </a:rPr>
              <a:t>Vielen Dank für Ihre Aufmerksamkeit</a:t>
            </a:r>
          </a:p>
        </p:txBody>
      </p:sp>
      <p:sp>
        <p:nvSpPr>
          <p:cNvPr id="55298" name="Foliennummernplatzhalter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fld id="{12686BB8-4F2B-4EB3-ABD0-DCDA15BE44C4}" type="slidenum">
              <a:rPr lang="de-DE" altLang="de-DE"/>
              <a:pPr/>
              <a:t>45</a:t>
            </a:fld>
            <a:endParaRPr lang="de-DE" altLang="de-DE"/>
          </a:p>
        </p:txBody>
      </p:sp>
      <p:sp>
        <p:nvSpPr>
          <p:cNvPr id="55300" name="Rectangle 2"/>
          <p:cNvSpPr txBox="1">
            <a:spLocks noChangeArrowheads="1"/>
          </p:cNvSpPr>
          <p:nvPr/>
        </p:nvSpPr>
        <p:spPr bwMode="auto">
          <a:xfrm>
            <a:off x="2513012" y="2432513"/>
            <a:ext cx="12290425" cy="6264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45000" tIns="0" rIns="45000" bIns="45000"/>
          <a:lstStyle>
            <a:lvl1pPr marL="444500" algn="ctr">
              <a:lnSpc>
                <a:spcPct val="61000"/>
              </a:lnSpc>
              <a:spcAft>
                <a:spcPts val="142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9pPr>
          </a:lstStyle>
          <a:p>
            <a:pPr algn="l" eaLnBrk="1">
              <a:lnSpc>
                <a:spcPct val="85000"/>
              </a:lnSpc>
              <a:spcBef>
                <a:spcPts val="1800"/>
              </a:spcBef>
              <a:spcAft>
                <a:spcPts val="1200"/>
              </a:spcAft>
              <a:buClr>
                <a:srgbClr val="757575"/>
              </a:buClr>
              <a:buSzPct val="82000"/>
              <a:defRPr/>
            </a:pPr>
            <a:r>
              <a:rPr lang="de-DE" altLang="de-DE" sz="2800" dirty="0">
                <a:ea typeface="Verdana" panose="020B0604030504040204" pitchFamily="34" charset="0"/>
              </a:rPr>
              <a:t>Weitere Vorträge im Rahmen der Gesundheitsbildung:</a:t>
            </a:r>
          </a:p>
          <a:p>
            <a:pPr algn="l" eaLnBrk="1">
              <a:lnSpc>
                <a:spcPct val="85000"/>
              </a:lnSpc>
              <a:spcBef>
                <a:spcPts val="1800"/>
              </a:spcBef>
              <a:spcAft>
                <a:spcPts val="1200"/>
              </a:spcAft>
              <a:buClr>
                <a:srgbClr val="757575"/>
              </a:buClr>
              <a:buSzPct val="82000"/>
              <a:defRPr/>
            </a:pPr>
            <a:r>
              <a:rPr lang="de-DE" altLang="de-DE" sz="2800" dirty="0">
                <a:ea typeface="Verdana" panose="020B0604030504040204" pitchFamily="34" charset="0"/>
              </a:rPr>
              <a:t>A: Krankheitsbewältigung bei arterieller Hypertonie</a:t>
            </a:r>
          </a:p>
          <a:p>
            <a:pPr algn="l" eaLnBrk="1">
              <a:lnSpc>
                <a:spcPct val="85000"/>
              </a:lnSpc>
              <a:spcBef>
                <a:spcPts val="1800"/>
              </a:spcBef>
              <a:spcAft>
                <a:spcPts val="1200"/>
              </a:spcAft>
              <a:buClr>
                <a:srgbClr val="757575"/>
              </a:buClr>
              <a:buSzPct val="82000"/>
              <a:defRPr/>
            </a:pPr>
            <a:r>
              <a:rPr lang="de-DE" altLang="de-DE" sz="2800" dirty="0">
                <a:solidFill>
                  <a:srgbClr val="BFBFBF"/>
                </a:solidFill>
                <a:ea typeface="Verdana" panose="020B0604030504040204" pitchFamily="34" charset="0"/>
              </a:rPr>
              <a:t>B: Risikofaktor psychische Befindlichkeit bei KHK-Patienten</a:t>
            </a:r>
          </a:p>
          <a:p>
            <a:pPr algn="l" eaLnBrk="1">
              <a:lnSpc>
                <a:spcPct val="85000"/>
              </a:lnSpc>
              <a:spcBef>
                <a:spcPts val="1800"/>
              </a:spcBef>
              <a:spcAft>
                <a:spcPts val="1200"/>
              </a:spcAft>
              <a:buClr>
                <a:srgbClr val="757575"/>
              </a:buClr>
              <a:buSzPct val="82000"/>
              <a:defRPr/>
            </a:pPr>
            <a:r>
              <a:rPr lang="de-DE" altLang="de-DE" sz="2800" dirty="0">
                <a:ea typeface="Verdana" panose="020B0604030504040204" pitchFamily="34" charset="0"/>
              </a:rPr>
              <a:t>C: Kardiovaskuläre Risikofaktoren</a:t>
            </a:r>
          </a:p>
          <a:p>
            <a:pPr algn="l" eaLnBrk="1">
              <a:lnSpc>
                <a:spcPct val="85000"/>
              </a:lnSpc>
              <a:spcBef>
                <a:spcPts val="1800"/>
              </a:spcBef>
              <a:spcAft>
                <a:spcPts val="1200"/>
              </a:spcAft>
              <a:buClr>
                <a:srgbClr val="757575"/>
              </a:buClr>
              <a:buSzPct val="82000"/>
              <a:defRPr/>
            </a:pPr>
            <a:r>
              <a:rPr lang="de-DE" altLang="de-DE" sz="2800" dirty="0">
                <a:ea typeface="Verdana" panose="020B0604030504040204" pitchFamily="34" charset="0"/>
              </a:rPr>
              <a:t>D: Ernährung</a:t>
            </a:r>
          </a:p>
          <a:p>
            <a:pPr algn="l" eaLnBrk="1">
              <a:lnSpc>
                <a:spcPct val="85000"/>
              </a:lnSpc>
              <a:spcBef>
                <a:spcPts val="1800"/>
              </a:spcBef>
              <a:spcAft>
                <a:spcPts val="1200"/>
              </a:spcAft>
              <a:buClr>
                <a:srgbClr val="757575"/>
              </a:buClr>
              <a:buSzPct val="82000"/>
              <a:defRPr/>
            </a:pPr>
            <a:r>
              <a:rPr lang="de-DE" altLang="de-DE" sz="2800" dirty="0">
                <a:ea typeface="Verdana" panose="020B0604030504040204" pitchFamily="34" charset="0"/>
              </a:rPr>
              <a:t>E: Körperliche Aktivität und Training in der Sekundärprävention</a:t>
            </a:r>
          </a:p>
          <a:p>
            <a:pPr algn="l" eaLnBrk="1">
              <a:lnSpc>
                <a:spcPct val="85000"/>
              </a:lnSpc>
              <a:spcBef>
                <a:spcPts val="1800"/>
              </a:spcBef>
              <a:spcAft>
                <a:spcPts val="1200"/>
              </a:spcAft>
              <a:buClr>
                <a:srgbClr val="757575"/>
              </a:buClr>
              <a:buSzPct val="82000"/>
              <a:defRPr/>
            </a:pPr>
            <a:r>
              <a:rPr lang="de-DE" altLang="de-DE" sz="2800" dirty="0">
                <a:ea typeface="Verdana" panose="020B0604030504040204" pitchFamily="34" charset="0"/>
              </a:rPr>
              <a:t>F: Koronare Krankheitsbilder</a:t>
            </a:r>
          </a:p>
          <a:p>
            <a:pPr algn="l" eaLnBrk="1">
              <a:lnSpc>
                <a:spcPct val="85000"/>
              </a:lnSpc>
              <a:spcBef>
                <a:spcPts val="1800"/>
              </a:spcBef>
              <a:spcAft>
                <a:spcPts val="1200"/>
              </a:spcAft>
              <a:buClr>
                <a:srgbClr val="757575"/>
              </a:buClr>
              <a:buSzPct val="82000"/>
              <a:defRPr/>
            </a:pPr>
            <a:r>
              <a:rPr lang="de-DE" altLang="de-DE" sz="2800" dirty="0">
                <a:ea typeface="Verdana" panose="020B0604030504040204" pitchFamily="34" charset="0"/>
              </a:rPr>
              <a:t>G: Primär- und Sekundärprävention kardiovaskulärer Erkrankungen</a:t>
            </a:r>
          </a:p>
          <a:p>
            <a:pPr algn="l" eaLnBrk="1">
              <a:lnSpc>
                <a:spcPct val="85000"/>
              </a:lnSpc>
              <a:spcBef>
                <a:spcPts val="1800"/>
              </a:spcBef>
              <a:spcAft>
                <a:spcPts val="1200"/>
              </a:spcAft>
              <a:buClr>
                <a:srgbClr val="757575"/>
              </a:buClr>
              <a:buSzPct val="82000"/>
              <a:defRPr/>
            </a:pPr>
            <a:r>
              <a:rPr lang="de-DE" altLang="de-DE" sz="2800" dirty="0">
                <a:ea typeface="Verdana" panose="020B0604030504040204" pitchFamily="34" charset="0"/>
              </a:rPr>
              <a:t>H: Risikofaktor Rauchen</a:t>
            </a:r>
          </a:p>
          <a:p>
            <a:pPr algn="l" eaLnBrk="1">
              <a:lnSpc>
                <a:spcPct val="85000"/>
              </a:lnSpc>
              <a:spcBef>
                <a:spcPts val="1800"/>
              </a:spcBef>
              <a:spcAft>
                <a:spcPts val="1200"/>
              </a:spcAft>
              <a:buClr>
                <a:srgbClr val="757575"/>
              </a:buClr>
              <a:buSzPct val="82000"/>
              <a:defRPr/>
            </a:pPr>
            <a:endParaRPr lang="de-DE" altLang="de-DE" sz="2800" dirty="0"/>
          </a:p>
          <a:p>
            <a:pPr algn="l" eaLnBrk="1">
              <a:lnSpc>
                <a:spcPct val="85000"/>
              </a:lnSpc>
              <a:spcBef>
                <a:spcPts val="600"/>
              </a:spcBef>
              <a:spcAft>
                <a:spcPts val="600"/>
              </a:spcAft>
              <a:buClr>
                <a:srgbClr val="757575"/>
              </a:buClr>
              <a:buSzPct val="82000"/>
              <a:defRPr/>
            </a:pPr>
            <a:endParaRPr lang="de-DE" altLang="de-DE" sz="2800" dirty="0"/>
          </a:p>
          <a:p>
            <a:pPr algn="l" eaLnBrk="1">
              <a:lnSpc>
                <a:spcPct val="85000"/>
              </a:lnSpc>
              <a:spcBef>
                <a:spcPts val="600"/>
              </a:spcBef>
              <a:spcAft>
                <a:spcPts val="600"/>
              </a:spcAft>
              <a:buClr>
                <a:srgbClr val="757575"/>
              </a:buClr>
              <a:buSzPct val="82000"/>
              <a:defRPr/>
            </a:pPr>
            <a:endParaRPr lang="de-DE" altLang="de-DE" sz="2800" dirty="0"/>
          </a:p>
        </p:txBody>
      </p:sp>
      <p:sp>
        <p:nvSpPr>
          <p:cNvPr id="2" name="Fußzeilenplatzhalter 1">
            <a:extLst>
              <a:ext uri="{FF2B5EF4-FFF2-40B4-BE49-F238E27FC236}">
                <a16:creationId xmlns:a16="http://schemas.microsoft.com/office/drawing/2014/main" id="{533684B5-6609-3D93-6F28-007577F2EA48}"/>
              </a:ext>
            </a:extLst>
          </p:cNvPr>
          <p:cNvSpPr>
            <a:spLocks noGrp="1"/>
          </p:cNvSpPr>
          <p:nvPr>
            <p:ph type="ftr" sz="quarter" idx="11"/>
          </p:nvPr>
        </p:nvSpPr>
        <p:spPr/>
        <p:txBody>
          <a:bodyPr/>
          <a:lstStyle/>
          <a:p>
            <a:r>
              <a:rPr lang="en-US"/>
              <a:t>Stand: April 2024 © DGPR</a:t>
            </a:r>
            <a:endParaRPr lang="en-US"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ChangeArrowheads="1"/>
          </p:cNvSpPr>
          <p:nvPr/>
        </p:nvSpPr>
        <p:spPr bwMode="auto">
          <a:xfrm>
            <a:off x="2403475" y="1085851"/>
            <a:ext cx="12472988" cy="162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Verdana" panose="020B0604030504040204" pitchFamily="34" charset="0"/>
                <a:cs typeface="Arial" panose="020B0604020202020204" pitchFamily="34" charset="0"/>
              </a:rPr>
              <a:t>Stress und Herzkrankheit -</a:t>
            </a:r>
            <a:br>
              <a:rPr lang="de-DE" altLang="de-DE" sz="4400" b="0" dirty="0">
                <a:solidFill>
                  <a:schemeClr val="tx1"/>
                </a:solidFill>
                <a:latin typeface="Arial" panose="020B0604020202020204" pitchFamily="34" charset="0"/>
                <a:ea typeface="Verdana" panose="020B0604030504040204" pitchFamily="34" charset="0"/>
                <a:cs typeface="Arial" panose="020B0604020202020204" pitchFamily="34" charset="0"/>
              </a:rPr>
            </a:br>
            <a:r>
              <a:rPr lang="de-DE" altLang="de-DE" sz="4400" b="0" dirty="0">
                <a:solidFill>
                  <a:schemeClr val="tx1"/>
                </a:solidFill>
                <a:latin typeface="Arial" panose="020B0604020202020204" pitchFamily="34" charset="0"/>
                <a:ea typeface="Verdana" panose="020B0604030504040204" pitchFamily="34" charset="0"/>
                <a:cs typeface="Arial" panose="020B0604020202020204" pitchFamily="34" charset="0"/>
              </a:rPr>
              <a:t>Der Mythos von der Managerkrankheit</a:t>
            </a:r>
          </a:p>
        </p:txBody>
      </p:sp>
      <p:sp>
        <p:nvSpPr>
          <p:cNvPr id="13315" name="AutoShape 3" descr="http://www.dia-vorsorge.de/quarterly-ausgaben/dia-quarterly-1-2012/altersversorge-aktuell/fileadmin/_migrated/pics/manager_01.jpg"/>
          <p:cNvSpPr>
            <a:spLocks noChangeAspect="1" noChangeArrowheads="1"/>
          </p:cNvSpPr>
          <p:nvPr/>
        </p:nvSpPr>
        <p:spPr bwMode="auto">
          <a:xfrm>
            <a:off x="5770563" y="2005014"/>
            <a:ext cx="5778500" cy="5730875"/>
          </a:xfrm>
          <a:prstGeom prst="rect">
            <a:avLst/>
          </a:prstGeom>
          <a:noFill/>
          <a:ln w="9525">
            <a:noFill/>
            <a:miter lim="800000"/>
            <a:headEnd/>
            <a:tailEnd/>
          </a:ln>
        </p:spPr>
        <p:txBody>
          <a:bodyPr/>
          <a:lstStyle/>
          <a:p>
            <a:endParaRPr lang="de-DE" altLang="de-DE"/>
          </a:p>
        </p:txBody>
      </p:sp>
      <p:sp>
        <p:nvSpPr>
          <p:cNvPr id="13316" name="AutoShape 11" descr="http://www.dia-vorsorge.de/quarterly-ausgaben/dia-quarterly-1-2012/altersversorge-aktuell/fileadmin/_migrated/pics/manager_01.jpg"/>
          <p:cNvSpPr>
            <a:spLocks noChangeAspect="1" noChangeArrowheads="1"/>
          </p:cNvSpPr>
          <p:nvPr/>
        </p:nvSpPr>
        <p:spPr bwMode="auto">
          <a:xfrm>
            <a:off x="7339014" y="2005014"/>
            <a:ext cx="2638425" cy="5730875"/>
          </a:xfrm>
          <a:prstGeom prst="rect">
            <a:avLst/>
          </a:prstGeom>
          <a:noFill/>
          <a:ln w="9525">
            <a:noFill/>
            <a:miter lim="800000"/>
            <a:headEnd/>
            <a:tailEnd/>
          </a:ln>
        </p:spPr>
        <p:txBody>
          <a:bodyPr/>
          <a:lstStyle/>
          <a:p>
            <a:endParaRPr lang="de-DE" altLang="de-DE"/>
          </a:p>
        </p:txBody>
      </p:sp>
      <p:sp>
        <p:nvSpPr>
          <p:cNvPr id="2" name="Fußzeilenplatzhalter 1">
            <a:extLst>
              <a:ext uri="{FF2B5EF4-FFF2-40B4-BE49-F238E27FC236}">
                <a16:creationId xmlns:a16="http://schemas.microsoft.com/office/drawing/2014/main" id="{3EC51923-1675-329E-72E3-3257A7631DE9}"/>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144892D3-8ECF-3E7F-F37C-B228DA7FC22E}"/>
              </a:ext>
            </a:extLst>
          </p:cNvPr>
          <p:cNvSpPr>
            <a:spLocks noGrp="1"/>
          </p:cNvSpPr>
          <p:nvPr>
            <p:ph type="sldNum" sz="quarter" idx="12"/>
          </p:nvPr>
        </p:nvSpPr>
        <p:spPr/>
        <p:txBody>
          <a:bodyPr/>
          <a:lstStyle/>
          <a:p>
            <a:fld id="{48F63A3B-78C7-47BE-AE5E-E10140E04643}" type="slidenum">
              <a:rPr lang="en-US" smtClean="0"/>
              <a:pPr/>
              <a:t>5</a:t>
            </a:fld>
            <a:endParaRPr lang="en-US" dirty="0"/>
          </a:p>
        </p:txBody>
      </p:sp>
      <p:pic>
        <p:nvPicPr>
          <p:cNvPr id="4" name="Grafik 5" descr="Ein Bild, das Person, Kleidung, Im Haus, Uhr enthält.&#10;&#10;Beschreibung automatisch generiert.">
            <a:extLst>
              <a:ext uri="{FF2B5EF4-FFF2-40B4-BE49-F238E27FC236}">
                <a16:creationId xmlns:a16="http://schemas.microsoft.com/office/drawing/2014/main" id="{933EEB8A-58C5-DEE6-6B86-695A7B61B77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16999" y="2799445"/>
            <a:ext cx="9005707" cy="6348710"/>
          </a:xfrm>
          <a:prstGeom prst="rect">
            <a:avLst/>
          </a:prstGeom>
          <a:ln>
            <a:noFill/>
          </a:ln>
          <a:effectLst>
            <a:outerShdw blurRad="292100" dist="139700" dir="2700000" algn="tl" rotWithShape="0">
              <a:srgbClr val="333333">
                <a:alpha val="65000"/>
              </a:srgbClr>
            </a:outerShdw>
          </a:effectLst>
        </p:spPr>
      </p:pic>
      <p:sp>
        <p:nvSpPr>
          <p:cNvPr id="8" name="Textfeld 1">
            <a:extLst>
              <a:ext uri="{FF2B5EF4-FFF2-40B4-BE49-F238E27FC236}">
                <a16:creationId xmlns:a16="http://schemas.microsoft.com/office/drawing/2014/main" id="{C6731B55-9019-579D-27CF-4F71ADB93B22}"/>
              </a:ext>
            </a:extLst>
          </p:cNvPr>
          <p:cNvSpPr txBox="1">
            <a:spLocks noChangeArrowheads="1"/>
          </p:cNvSpPr>
          <p:nvPr/>
        </p:nvSpPr>
        <p:spPr bwMode="auto">
          <a:xfrm>
            <a:off x="4416999" y="9237736"/>
            <a:ext cx="1699504"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iStock.com/Tijana87</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descr="http://www.dia-vorsorge.de/quarterly-ausgaben/dia-quarterly-1-2012/altersversorge-aktuell/fileadmin/_migrated/pics/manager_01.jpg"/>
          <p:cNvSpPr>
            <a:spLocks noChangeAspect="1" noChangeArrowheads="1"/>
          </p:cNvSpPr>
          <p:nvPr/>
        </p:nvSpPr>
        <p:spPr bwMode="auto">
          <a:xfrm>
            <a:off x="5770563" y="2005014"/>
            <a:ext cx="5778500" cy="5730875"/>
          </a:xfrm>
          <a:prstGeom prst="rect">
            <a:avLst/>
          </a:prstGeom>
          <a:noFill/>
          <a:ln w="9525">
            <a:noFill/>
            <a:miter lim="800000"/>
            <a:headEnd/>
            <a:tailEnd/>
          </a:ln>
        </p:spPr>
        <p:txBody>
          <a:bodyPr/>
          <a:lstStyle/>
          <a:p>
            <a:endParaRPr lang="de-DE" altLang="de-DE"/>
          </a:p>
        </p:txBody>
      </p:sp>
      <p:sp>
        <p:nvSpPr>
          <p:cNvPr id="15363" name="AutoShape 10" descr="http://www.dia-vorsorge.de/quarterly-ausgaben/dia-quarterly-1-2012/altersversorge-aktuell/fileadmin/_migrated/pics/manager_01.jpg"/>
          <p:cNvSpPr>
            <a:spLocks noChangeAspect="1" noChangeArrowheads="1"/>
          </p:cNvSpPr>
          <p:nvPr/>
        </p:nvSpPr>
        <p:spPr bwMode="auto">
          <a:xfrm>
            <a:off x="7339014" y="2058989"/>
            <a:ext cx="2638425" cy="5730875"/>
          </a:xfrm>
          <a:prstGeom prst="rect">
            <a:avLst/>
          </a:prstGeom>
          <a:noFill/>
          <a:ln w="9525">
            <a:noFill/>
            <a:miter lim="800000"/>
            <a:headEnd/>
            <a:tailEnd/>
          </a:ln>
        </p:spPr>
        <p:txBody>
          <a:bodyPr/>
          <a:lstStyle/>
          <a:p>
            <a:endParaRPr lang="de-DE" altLang="de-DE"/>
          </a:p>
        </p:txBody>
      </p:sp>
      <p:sp>
        <p:nvSpPr>
          <p:cNvPr id="124940" name="Rectangle 12"/>
          <p:cNvSpPr>
            <a:spLocks noChangeArrowheads="1"/>
          </p:cNvSpPr>
          <p:nvPr/>
        </p:nvSpPr>
        <p:spPr bwMode="auto">
          <a:xfrm>
            <a:off x="3536951" y="7702551"/>
            <a:ext cx="11198225"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marL="765175"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marL="1184275"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marL="1603375"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100000"/>
              </a:lnSpc>
              <a:spcAft>
                <a:spcPct val="0"/>
              </a:spcAft>
              <a:buClr>
                <a:srgbClr val="FF6600"/>
              </a:buClr>
              <a:buSzTx/>
              <a:buFontTx/>
              <a:buNone/>
              <a:defRPr/>
            </a:pPr>
            <a:r>
              <a:rPr lang="de-DE" altLang="de-DE" sz="2500" dirty="0">
                <a:solidFill>
                  <a:srgbClr val="000000"/>
                </a:solidFill>
                <a:latin typeface="Verdana" panose="020B0604030504040204" pitchFamily="34" charset="0"/>
              </a:rPr>
              <a:t>Niedriger sozialer Status geht mit höherer KHK-Häufigkeit einher. </a:t>
            </a:r>
          </a:p>
          <a:p>
            <a:pPr algn="l">
              <a:lnSpc>
                <a:spcPct val="100000"/>
              </a:lnSpc>
              <a:spcAft>
                <a:spcPct val="0"/>
              </a:spcAft>
              <a:buClr>
                <a:srgbClr val="FF6600"/>
              </a:buClr>
              <a:buSzTx/>
              <a:buFontTx/>
              <a:buNone/>
              <a:defRPr/>
            </a:pPr>
            <a:endParaRPr lang="de-DE" altLang="de-DE" sz="2500" dirty="0">
              <a:solidFill>
                <a:srgbClr val="000000"/>
              </a:solidFill>
              <a:latin typeface="Verdana" panose="020B0604030504040204" pitchFamily="34" charset="0"/>
            </a:endParaRPr>
          </a:p>
        </p:txBody>
      </p:sp>
      <p:sp>
        <p:nvSpPr>
          <p:cNvPr id="124941" name="Rectangle 13"/>
          <p:cNvSpPr>
            <a:spLocks noChangeArrowheads="1"/>
          </p:cNvSpPr>
          <p:nvPr/>
        </p:nvSpPr>
        <p:spPr bwMode="auto">
          <a:xfrm>
            <a:off x="2403475" y="798513"/>
            <a:ext cx="12472988" cy="162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Verdana" panose="020B0604030504040204" pitchFamily="34" charset="0"/>
                <a:cs typeface="Arial" panose="020B0604020202020204" pitchFamily="34" charset="0"/>
              </a:rPr>
              <a:t>Stress und Herzkrankheit -</a:t>
            </a:r>
            <a:br>
              <a:rPr lang="de-DE" altLang="de-DE" sz="4400" b="0" dirty="0">
                <a:solidFill>
                  <a:schemeClr val="tx1"/>
                </a:solidFill>
                <a:latin typeface="Arial" panose="020B0604020202020204" pitchFamily="34" charset="0"/>
                <a:ea typeface="Verdana" panose="020B0604030504040204" pitchFamily="34" charset="0"/>
                <a:cs typeface="Arial" panose="020B0604020202020204" pitchFamily="34" charset="0"/>
              </a:rPr>
            </a:br>
            <a:r>
              <a:rPr lang="de-DE" altLang="de-DE" sz="4400" b="0" dirty="0">
                <a:solidFill>
                  <a:schemeClr val="tx1"/>
                </a:solidFill>
                <a:latin typeface="Arial" panose="020B0604020202020204" pitchFamily="34" charset="0"/>
                <a:ea typeface="Verdana" panose="020B0604030504040204" pitchFamily="34" charset="0"/>
                <a:cs typeface="Arial" panose="020B0604020202020204" pitchFamily="34" charset="0"/>
              </a:rPr>
              <a:t>Der Mythos von der Managerkrankheit</a:t>
            </a:r>
          </a:p>
        </p:txBody>
      </p:sp>
      <p:graphicFrame>
        <p:nvGraphicFramePr>
          <p:cNvPr id="2" name="Object 14"/>
          <p:cNvGraphicFramePr>
            <a:graphicFrameLocks noChangeAspect="1"/>
          </p:cNvGraphicFramePr>
          <p:nvPr>
            <p:extLst>
              <p:ext uri="{D42A27DB-BD31-4B8C-83A1-F6EECF244321}">
                <p14:modId xmlns:p14="http://schemas.microsoft.com/office/powerpoint/2010/main" val="1040132866"/>
              </p:ext>
            </p:extLst>
          </p:nvPr>
        </p:nvGraphicFramePr>
        <p:xfrm>
          <a:off x="4381501" y="2035176"/>
          <a:ext cx="8558213" cy="5675313"/>
        </p:xfrm>
        <a:graphic>
          <a:graphicData uri="http://schemas.openxmlformats.org/drawingml/2006/chart">
            <c:chart xmlns:c="http://schemas.openxmlformats.org/drawingml/2006/chart" xmlns:r="http://schemas.openxmlformats.org/officeDocument/2006/relationships" r:id="rId3"/>
          </a:graphicData>
        </a:graphic>
      </p:graphicFrame>
      <p:sp>
        <p:nvSpPr>
          <p:cNvPr id="3" name="Fußzeilenplatzhalter 2">
            <a:extLst>
              <a:ext uri="{FF2B5EF4-FFF2-40B4-BE49-F238E27FC236}">
                <a16:creationId xmlns:a16="http://schemas.microsoft.com/office/drawing/2014/main" id="{067503F8-698B-4190-5F67-F15606E79EA1}"/>
              </a:ext>
            </a:extLst>
          </p:cNvPr>
          <p:cNvSpPr>
            <a:spLocks noGrp="1"/>
          </p:cNvSpPr>
          <p:nvPr>
            <p:ph type="ftr" sz="quarter" idx="11"/>
          </p:nvPr>
        </p:nvSpPr>
        <p:spPr/>
        <p:txBody>
          <a:bodyPr/>
          <a:lstStyle/>
          <a:p>
            <a:r>
              <a:rPr lang="en-US"/>
              <a:t>Stand: April 2024 © DGPR</a:t>
            </a:r>
            <a:endParaRPr lang="en-US" dirty="0"/>
          </a:p>
        </p:txBody>
      </p:sp>
      <p:sp>
        <p:nvSpPr>
          <p:cNvPr id="4" name="Foliennummernplatzhalter 3">
            <a:extLst>
              <a:ext uri="{FF2B5EF4-FFF2-40B4-BE49-F238E27FC236}">
                <a16:creationId xmlns:a16="http://schemas.microsoft.com/office/drawing/2014/main" id="{85D25AB3-E3AC-4897-FE04-C234CAB85C15}"/>
              </a:ext>
            </a:extLst>
          </p:cNvPr>
          <p:cNvSpPr>
            <a:spLocks noGrp="1"/>
          </p:cNvSpPr>
          <p:nvPr>
            <p:ph type="sldNum" sz="quarter" idx="12"/>
          </p:nvPr>
        </p:nvSpPr>
        <p:spPr/>
        <p:txBody>
          <a:bodyPr/>
          <a:lstStyle/>
          <a:p>
            <a:fld id="{48F63A3B-78C7-47BE-AE5E-E10140E04643}" type="slidenum">
              <a:rPr lang="en-US" smtClean="0"/>
              <a:pPr/>
              <a:t>6</a:t>
            </a:fld>
            <a:endParaRPr lang="en-US" dirty="0"/>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ChangeArrowheads="1"/>
          </p:cNvSpPr>
          <p:nvPr/>
        </p:nvSpPr>
        <p:spPr bwMode="auto">
          <a:xfrm>
            <a:off x="2582863" y="4711701"/>
            <a:ext cx="7023100" cy="4209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288925" indent="-288925"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marL="765175"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marL="1184275"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marL="1603375"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marL="342900" indent="-342900" algn="l">
              <a:lnSpc>
                <a:spcPct val="100000"/>
              </a:lnSpc>
              <a:spcAft>
                <a:spcPct val="0"/>
              </a:spcAft>
              <a:buClr>
                <a:srgbClr val="FF0000"/>
              </a:buClr>
              <a:buSzTx/>
              <a:buFont typeface="Arial" panose="020B0604020202020204" pitchFamily="34" charset="0"/>
              <a:buChar char="•"/>
              <a:defRPr/>
            </a:pPr>
            <a:r>
              <a:rPr lang="de-DE" altLang="de-DE" sz="2400" dirty="0">
                <a:solidFill>
                  <a:schemeClr val="tx1"/>
                </a:solidFill>
              </a:rPr>
              <a:t>hoher Belastung bei geringer Entscheidungsmöglichkeit</a:t>
            </a:r>
          </a:p>
          <a:p>
            <a:pPr marL="342900" indent="-342900" algn="l">
              <a:lnSpc>
                <a:spcPct val="100000"/>
              </a:lnSpc>
              <a:spcAft>
                <a:spcPct val="0"/>
              </a:spcAft>
              <a:buClr>
                <a:srgbClr val="FF0000"/>
              </a:buClr>
              <a:buSzTx/>
              <a:buFont typeface="Arial" panose="020B0604020202020204" pitchFamily="34" charset="0"/>
              <a:buChar char="•"/>
              <a:defRPr/>
            </a:pPr>
            <a:endParaRPr lang="de-DE" altLang="de-DE" sz="2400" dirty="0">
              <a:solidFill>
                <a:schemeClr val="tx1"/>
              </a:solidFill>
            </a:endParaRPr>
          </a:p>
          <a:p>
            <a:pPr marL="342900" indent="-342900" algn="l">
              <a:lnSpc>
                <a:spcPct val="100000"/>
              </a:lnSpc>
              <a:spcAft>
                <a:spcPct val="0"/>
              </a:spcAft>
              <a:buClr>
                <a:srgbClr val="FF0000"/>
              </a:buClr>
              <a:buSzTx/>
              <a:buFont typeface="Arial" panose="020B0604020202020204" pitchFamily="34" charset="0"/>
              <a:buChar char="•"/>
              <a:defRPr/>
            </a:pPr>
            <a:r>
              <a:rPr lang="de-DE" altLang="de-DE" sz="2400" dirty="0">
                <a:solidFill>
                  <a:schemeClr val="tx1"/>
                </a:solidFill>
              </a:rPr>
              <a:t>Neigung zu hoher Verausgabung bei geringer Gegenleistung  </a:t>
            </a:r>
          </a:p>
          <a:p>
            <a:pPr marL="342900" indent="-342900" algn="l">
              <a:lnSpc>
                <a:spcPct val="100000"/>
              </a:lnSpc>
              <a:spcAft>
                <a:spcPct val="0"/>
              </a:spcAft>
              <a:buClr>
                <a:srgbClr val="FF0000"/>
              </a:buClr>
              <a:buSzTx/>
              <a:buFont typeface="Arial" panose="020B0604020202020204" pitchFamily="34" charset="0"/>
              <a:buChar char="•"/>
              <a:defRPr/>
            </a:pPr>
            <a:endParaRPr lang="de-DE" altLang="de-DE" sz="2400" dirty="0">
              <a:solidFill>
                <a:schemeClr val="tx1"/>
              </a:solidFill>
            </a:endParaRPr>
          </a:p>
          <a:p>
            <a:pPr marL="342900" indent="-342900" algn="l">
              <a:lnSpc>
                <a:spcPct val="100000"/>
              </a:lnSpc>
              <a:spcAft>
                <a:spcPct val="0"/>
              </a:spcAft>
              <a:buClr>
                <a:srgbClr val="FF0000"/>
              </a:buClr>
              <a:buSzTx/>
              <a:buFont typeface="Arial" panose="020B0604020202020204" pitchFamily="34" charset="0"/>
              <a:buChar char="•"/>
              <a:defRPr/>
            </a:pPr>
            <a:r>
              <a:rPr lang="de-DE" altLang="de-DE" sz="2400" dirty="0">
                <a:solidFill>
                  <a:schemeClr val="tx1"/>
                </a:solidFill>
              </a:rPr>
              <a:t>langen Arbeitszeiten und vielen Überstunden</a:t>
            </a:r>
          </a:p>
          <a:p>
            <a:pPr marL="342900" indent="-342900" algn="l">
              <a:lnSpc>
                <a:spcPct val="100000"/>
              </a:lnSpc>
              <a:spcAft>
                <a:spcPct val="0"/>
              </a:spcAft>
              <a:buClr>
                <a:srgbClr val="FF0000"/>
              </a:buClr>
              <a:buSzTx/>
              <a:buFont typeface="Arial" panose="020B0604020202020204" pitchFamily="34" charset="0"/>
              <a:buChar char="•"/>
              <a:defRPr/>
            </a:pPr>
            <a:endParaRPr lang="de-DE" altLang="de-DE" sz="2400" dirty="0">
              <a:solidFill>
                <a:schemeClr val="tx1"/>
              </a:solidFill>
            </a:endParaRPr>
          </a:p>
          <a:p>
            <a:pPr marL="342900" indent="-342900" algn="l">
              <a:lnSpc>
                <a:spcPct val="100000"/>
              </a:lnSpc>
              <a:spcAft>
                <a:spcPct val="0"/>
              </a:spcAft>
              <a:buClr>
                <a:srgbClr val="FF0000"/>
              </a:buClr>
              <a:buSzTx/>
              <a:buFont typeface="Arial" panose="020B0604020202020204" pitchFamily="34" charset="0"/>
              <a:buChar char="•"/>
              <a:defRPr/>
            </a:pPr>
            <a:r>
              <a:rPr lang="de-DE" altLang="de-DE" sz="2400" dirty="0">
                <a:solidFill>
                  <a:schemeClr val="tx1"/>
                </a:solidFill>
              </a:rPr>
              <a:t>wenig, oder nicht erholsamer Schlaf</a:t>
            </a:r>
          </a:p>
          <a:p>
            <a:pPr algn="l">
              <a:lnSpc>
                <a:spcPct val="100000"/>
              </a:lnSpc>
              <a:spcAft>
                <a:spcPct val="0"/>
              </a:spcAft>
              <a:buClr>
                <a:srgbClr val="FF6600"/>
              </a:buClr>
              <a:buSzTx/>
              <a:buFontTx/>
              <a:buNone/>
              <a:defRPr/>
            </a:pPr>
            <a:endParaRPr lang="de-DE" altLang="de-DE" sz="2500" dirty="0">
              <a:solidFill>
                <a:srgbClr val="000000"/>
              </a:solidFill>
              <a:latin typeface="Verdana" panose="020B0604030504040204" pitchFamily="34" charset="0"/>
            </a:endParaRPr>
          </a:p>
        </p:txBody>
      </p:sp>
      <p:sp>
        <p:nvSpPr>
          <p:cNvPr id="17411" name="AutoShape 3" descr="http://www.dia-vorsorge.de/quarterly-ausgaben/dia-quarterly-1-2012/altersversorge-aktuell/fileadmin/_migrated/pics/manager_01.jpg"/>
          <p:cNvSpPr>
            <a:spLocks noChangeAspect="1" noChangeArrowheads="1"/>
          </p:cNvSpPr>
          <p:nvPr/>
        </p:nvSpPr>
        <p:spPr bwMode="auto">
          <a:xfrm>
            <a:off x="5770563" y="2005014"/>
            <a:ext cx="5778500" cy="5730875"/>
          </a:xfrm>
          <a:prstGeom prst="rect">
            <a:avLst/>
          </a:prstGeom>
          <a:noFill/>
          <a:ln w="9525">
            <a:noFill/>
            <a:miter lim="800000"/>
            <a:headEnd/>
            <a:tailEnd/>
          </a:ln>
        </p:spPr>
        <p:txBody>
          <a:bodyPr/>
          <a:lstStyle/>
          <a:p>
            <a:endParaRPr lang="de-DE" altLang="de-DE"/>
          </a:p>
        </p:txBody>
      </p:sp>
      <p:sp>
        <p:nvSpPr>
          <p:cNvPr id="17412" name="AutoShape 11" descr="http://www.dia-vorsorge.de/quarterly-ausgaben/dia-quarterly-1-2012/altersversorge-aktuell/fileadmin/_migrated/pics/manager_01.jpg"/>
          <p:cNvSpPr>
            <a:spLocks noChangeAspect="1" noChangeArrowheads="1"/>
          </p:cNvSpPr>
          <p:nvPr/>
        </p:nvSpPr>
        <p:spPr bwMode="auto">
          <a:xfrm>
            <a:off x="7339014" y="2058989"/>
            <a:ext cx="2638425" cy="5730875"/>
          </a:xfrm>
          <a:prstGeom prst="rect">
            <a:avLst/>
          </a:prstGeom>
          <a:noFill/>
          <a:ln w="9525">
            <a:noFill/>
            <a:miter lim="800000"/>
            <a:headEnd/>
            <a:tailEnd/>
          </a:ln>
        </p:spPr>
        <p:txBody>
          <a:bodyPr/>
          <a:lstStyle/>
          <a:p>
            <a:endParaRPr lang="de-DE" altLang="de-DE"/>
          </a:p>
        </p:txBody>
      </p:sp>
      <p:sp>
        <p:nvSpPr>
          <p:cNvPr id="126989" name="Rectangle 13"/>
          <p:cNvSpPr>
            <a:spLocks noChangeArrowheads="1"/>
          </p:cNvSpPr>
          <p:nvPr/>
        </p:nvSpPr>
        <p:spPr bwMode="auto">
          <a:xfrm>
            <a:off x="3138489" y="649288"/>
            <a:ext cx="11039475" cy="162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defRPr sz="3200" b="1">
                <a:solidFill>
                  <a:srgbClr val="003399"/>
                </a:solidFill>
                <a:latin typeface="Verdana" charset="0"/>
              </a:defRPr>
            </a:lvl1pPr>
            <a:lvl2pPr algn="ctr">
              <a:defRPr sz="3200" b="1">
                <a:solidFill>
                  <a:srgbClr val="003399"/>
                </a:solidFill>
                <a:latin typeface="Verdana" charset="0"/>
              </a:defRPr>
            </a:lvl2pPr>
            <a:lvl3pPr algn="ctr">
              <a:defRPr sz="3200" b="1">
                <a:solidFill>
                  <a:srgbClr val="003399"/>
                </a:solidFill>
                <a:latin typeface="Verdana" charset="0"/>
              </a:defRPr>
            </a:lvl3pPr>
            <a:lvl4pPr algn="ctr">
              <a:defRPr sz="3200" b="1">
                <a:solidFill>
                  <a:srgbClr val="003399"/>
                </a:solidFill>
                <a:latin typeface="Verdana" charset="0"/>
              </a:defRPr>
            </a:lvl4pPr>
            <a:lvl5pPr algn="ctr">
              <a:defRPr sz="3200" b="1">
                <a:solidFill>
                  <a:srgbClr val="003399"/>
                </a:solidFill>
                <a:latin typeface="Verdana" charset="0"/>
              </a:defRPr>
            </a:lvl5pPr>
            <a:lvl6pPr marL="457200" algn="ctr" fontAlgn="base">
              <a:spcBef>
                <a:spcPct val="0"/>
              </a:spcBef>
              <a:spcAft>
                <a:spcPct val="0"/>
              </a:spcAft>
              <a:defRPr sz="3200" b="1">
                <a:solidFill>
                  <a:srgbClr val="003399"/>
                </a:solidFill>
                <a:latin typeface="Verdana" charset="0"/>
              </a:defRPr>
            </a:lvl6pPr>
            <a:lvl7pPr marL="914400" algn="ctr" fontAlgn="base">
              <a:spcBef>
                <a:spcPct val="0"/>
              </a:spcBef>
              <a:spcAft>
                <a:spcPct val="0"/>
              </a:spcAft>
              <a:defRPr sz="3200" b="1">
                <a:solidFill>
                  <a:srgbClr val="003399"/>
                </a:solidFill>
                <a:latin typeface="Verdana" charset="0"/>
              </a:defRPr>
            </a:lvl7pPr>
            <a:lvl8pPr marL="1371600" algn="ctr" fontAlgn="base">
              <a:spcBef>
                <a:spcPct val="0"/>
              </a:spcBef>
              <a:spcAft>
                <a:spcPct val="0"/>
              </a:spcAft>
              <a:defRPr sz="3200" b="1">
                <a:solidFill>
                  <a:srgbClr val="003399"/>
                </a:solidFill>
                <a:latin typeface="Verdana" charset="0"/>
              </a:defRPr>
            </a:lvl8pPr>
            <a:lvl9pPr marL="1828800" algn="ctr" fontAlgn="base">
              <a:spcBef>
                <a:spcPct val="0"/>
              </a:spcBef>
              <a:spcAft>
                <a:spcPct val="0"/>
              </a:spcAft>
              <a:defRPr sz="3200" b="1">
                <a:solidFill>
                  <a:srgbClr val="003399"/>
                </a:solidFill>
                <a:latin typeface="Verdana" charset="0"/>
              </a:defRPr>
            </a:lvl9pPr>
          </a:lstStyle>
          <a:p>
            <a:pPr>
              <a:defRPr/>
            </a:pPr>
            <a:r>
              <a:rPr lang="de-DE" altLang="de-DE" sz="4400" b="0" dirty="0">
                <a:solidFill>
                  <a:schemeClr val="tx1"/>
                </a:solidFill>
                <a:latin typeface="Arial" panose="020B0604020202020204" pitchFamily="34" charset="0"/>
                <a:ea typeface="Verdana" panose="020B0604030504040204" pitchFamily="34" charset="0"/>
                <a:cs typeface="Arial" panose="020B0604020202020204" pitchFamily="34" charset="0"/>
              </a:rPr>
              <a:t>Stress und Herzkrankheit</a:t>
            </a:r>
          </a:p>
        </p:txBody>
      </p:sp>
      <p:sp>
        <p:nvSpPr>
          <p:cNvPr id="126990" name="Text Box 14"/>
          <p:cNvSpPr txBox="1">
            <a:spLocks noChangeArrowheads="1"/>
          </p:cNvSpPr>
          <p:nvPr/>
        </p:nvSpPr>
        <p:spPr bwMode="auto">
          <a:xfrm>
            <a:off x="2668589" y="3646488"/>
            <a:ext cx="496321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Clr>
                <a:srgbClr val="FF6600"/>
              </a:buClr>
              <a:defRPr/>
            </a:pPr>
            <a:r>
              <a:rPr lang="de-DE" altLang="de-DE" sz="2800" dirty="0">
                <a:solidFill>
                  <a:srgbClr val="000000"/>
                </a:solidFill>
                <a:latin typeface="Arial" panose="020B0604020202020204" pitchFamily="34" charset="0"/>
                <a:ea typeface="Verdana" panose="020B0604030504040204" pitchFamily="34" charset="0"/>
                <a:cs typeface="Arial" panose="020B0604020202020204" pitchFamily="34" charset="0"/>
              </a:rPr>
              <a:t>Erhöhtes Risiko allerdings für </a:t>
            </a:r>
          </a:p>
          <a:p>
            <a:pPr>
              <a:buClr>
                <a:srgbClr val="FF6600"/>
              </a:buClr>
              <a:defRPr/>
            </a:pPr>
            <a:r>
              <a:rPr lang="de-DE" altLang="de-DE" sz="2800" dirty="0">
                <a:solidFill>
                  <a:srgbClr val="000000"/>
                </a:solidFill>
                <a:latin typeface="Arial" panose="020B0604020202020204" pitchFamily="34" charset="0"/>
                <a:ea typeface="Verdana" panose="020B0604030504040204" pitchFamily="34" charset="0"/>
                <a:cs typeface="Arial" panose="020B0604020202020204" pitchFamily="34" charset="0"/>
              </a:rPr>
              <a:t>Menschen mit: </a:t>
            </a:r>
            <a:endParaRPr lang="de-DE" altLang="de-DE" sz="2800" dirty="0">
              <a:latin typeface="Arial" panose="020B0604020202020204" pitchFamily="34" charset="0"/>
              <a:ea typeface="Verdana" panose="020B0604030504040204" pitchFamily="34" charset="0"/>
              <a:cs typeface="Arial" panose="020B0604020202020204" pitchFamily="34" charset="0"/>
            </a:endParaRPr>
          </a:p>
        </p:txBody>
      </p:sp>
      <p:sp>
        <p:nvSpPr>
          <p:cNvPr id="2" name="Fußzeilenplatzhalter 1">
            <a:extLst>
              <a:ext uri="{FF2B5EF4-FFF2-40B4-BE49-F238E27FC236}">
                <a16:creationId xmlns:a16="http://schemas.microsoft.com/office/drawing/2014/main" id="{777F72A9-5153-28EB-DF7E-2D43E298FEEB}"/>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6A29FB7C-6708-04B5-A81B-9FDDF8CEBFFB}"/>
              </a:ext>
            </a:extLst>
          </p:cNvPr>
          <p:cNvSpPr>
            <a:spLocks noGrp="1"/>
          </p:cNvSpPr>
          <p:nvPr>
            <p:ph type="sldNum" sz="quarter" idx="12"/>
          </p:nvPr>
        </p:nvSpPr>
        <p:spPr/>
        <p:txBody>
          <a:bodyPr/>
          <a:lstStyle/>
          <a:p>
            <a:fld id="{48F63A3B-78C7-47BE-AE5E-E10140E04643}" type="slidenum">
              <a:rPr lang="en-US" smtClean="0"/>
              <a:pPr/>
              <a:t>7</a:t>
            </a:fld>
            <a:endParaRPr lang="en-US" dirty="0"/>
          </a:p>
        </p:txBody>
      </p:sp>
      <p:pic>
        <p:nvPicPr>
          <p:cNvPr id="4" name="Grafik 5" descr="Ein Bild, das Kleidung, Person, Mann, Im Haus enthält.&#10;&#10;Beschreibung automatisch generiert.">
            <a:extLst>
              <a:ext uri="{FF2B5EF4-FFF2-40B4-BE49-F238E27FC236}">
                <a16:creationId xmlns:a16="http://schemas.microsoft.com/office/drawing/2014/main" id="{FA595561-8DD9-27ED-04B9-99C8233739E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19608" y="2956329"/>
            <a:ext cx="7145163" cy="4747421"/>
          </a:xfrm>
          <a:prstGeom prst="rect">
            <a:avLst/>
          </a:prstGeom>
          <a:ln>
            <a:noFill/>
          </a:ln>
          <a:effectLst>
            <a:outerShdw blurRad="292100" dist="139700" dir="2700000" algn="tl" rotWithShape="0">
              <a:srgbClr val="333333">
                <a:alpha val="65000"/>
              </a:srgbClr>
            </a:outerShdw>
          </a:effectLst>
        </p:spPr>
      </p:pic>
      <p:sp>
        <p:nvSpPr>
          <p:cNvPr id="5" name="Textfeld 1">
            <a:extLst>
              <a:ext uri="{FF2B5EF4-FFF2-40B4-BE49-F238E27FC236}">
                <a16:creationId xmlns:a16="http://schemas.microsoft.com/office/drawing/2014/main" id="{D679BD72-18DB-EE06-E431-DD6543AD67CE}"/>
              </a:ext>
            </a:extLst>
          </p:cNvPr>
          <p:cNvSpPr txBox="1">
            <a:spLocks noChangeArrowheads="1"/>
          </p:cNvSpPr>
          <p:nvPr/>
        </p:nvSpPr>
        <p:spPr bwMode="auto">
          <a:xfrm>
            <a:off x="9586640" y="7789864"/>
            <a:ext cx="189346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iStock.com/Drazen </a:t>
            </a:r>
            <a:r>
              <a:rPr lang="de-DE" altLang="de-DE" sz="845" dirty="0" err="1">
                <a:solidFill>
                  <a:srgbClr val="000000"/>
                </a:solidFill>
              </a:rPr>
              <a:t>Zigic</a:t>
            </a:r>
            <a:endParaRPr lang="de-DE" altLang="de-DE" sz="845" dirty="0">
              <a:solidFill>
                <a:srgbClr val="000000"/>
              </a:solidFill>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descr="http://www.dia-vorsorge.de/quarterly-ausgaben/dia-quarterly-1-2012/altersversorge-aktuell/fileadmin/_migrated/pics/manager_01.jpg"/>
          <p:cNvSpPr>
            <a:spLocks noChangeAspect="1" noChangeArrowheads="1"/>
          </p:cNvSpPr>
          <p:nvPr/>
        </p:nvSpPr>
        <p:spPr bwMode="auto">
          <a:xfrm>
            <a:off x="5770563" y="2005014"/>
            <a:ext cx="5778500" cy="5730875"/>
          </a:xfrm>
          <a:prstGeom prst="rect">
            <a:avLst/>
          </a:prstGeom>
          <a:noFill/>
          <a:ln w="9525">
            <a:noFill/>
            <a:miter lim="800000"/>
            <a:headEnd/>
            <a:tailEnd/>
          </a:ln>
        </p:spPr>
        <p:txBody>
          <a:bodyPr/>
          <a:lstStyle/>
          <a:p>
            <a:endParaRPr lang="de-DE" altLang="de-DE"/>
          </a:p>
        </p:txBody>
      </p:sp>
      <p:sp>
        <p:nvSpPr>
          <p:cNvPr id="23555" name="AutoShape 10" descr="http://www.dia-vorsorge.de/quarterly-ausgaben/dia-quarterly-1-2012/altersversorge-aktuell/fileadmin/_migrated/pics/manager_01.jpg"/>
          <p:cNvSpPr>
            <a:spLocks noChangeAspect="1" noChangeArrowheads="1"/>
          </p:cNvSpPr>
          <p:nvPr/>
        </p:nvSpPr>
        <p:spPr bwMode="auto">
          <a:xfrm>
            <a:off x="7339014" y="2058989"/>
            <a:ext cx="2638425" cy="5730875"/>
          </a:xfrm>
          <a:prstGeom prst="rect">
            <a:avLst/>
          </a:prstGeom>
          <a:noFill/>
          <a:ln w="9525">
            <a:noFill/>
            <a:miter lim="800000"/>
            <a:headEnd/>
            <a:tailEnd/>
          </a:ln>
        </p:spPr>
        <p:txBody>
          <a:bodyPr/>
          <a:lstStyle/>
          <a:p>
            <a:endParaRPr lang="de-DE" altLang="de-DE"/>
          </a:p>
        </p:txBody>
      </p:sp>
      <p:sp>
        <p:nvSpPr>
          <p:cNvPr id="133131" name="Rectangle 11"/>
          <p:cNvSpPr>
            <a:spLocks noChangeArrowheads="1"/>
          </p:cNvSpPr>
          <p:nvPr/>
        </p:nvSpPr>
        <p:spPr bwMode="auto">
          <a:xfrm>
            <a:off x="3138489" y="798513"/>
            <a:ext cx="11039475" cy="162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nSpc>
                <a:spcPct val="100000"/>
              </a:lnSpc>
              <a:spcAft>
                <a:spcPct val="0"/>
              </a:spcAft>
              <a:buClrTx/>
              <a:buSzTx/>
              <a:buFontTx/>
              <a:buNone/>
              <a:defRPr/>
            </a:pPr>
            <a:r>
              <a:rPr lang="de-DE" altLang="de-DE" sz="4400" dirty="0">
                <a:solidFill>
                  <a:schemeClr val="tx1"/>
                </a:solidFill>
                <a:ea typeface="Verdana" panose="020B0604030504040204" pitchFamily="34" charset="0"/>
              </a:rPr>
              <a:t>Was löst Stress bei uns aus?</a:t>
            </a:r>
            <a:br>
              <a:rPr lang="de-DE" altLang="de-DE" sz="4400" dirty="0">
                <a:solidFill>
                  <a:schemeClr val="tx1"/>
                </a:solidFill>
                <a:ea typeface="Verdana" panose="020B0604030504040204" pitchFamily="34" charset="0"/>
              </a:rPr>
            </a:br>
            <a:endParaRPr lang="de-DE" altLang="de-DE" sz="4400" dirty="0">
              <a:solidFill>
                <a:schemeClr val="tx1"/>
              </a:solidFill>
              <a:ea typeface="Verdana" panose="020B0604030504040204" pitchFamily="34" charset="0"/>
            </a:endParaRPr>
          </a:p>
        </p:txBody>
      </p:sp>
      <p:sp>
        <p:nvSpPr>
          <p:cNvPr id="133132" name="Rectangle 1030"/>
          <p:cNvSpPr>
            <a:spLocks noChangeArrowheads="1"/>
          </p:cNvSpPr>
          <p:nvPr/>
        </p:nvSpPr>
        <p:spPr bwMode="auto">
          <a:xfrm>
            <a:off x="1833986" y="2270601"/>
            <a:ext cx="5505028" cy="2739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defRPr/>
            </a:pPr>
            <a:r>
              <a:rPr lang="de-DE" altLang="de-DE" sz="2800" dirty="0">
                <a:latin typeface="Arial" panose="020B0604020202020204" pitchFamily="34" charset="0"/>
                <a:ea typeface="ＭＳ Ｐゴシック" charset="-128"/>
                <a:cs typeface="Arial" panose="020B0604020202020204" pitchFamily="34" charset="0"/>
              </a:rPr>
              <a:t>Beispiele für </a:t>
            </a:r>
            <a:r>
              <a:rPr lang="de-DE" altLang="de-DE" sz="2800" b="1" dirty="0">
                <a:latin typeface="Arial" panose="020B0604020202020204" pitchFamily="34" charset="0"/>
                <a:ea typeface="ＭＳ Ｐゴシック" charset="-128"/>
                <a:cs typeface="Arial" panose="020B0604020202020204" pitchFamily="34" charset="0"/>
              </a:rPr>
              <a:t>äußere</a:t>
            </a:r>
            <a:r>
              <a:rPr lang="de-DE" altLang="de-DE" sz="2800" dirty="0">
                <a:latin typeface="Arial" panose="020B0604020202020204" pitchFamily="34" charset="0"/>
                <a:ea typeface="ＭＳ Ｐゴシック" charset="-128"/>
                <a:cs typeface="Arial" panose="020B0604020202020204" pitchFamily="34" charset="0"/>
              </a:rPr>
              <a:t> Auslöser:</a:t>
            </a:r>
          </a:p>
          <a:p>
            <a:pPr algn="just">
              <a:defRPr/>
            </a:pPr>
            <a:endParaRPr lang="de-DE" altLang="de-DE" dirty="0">
              <a:latin typeface="Arial" panose="020B0604020202020204" pitchFamily="34" charset="0"/>
              <a:ea typeface="ＭＳ Ｐゴシック" charset="-128"/>
              <a:cs typeface="Arial" panose="020B0604020202020204" pitchFamily="34" charset="0"/>
            </a:endParaRPr>
          </a:p>
          <a:p>
            <a:pPr marL="457200" indent="-457200" algn="just">
              <a:buClr>
                <a:srgbClr val="FF0000"/>
              </a:buClr>
              <a:buFont typeface="Arial" panose="020B0604020202020204" pitchFamily="34" charset="0"/>
              <a:buChar char="•"/>
              <a:defRPr/>
            </a:pPr>
            <a:r>
              <a:rPr lang="de-DE" altLang="de-DE" dirty="0">
                <a:latin typeface="Arial" panose="020B0604020202020204" pitchFamily="34" charset="0"/>
                <a:ea typeface="ＭＳ Ｐゴシック" charset="-128"/>
                <a:cs typeface="Arial" panose="020B0604020202020204" pitchFamily="34" charset="0"/>
              </a:rPr>
              <a:t>Lärm</a:t>
            </a:r>
          </a:p>
          <a:p>
            <a:pPr marL="457200" indent="-457200" algn="just">
              <a:buClr>
                <a:srgbClr val="FF0000"/>
              </a:buClr>
              <a:buFont typeface="Arial" panose="020B0604020202020204" pitchFamily="34" charset="0"/>
              <a:buChar char="•"/>
              <a:defRPr/>
            </a:pPr>
            <a:r>
              <a:rPr lang="de-DE" altLang="de-DE" dirty="0">
                <a:latin typeface="Arial" panose="020B0604020202020204" pitchFamily="34" charset="0"/>
                <a:ea typeface="ＭＳ Ｐゴシック" charset="-128"/>
                <a:cs typeface="Arial" panose="020B0604020202020204" pitchFamily="34" charset="0"/>
              </a:rPr>
              <a:t>Termindruck</a:t>
            </a:r>
          </a:p>
          <a:p>
            <a:pPr marL="457200" indent="-457200" algn="just">
              <a:buClr>
                <a:srgbClr val="FF0000"/>
              </a:buClr>
              <a:buFont typeface="Arial" panose="020B0604020202020204" pitchFamily="34" charset="0"/>
              <a:buChar char="•"/>
              <a:defRPr/>
            </a:pPr>
            <a:r>
              <a:rPr lang="de-DE" altLang="de-DE" dirty="0">
                <a:latin typeface="Arial" panose="020B0604020202020204" pitchFamily="34" charset="0"/>
                <a:ea typeface="ＭＳ Ｐゴシック" charset="-128"/>
                <a:cs typeface="Arial" panose="020B0604020202020204" pitchFamily="34" charset="0"/>
              </a:rPr>
              <a:t>Schichtdienst</a:t>
            </a:r>
          </a:p>
          <a:p>
            <a:pPr marL="457200" indent="-457200" algn="just">
              <a:buClr>
                <a:srgbClr val="FF0000"/>
              </a:buClr>
              <a:buFont typeface="Arial" panose="020B0604020202020204" pitchFamily="34" charset="0"/>
              <a:buChar char="•"/>
              <a:defRPr/>
            </a:pPr>
            <a:r>
              <a:rPr lang="de-DE" altLang="de-DE" dirty="0">
                <a:latin typeface="Arial" panose="020B0604020202020204" pitchFamily="34" charset="0"/>
                <a:ea typeface="ＭＳ Ｐゴシック" charset="-128"/>
                <a:cs typeface="Arial" panose="020B0604020202020204" pitchFamily="34" charset="0"/>
              </a:rPr>
              <a:t>Kinderbetreuung</a:t>
            </a:r>
          </a:p>
          <a:p>
            <a:pPr marL="457200" indent="-457200" algn="just">
              <a:buClr>
                <a:srgbClr val="FF0000"/>
              </a:buClr>
              <a:buFont typeface="Arial" panose="020B0604020202020204" pitchFamily="34" charset="0"/>
              <a:buChar char="•"/>
              <a:defRPr/>
            </a:pPr>
            <a:r>
              <a:rPr lang="de-DE" altLang="de-DE" dirty="0">
                <a:latin typeface="Arial" panose="020B0604020202020204" pitchFamily="34" charset="0"/>
                <a:ea typeface="ＭＳ Ｐゴシック" charset="-128"/>
                <a:cs typeface="Arial" panose="020B0604020202020204" pitchFamily="34" charset="0"/>
              </a:rPr>
              <a:t>zu </a:t>
            </a:r>
            <a:r>
              <a:rPr lang="de-DE" altLang="de-DE">
                <a:latin typeface="Arial" panose="020B0604020202020204" pitchFamily="34" charset="0"/>
                <a:ea typeface="ＭＳ Ｐゴシック" charset="-128"/>
                <a:cs typeface="Arial" panose="020B0604020202020204" pitchFamily="34" charset="0"/>
              </a:rPr>
              <a:t>wenig Schlaf…</a:t>
            </a:r>
            <a:endParaRPr lang="de-DE" altLang="de-DE" dirty="0">
              <a:latin typeface="Arial" panose="020B0604020202020204" pitchFamily="34" charset="0"/>
              <a:ea typeface="ＭＳ Ｐゴシック" charset="-128"/>
              <a:cs typeface="Arial" panose="020B0604020202020204" pitchFamily="34" charset="0"/>
            </a:endParaRPr>
          </a:p>
        </p:txBody>
      </p:sp>
      <p:sp>
        <p:nvSpPr>
          <p:cNvPr id="133134" name="Rectangle 1030"/>
          <p:cNvSpPr>
            <a:spLocks noChangeArrowheads="1"/>
          </p:cNvSpPr>
          <p:nvPr/>
        </p:nvSpPr>
        <p:spPr bwMode="auto">
          <a:xfrm>
            <a:off x="1691489" y="5452297"/>
            <a:ext cx="5018891" cy="2787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defRPr/>
            </a:pPr>
            <a:r>
              <a:rPr lang="de-DE" altLang="de-DE" sz="2800" dirty="0">
                <a:latin typeface="Arial" panose="020B0604020202020204" pitchFamily="34" charset="0"/>
                <a:ea typeface="ＭＳ Ｐゴシック" charset="-128"/>
                <a:cs typeface="Arial" panose="020B0604020202020204" pitchFamily="34" charset="0"/>
              </a:rPr>
              <a:t>Beispiele für </a:t>
            </a:r>
            <a:r>
              <a:rPr lang="de-DE" altLang="de-DE" sz="2800" b="1" dirty="0">
                <a:latin typeface="Arial" panose="020B0604020202020204" pitchFamily="34" charset="0"/>
                <a:ea typeface="ＭＳ Ｐゴシック" charset="-128"/>
                <a:cs typeface="Arial" panose="020B0604020202020204" pitchFamily="34" charset="0"/>
              </a:rPr>
              <a:t>innere</a:t>
            </a:r>
            <a:r>
              <a:rPr lang="de-DE" altLang="de-DE" sz="2800" dirty="0">
                <a:latin typeface="Arial" panose="020B0604020202020204" pitchFamily="34" charset="0"/>
                <a:ea typeface="ＭＳ Ｐゴシック" charset="-128"/>
                <a:cs typeface="Arial" panose="020B0604020202020204" pitchFamily="34" charset="0"/>
              </a:rPr>
              <a:t> Auslöser:</a:t>
            </a:r>
          </a:p>
          <a:p>
            <a:pPr algn="just">
              <a:defRPr/>
            </a:pPr>
            <a:endParaRPr lang="de-DE" altLang="de-DE" sz="2557" dirty="0">
              <a:latin typeface="Arial" panose="020B0604020202020204" pitchFamily="34" charset="0"/>
              <a:ea typeface="ＭＳ Ｐゴシック" charset="-128"/>
              <a:cs typeface="Arial" panose="020B0604020202020204" pitchFamily="34" charset="0"/>
            </a:endParaRPr>
          </a:p>
          <a:p>
            <a:pPr marL="342900" indent="-342900" algn="just">
              <a:buClr>
                <a:srgbClr val="FF0000"/>
              </a:buClr>
              <a:buFont typeface="Arial" panose="020B0604020202020204" pitchFamily="34" charset="0"/>
              <a:buChar char="•"/>
              <a:defRPr/>
            </a:pPr>
            <a:r>
              <a:rPr lang="de-DE" altLang="de-DE" dirty="0">
                <a:latin typeface="Arial" panose="020B0604020202020204" pitchFamily="34" charset="0"/>
                <a:ea typeface="ＭＳ Ｐゴシック" charset="-128"/>
                <a:cs typeface="Arial" panose="020B0604020202020204" pitchFamily="34" charset="0"/>
              </a:rPr>
              <a:t>eigene Erkrankung</a:t>
            </a:r>
          </a:p>
          <a:p>
            <a:pPr marL="342900" indent="-342900" algn="just">
              <a:buClr>
                <a:srgbClr val="FF0000"/>
              </a:buClr>
              <a:buFont typeface="Arial" panose="020B0604020202020204" pitchFamily="34" charset="0"/>
              <a:buChar char="•"/>
              <a:defRPr/>
            </a:pPr>
            <a:r>
              <a:rPr lang="de-DE" altLang="de-DE" dirty="0">
                <a:latin typeface="Arial" panose="020B0604020202020204" pitchFamily="34" charset="0"/>
                <a:ea typeface="ＭＳ Ｐゴシック" charset="-128"/>
                <a:cs typeface="Arial" panose="020B0604020202020204" pitchFamily="34" charset="0"/>
              </a:rPr>
              <a:t>Sorgen </a:t>
            </a:r>
          </a:p>
          <a:p>
            <a:pPr marL="342900" indent="-342900" algn="just">
              <a:buClr>
                <a:srgbClr val="FF0000"/>
              </a:buClr>
              <a:buFont typeface="Arial" panose="020B0604020202020204" pitchFamily="34" charset="0"/>
              <a:buChar char="•"/>
              <a:defRPr/>
            </a:pPr>
            <a:r>
              <a:rPr lang="de-DE" altLang="de-DE" dirty="0">
                <a:latin typeface="Arial" panose="020B0604020202020204" pitchFamily="34" charset="0"/>
                <a:ea typeface="ＭＳ Ｐゴシック" charset="-128"/>
                <a:cs typeface="Arial" panose="020B0604020202020204" pitchFamily="34" charset="0"/>
              </a:rPr>
              <a:t>der eigene Anspruch</a:t>
            </a:r>
          </a:p>
          <a:p>
            <a:pPr marL="342900" indent="-342900" algn="just">
              <a:buClr>
                <a:srgbClr val="FF0000"/>
              </a:buClr>
              <a:buFont typeface="Arial" panose="020B0604020202020204" pitchFamily="34" charset="0"/>
              <a:buChar char="•"/>
              <a:defRPr/>
            </a:pPr>
            <a:r>
              <a:rPr lang="de-DE" altLang="de-DE" dirty="0">
                <a:latin typeface="Arial" panose="020B0604020202020204" pitchFamily="34" charset="0"/>
                <a:ea typeface="ＭＳ Ｐゴシック" charset="-128"/>
                <a:cs typeface="Arial" panose="020B0604020202020204" pitchFamily="34" charset="0"/>
              </a:rPr>
              <a:t>Schlafprobleme…</a:t>
            </a:r>
          </a:p>
          <a:p>
            <a:pPr algn="just">
              <a:buFontTx/>
              <a:buChar char="-"/>
              <a:defRPr/>
            </a:pPr>
            <a:endParaRPr lang="de-DE" altLang="de-DE" sz="2557" dirty="0">
              <a:latin typeface="Arial" panose="020B0604020202020204" pitchFamily="34" charset="0"/>
              <a:ea typeface="ＭＳ Ｐゴシック" charset="-128"/>
              <a:cs typeface="Arial" panose="020B0604020202020204" pitchFamily="34" charset="0"/>
            </a:endParaRPr>
          </a:p>
        </p:txBody>
      </p:sp>
      <p:sp>
        <p:nvSpPr>
          <p:cNvPr id="2" name="Fußzeilenplatzhalter 1">
            <a:extLst>
              <a:ext uri="{FF2B5EF4-FFF2-40B4-BE49-F238E27FC236}">
                <a16:creationId xmlns:a16="http://schemas.microsoft.com/office/drawing/2014/main" id="{F1FD3606-D999-CE7F-ED65-D37B64838214}"/>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AA1B8D68-F52B-3DF0-2C0E-38E5C3917CB1}"/>
              </a:ext>
            </a:extLst>
          </p:cNvPr>
          <p:cNvSpPr>
            <a:spLocks noGrp="1"/>
          </p:cNvSpPr>
          <p:nvPr>
            <p:ph type="sldNum" sz="quarter" idx="12"/>
          </p:nvPr>
        </p:nvSpPr>
        <p:spPr/>
        <p:txBody>
          <a:bodyPr/>
          <a:lstStyle/>
          <a:p>
            <a:fld id="{48F63A3B-78C7-47BE-AE5E-E10140E04643}" type="slidenum">
              <a:rPr lang="en-US" smtClean="0"/>
              <a:pPr/>
              <a:t>8</a:t>
            </a:fld>
            <a:endParaRPr lang="en-US" dirty="0"/>
          </a:p>
        </p:txBody>
      </p:sp>
      <p:pic>
        <p:nvPicPr>
          <p:cNvPr id="4" name="Grafik 4" descr="Ein Bild, das Im Haus, Wand, Couch, Kleidung enthält.&#10;&#10;Beschreibung automatisch generiert.">
            <a:extLst>
              <a:ext uri="{FF2B5EF4-FFF2-40B4-BE49-F238E27FC236}">
                <a16:creationId xmlns:a16="http://schemas.microsoft.com/office/drawing/2014/main" id="{188A7425-7AA3-8A78-FA4F-3868732840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55431" y="2165509"/>
            <a:ext cx="9796136" cy="6561292"/>
          </a:xfrm>
          <a:prstGeom prst="rect">
            <a:avLst/>
          </a:prstGeom>
          <a:ln>
            <a:noFill/>
          </a:ln>
          <a:effectLst>
            <a:outerShdw blurRad="292100" dist="139700" dir="2700000" algn="tl" rotWithShape="0">
              <a:srgbClr val="333333">
                <a:alpha val="65000"/>
              </a:srgbClr>
            </a:outerShdw>
          </a:effectLst>
        </p:spPr>
      </p:pic>
      <p:sp>
        <p:nvSpPr>
          <p:cNvPr id="5" name="Textfeld 1">
            <a:extLst>
              <a:ext uri="{FF2B5EF4-FFF2-40B4-BE49-F238E27FC236}">
                <a16:creationId xmlns:a16="http://schemas.microsoft.com/office/drawing/2014/main" id="{4A73A554-1936-31CF-3AB6-4BC7307048D1}"/>
              </a:ext>
            </a:extLst>
          </p:cNvPr>
          <p:cNvSpPr txBox="1">
            <a:spLocks noChangeArrowheads="1"/>
          </p:cNvSpPr>
          <p:nvPr/>
        </p:nvSpPr>
        <p:spPr bwMode="auto">
          <a:xfrm>
            <a:off x="6991226" y="8768600"/>
            <a:ext cx="2153154"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PRImageFactory</a:t>
            </a:r>
            <a:endParaRPr lang="de-DE" altLang="de-DE" sz="845" dirty="0">
              <a:solidFill>
                <a:srgbClr val="000000"/>
              </a:solidFill>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2" descr="http://www.dia-vorsorge.de/quarterly-ausgaben/dia-quarterly-1-2012/altersversorge-aktuell/fileadmin/_migrated/pics/manager_01.jpg"/>
          <p:cNvSpPr>
            <a:spLocks noChangeAspect="1" noChangeArrowheads="1"/>
          </p:cNvSpPr>
          <p:nvPr/>
        </p:nvSpPr>
        <p:spPr bwMode="auto">
          <a:xfrm>
            <a:off x="5770563" y="2005014"/>
            <a:ext cx="5778500" cy="5730875"/>
          </a:xfrm>
          <a:prstGeom prst="rect">
            <a:avLst/>
          </a:prstGeom>
          <a:noFill/>
          <a:ln w="9525">
            <a:noFill/>
            <a:miter lim="800000"/>
            <a:headEnd/>
            <a:tailEnd/>
          </a:ln>
        </p:spPr>
        <p:txBody>
          <a:bodyPr/>
          <a:lstStyle/>
          <a:p>
            <a:endParaRPr lang="de-DE" altLang="de-DE"/>
          </a:p>
        </p:txBody>
      </p:sp>
      <p:sp>
        <p:nvSpPr>
          <p:cNvPr id="25603" name="AutoShape 10" descr="http://www.dia-vorsorge.de/quarterly-ausgaben/dia-quarterly-1-2012/altersversorge-aktuell/fileadmin/_migrated/pics/manager_01.jpg"/>
          <p:cNvSpPr>
            <a:spLocks noChangeAspect="1" noChangeArrowheads="1"/>
          </p:cNvSpPr>
          <p:nvPr/>
        </p:nvSpPr>
        <p:spPr bwMode="auto">
          <a:xfrm>
            <a:off x="7339014" y="2058989"/>
            <a:ext cx="2638425" cy="5730875"/>
          </a:xfrm>
          <a:prstGeom prst="rect">
            <a:avLst/>
          </a:prstGeom>
          <a:noFill/>
          <a:ln w="9525">
            <a:noFill/>
            <a:miter lim="800000"/>
            <a:headEnd/>
            <a:tailEnd/>
          </a:ln>
        </p:spPr>
        <p:txBody>
          <a:bodyPr/>
          <a:lstStyle/>
          <a:p>
            <a:endParaRPr lang="de-DE" altLang="de-DE"/>
          </a:p>
        </p:txBody>
      </p:sp>
      <p:sp>
        <p:nvSpPr>
          <p:cNvPr id="135179" name="Rectangle 11"/>
          <p:cNvSpPr>
            <a:spLocks noChangeArrowheads="1"/>
          </p:cNvSpPr>
          <p:nvPr/>
        </p:nvSpPr>
        <p:spPr bwMode="auto">
          <a:xfrm>
            <a:off x="3138489" y="942976"/>
            <a:ext cx="11039475" cy="162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nSpc>
                <a:spcPct val="100000"/>
              </a:lnSpc>
              <a:spcAft>
                <a:spcPct val="0"/>
              </a:spcAft>
              <a:buClrTx/>
              <a:buSzTx/>
              <a:buFontTx/>
              <a:buNone/>
              <a:defRPr/>
            </a:pPr>
            <a:r>
              <a:rPr lang="de-DE" altLang="de-DE" sz="4400" dirty="0">
                <a:solidFill>
                  <a:schemeClr val="tx1"/>
                </a:solidFill>
                <a:ea typeface="Verdana" panose="020B0604030504040204" pitchFamily="34" charset="0"/>
              </a:rPr>
              <a:t>Was löst Stress bei uns aus?</a:t>
            </a:r>
            <a:br>
              <a:rPr lang="de-DE" altLang="de-DE" sz="4400" dirty="0">
                <a:solidFill>
                  <a:srgbClr val="535353"/>
                </a:solidFill>
                <a:latin typeface="Verdana" panose="020B0604030504040204" pitchFamily="34" charset="0"/>
                <a:ea typeface="Verdana" panose="020B0604030504040204" pitchFamily="34" charset="0"/>
                <a:cs typeface="Verdana" panose="020B0604030504040204" pitchFamily="34" charset="0"/>
              </a:rPr>
            </a:br>
            <a:endParaRPr lang="de-DE" altLang="de-DE" sz="4400" dirty="0">
              <a:solidFill>
                <a:srgbClr val="535353"/>
              </a:solidFill>
              <a:latin typeface="Verdana" panose="020B0604030504040204" pitchFamily="34" charset="0"/>
              <a:ea typeface="Verdana" panose="020B0604030504040204" pitchFamily="34" charset="0"/>
              <a:cs typeface="Verdana" panose="020B0604030504040204" pitchFamily="34" charset="0"/>
            </a:endParaRPr>
          </a:p>
        </p:txBody>
      </p:sp>
      <p:sp>
        <p:nvSpPr>
          <p:cNvPr id="135180" name="Rectangle 7"/>
          <p:cNvSpPr>
            <a:spLocks noChangeArrowheads="1"/>
          </p:cNvSpPr>
          <p:nvPr/>
        </p:nvSpPr>
        <p:spPr bwMode="auto">
          <a:xfrm>
            <a:off x="2833688" y="8083074"/>
            <a:ext cx="11864975"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defRPr>
            </a:lvl1pPr>
            <a:lvl2pPr marL="37931725" indent="-37474525">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marL="457200" fontAlgn="base">
              <a:spcBef>
                <a:spcPct val="0"/>
              </a:spcBef>
              <a:spcAft>
                <a:spcPct val="0"/>
              </a:spcAft>
              <a:defRPr sz="2400">
                <a:solidFill>
                  <a:schemeClr val="tx1"/>
                </a:solidFill>
                <a:latin typeface="Times New Roman" charset="0"/>
              </a:defRPr>
            </a:lvl6pPr>
            <a:lvl7pPr marL="914400" fontAlgn="base">
              <a:spcBef>
                <a:spcPct val="0"/>
              </a:spcBef>
              <a:spcAft>
                <a:spcPct val="0"/>
              </a:spcAft>
              <a:defRPr sz="2400">
                <a:solidFill>
                  <a:schemeClr val="tx1"/>
                </a:solidFill>
                <a:latin typeface="Times New Roman" charset="0"/>
              </a:defRPr>
            </a:lvl7pPr>
            <a:lvl8pPr marL="1371600" fontAlgn="base">
              <a:spcBef>
                <a:spcPct val="0"/>
              </a:spcBef>
              <a:spcAft>
                <a:spcPct val="0"/>
              </a:spcAft>
              <a:defRPr sz="2400">
                <a:solidFill>
                  <a:schemeClr val="tx1"/>
                </a:solidFill>
                <a:latin typeface="Times New Roman" charset="0"/>
              </a:defRPr>
            </a:lvl8pPr>
            <a:lvl9pPr marL="1828800" fontAlgn="base">
              <a:spcBef>
                <a:spcPct val="0"/>
              </a:spcBef>
              <a:spcAft>
                <a:spcPct val="0"/>
              </a:spcAft>
              <a:defRPr sz="2400">
                <a:solidFill>
                  <a:schemeClr val="tx1"/>
                </a:solidFill>
                <a:latin typeface="Times New Roman" charset="0"/>
              </a:defRPr>
            </a:lvl9pPr>
          </a:lstStyle>
          <a:p>
            <a:pPr algn="ctr">
              <a:defRPr/>
            </a:pPr>
            <a:r>
              <a:rPr lang="de-DE" altLang="de-DE" sz="2557" b="1" dirty="0">
                <a:latin typeface="Arial" panose="020B0604020202020204" pitchFamily="34" charset="0"/>
                <a:ea typeface="ＭＳ Ｐゴシック" charset="-128"/>
                <a:cs typeface="Arial" panose="020B0604020202020204" pitchFamily="34" charset="0"/>
              </a:rPr>
              <a:t>Stressauslöser</a:t>
            </a:r>
            <a:r>
              <a:rPr lang="de-DE" altLang="de-DE" sz="2557" dirty="0">
                <a:latin typeface="Arial" panose="020B0604020202020204" pitchFamily="34" charset="0"/>
                <a:ea typeface="ＭＳ Ｐゴシック" charset="-128"/>
                <a:cs typeface="Arial" panose="020B0604020202020204" pitchFamily="34" charset="0"/>
              </a:rPr>
              <a:t> sind alle inneren und äußeren Anforderungen, die wir als unangenehm, überfordernd oder bedrohlich erleben.</a:t>
            </a:r>
          </a:p>
        </p:txBody>
      </p:sp>
      <p:sp>
        <p:nvSpPr>
          <p:cNvPr id="2" name="Fußzeilenplatzhalter 1">
            <a:extLst>
              <a:ext uri="{FF2B5EF4-FFF2-40B4-BE49-F238E27FC236}">
                <a16:creationId xmlns:a16="http://schemas.microsoft.com/office/drawing/2014/main" id="{F81A2F93-FA83-382F-B894-E6A57799797B}"/>
              </a:ext>
            </a:extLst>
          </p:cNvPr>
          <p:cNvSpPr>
            <a:spLocks noGrp="1"/>
          </p:cNvSpPr>
          <p:nvPr>
            <p:ph type="ftr" sz="quarter" idx="11"/>
          </p:nvPr>
        </p:nvSpPr>
        <p:spPr/>
        <p:txBody>
          <a:bodyPr/>
          <a:lstStyle/>
          <a:p>
            <a:r>
              <a:rPr lang="en-US"/>
              <a:t>Stand: April 2024 © DGPR</a:t>
            </a:r>
            <a:endParaRPr lang="en-US" dirty="0"/>
          </a:p>
        </p:txBody>
      </p:sp>
      <p:sp>
        <p:nvSpPr>
          <p:cNvPr id="3" name="Foliennummernplatzhalter 2">
            <a:extLst>
              <a:ext uri="{FF2B5EF4-FFF2-40B4-BE49-F238E27FC236}">
                <a16:creationId xmlns:a16="http://schemas.microsoft.com/office/drawing/2014/main" id="{4A192028-8595-7012-72FE-9487450C4F1C}"/>
              </a:ext>
            </a:extLst>
          </p:cNvPr>
          <p:cNvSpPr>
            <a:spLocks noGrp="1"/>
          </p:cNvSpPr>
          <p:nvPr>
            <p:ph type="sldNum" sz="quarter" idx="12"/>
          </p:nvPr>
        </p:nvSpPr>
        <p:spPr/>
        <p:txBody>
          <a:bodyPr/>
          <a:lstStyle/>
          <a:p>
            <a:fld id="{48F63A3B-78C7-47BE-AE5E-E10140E04643}" type="slidenum">
              <a:rPr lang="en-US" smtClean="0"/>
              <a:pPr/>
              <a:t>9</a:t>
            </a:fld>
            <a:endParaRPr lang="en-US" dirty="0"/>
          </a:p>
        </p:txBody>
      </p:sp>
      <p:pic>
        <p:nvPicPr>
          <p:cNvPr id="4" name="Grafik 5" descr="Ein Bild, das Kleidung, Person, Street Fashion, Schnappschuss enthält.&#10;&#10;Beschreibung automatisch generiert.">
            <a:extLst>
              <a:ext uri="{FF2B5EF4-FFF2-40B4-BE49-F238E27FC236}">
                <a16:creationId xmlns:a16="http://schemas.microsoft.com/office/drawing/2014/main" id="{67CD3F35-5465-5F85-AE72-DCC225B022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64430" y="2115661"/>
            <a:ext cx="8603492" cy="5509578"/>
          </a:xfrm>
          <a:prstGeom prst="rect">
            <a:avLst/>
          </a:prstGeom>
        </p:spPr>
      </p:pic>
      <p:sp>
        <p:nvSpPr>
          <p:cNvPr id="5" name="Textfeld 1">
            <a:extLst>
              <a:ext uri="{FF2B5EF4-FFF2-40B4-BE49-F238E27FC236}">
                <a16:creationId xmlns:a16="http://schemas.microsoft.com/office/drawing/2014/main" id="{4424B084-F218-C372-B10E-BB316802DC24}"/>
              </a:ext>
            </a:extLst>
          </p:cNvPr>
          <p:cNvSpPr txBox="1">
            <a:spLocks noChangeArrowheads="1"/>
          </p:cNvSpPr>
          <p:nvPr/>
        </p:nvSpPr>
        <p:spPr bwMode="auto">
          <a:xfrm>
            <a:off x="4464430" y="7678679"/>
            <a:ext cx="2076209"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iStock.com/Tero </a:t>
            </a:r>
            <a:r>
              <a:rPr lang="de-DE" altLang="de-DE" sz="845" dirty="0" err="1">
                <a:solidFill>
                  <a:srgbClr val="000000"/>
                </a:solidFill>
              </a:rPr>
              <a:t>Vesalainen</a:t>
            </a:r>
            <a:endParaRPr lang="de-DE" altLang="de-DE" sz="845" dirty="0">
              <a:solidFill>
                <a:srgbClr val="000000"/>
              </a:solidFill>
            </a:endParaRPr>
          </a:p>
        </p:txBody>
      </p:sp>
    </p:spTree>
  </p:cSld>
  <p:clrMapOvr>
    <a:masterClrMapping/>
  </p:clrMapOvr>
  <p:transition spd="slow"/>
</p:sld>
</file>

<file path=ppt/theme/theme1.xml><?xml version="1.0" encoding="utf-8"?>
<a:theme xmlns:a="http://schemas.openxmlformats.org/drawingml/2006/main" name="DGPR_Logo_kle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GPR_Logo_klein" id="{5D833DEB-4D7D-4C40-8C69-21990536E814}" vid="{F6504C9A-EC16-4531-8630-E660032015EC}"/>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758c251-fcdb-4db6-b98b-e350b4edf6bc">
      <Terms xmlns="http://schemas.microsoft.com/office/infopath/2007/PartnerControls"/>
    </lcf76f155ced4ddcb4097134ff3c332f>
    <TaxCatchAll xmlns="0663a006-291f-4e9d-9360-8f4572ab437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CC15644933E0AC45BFBDDC6BA7BE2639" ma:contentTypeVersion="12" ma:contentTypeDescription="Ein neues Dokument erstellen." ma:contentTypeScope="" ma:versionID="bf416ab0055b8de49178c3a15ccb85ac">
  <xsd:schema xmlns:xsd="http://www.w3.org/2001/XMLSchema" xmlns:xs="http://www.w3.org/2001/XMLSchema" xmlns:p="http://schemas.microsoft.com/office/2006/metadata/properties" xmlns:ns2="8758c251-fcdb-4db6-b98b-e350b4edf6bc" xmlns:ns3="0663a006-291f-4e9d-9360-8f4572ab4371" targetNamespace="http://schemas.microsoft.com/office/2006/metadata/properties" ma:root="true" ma:fieldsID="9a777f3f03b3494d64fb63a42c9fd842" ns2:_="" ns3:_="">
    <xsd:import namespace="8758c251-fcdb-4db6-b98b-e350b4edf6bc"/>
    <xsd:import namespace="0663a006-291f-4e9d-9360-8f4572ab437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58c251-fcdb-4db6-b98b-e350b4edf6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ildmarkierungen" ma:readOnly="false" ma:fieldId="{5cf76f15-5ced-4ddc-b409-7134ff3c332f}" ma:taxonomyMulti="true" ma:sspId="cbe8c6d3-6790-4323-a09f-1dcc16d361d1"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663a006-291f-4e9d-9360-8f4572ab437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c5f6046-e095-4aa1-9020-596336bb5476}" ma:internalName="TaxCatchAll" ma:showField="CatchAllData" ma:web="0663a006-291f-4e9d-9360-8f4572ab43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6598231-70BD-4AC6-80BA-DDF784BBC449}">
  <ds:schemaRefs>
    <ds:schemaRef ds:uri="http://schemas.microsoft.com/sharepoint/v3/contenttype/forms"/>
  </ds:schemaRefs>
</ds:datastoreItem>
</file>

<file path=customXml/itemProps2.xml><?xml version="1.0" encoding="utf-8"?>
<ds:datastoreItem xmlns:ds="http://schemas.openxmlformats.org/officeDocument/2006/customXml" ds:itemID="{4E6E7EBC-3BC4-4A1D-A3D7-D4675F156E0A}">
  <ds:schemaRefs>
    <ds:schemaRef ds:uri="http://schemas.microsoft.com/office/2006/metadata/properties"/>
    <ds:schemaRef ds:uri="http://purl.org/dc/terms/"/>
    <ds:schemaRef ds:uri="http://purl.org/dc/dcmitype/"/>
    <ds:schemaRef ds:uri="http://schemas.microsoft.com/office/infopath/2007/PartnerControls"/>
    <ds:schemaRef ds:uri="8699c186-b568-45ff-a3e0-e0a76e523102"/>
    <ds:schemaRef ds:uri="http://schemas.microsoft.com/office/2006/documentManagement/types"/>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AC7945BE-94D9-4FBE-8024-6960B843B967}"/>
</file>

<file path=docProps/app.xml><?xml version="1.0" encoding="utf-8"?>
<Properties xmlns="http://schemas.openxmlformats.org/officeDocument/2006/extended-properties" xmlns:vt="http://schemas.openxmlformats.org/officeDocument/2006/docPropsVTypes">
  <Template/>
  <TotalTime>0</TotalTime>
  <Words>4728</Words>
  <Application>Microsoft Office PowerPoint</Application>
  <PresentationFormat>Benutzerdefiniert</PresentationFormat>
  <Paragraphs>605</Paragraphs>
  <Slides>45</Slides>
  <Notes>42</Notes>
  <HiddenSlides>0</HiddenSlides>
  <MMClips>0</MMClips>
  <ScaleCrop>false</ScaleCrop>
  <HeadingPairs>
    <vt:vector size="6" baseType="variant">
      <vt:variant>
        <vt:lpstr>Verwendete Schriftarten</vt:lpstr>
      </vt:variant>
      <vt:variant>
        <vt:i4>9</vt:i4>
      </vt:variant>
      <vt:variant>
        <vt:lpstr>Design</vt:lpstr>
      </vt:variant>
      <vt:variant>
        <vt:i4>1</vt:i4>
      </vt:variant>
      <vt:variant>
        <vt:lpstr>Folientitel</vt:lpstr>
      </vt:variant>
      <vt:variant>
        <vt:i4>45</vt:i4>
      </vt:variant>
    </vt:vector>
  </HeadingPairs>
  <TitlesOfParts>
    <vt:vector size="55" baseType="lpstr">
      <vt:lpstr>ＭＳ Ｐゴシック</vt:lpstr>
      <vt:lpstr>Arial</vt:lpstr>
      <vt:lpstr>Arial Unicode MS</vt:lpstr>
      <vt:lpstr>Calibri</vt:lpstr>
      <vt:lpstr>Calibri Light</vt:lpstr>
      <vt:lpstr>Futura Book</vt:lpstr>
      <vt:lpstr>Times New Roman</vt:lpstr>
      <vt:lpstr>Verdana</vt:lpstr>
      <vt:lpstr>Wingdings</vt:lpstr>
      <vt:lpstr>DGPR_Logo_klein</vt:lpstr>
      <vt:lpstr>PowerPoint-Präsentation</vt:lpstr>
      <vt:lpstr>PowerPoint-Präsentation</vt:lpstr>
      <vt:lpstr>Beeinflussbare Risikofaktoren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Stressbewältigung</vt:lpstr>
      <vt:lpstr>Langfristige Veränderung</vt:lpstr>
      <vt:lpstr>Regeneration fördern</vt:lpstr>
      <vt:lpstr>PowerPoint-Präsentation</vt:lpstr>
      <vt:lpstr>Veränderung von Einstellungen und Bewertungen</vt:lpstr>
      <vt:lpstr>Veränderung von Einstellungen und Bewertungen</vt:lpstr>
      <vt:lpstr>PowerPoint-Präsentation</vt:lpstr>
      <vt:lpstr>PowerPoint-Präsentation</vt:lpstr>
      <vt:lpstr>Woran erkennt man eine Depression?</vt:lpstr>
      <vt:lpstr>PowerPoint-Präsentation</vt:lpstr>
      <vt:lpstr>PowerPoint-Präsentation</vt:lpstr>
      <vt:lpstr>Akzeptanz</vt:lpstr>
      <vt:lpstr>Krankheit kann einen Sinn haben</vt:lpstr>
      <vt:lpstr>Angst und Depression bewältigen</vt:lpstr>
      <vt:lpstr>Angst und Depression bewältigen</vt:lpstr>
      <vt:lpstr>Angst und Depression bewältigen</vt:lpstr>
      <vt:lpstr>PowerPoint-Präsentation</vt:lpstr>
      <vt:lpstr>PowerPoint-Präsentation</vt:lpstr>
      <vt:lpstr>PowerPoint-Präsentation</vt:lpstr>
      <vt:lpstr>Einfluss von Zigarettenrauchen auf das Überleben</vt:lpstr>
      <vt:lpstr>Was kann ich tun?</vt:lpstr>
      <vt:lpstr>Psychosoziale Aspekte  Sexualität bei Herzerkrankungen </vt:lpstr>
      <vt:lpstr>PowerPoint-Präsentation</vt:lpstr>
      <vt:lpstr>PowerPoint-Präsentation</vt:lpstr>
      <vt:lpstr>PowerPoint-Präsentation</vt:lpstr>
      <vt:lpstr>PowerPoint-Präsentation</vt:lpstr>
      <vt:lpstr>PowerPoint-Präsentation</vt:lpstr>
      <vt:lpstr>Fazit</vt:lpstr>
      <vt:lpstr>Vielen Dank für Ihre Aufmerksamkeit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Ein Microsoft Office-Anwender</dc:creator>
  <cp:lastModifiedBy>Stefanie Kneisle</cp:lastModifiedBy>
  <cp:revision>311</cp:revision>
  <cp:lastPrinted>2015-10-26T10:38:59Z</cp:lastPrinted>
  <dcterms:created xsi:type="dcterms:W3CDTF">2016-03-07T10:12:58Z</dcterms:created>
  <dcterms:modified xsi:type="dcterms:W3CDTF">2024-04-11T11:28:28Z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0x010100CC15644933E0AC45BFBDDC6BA7BE2639</vt:lpwstr>
  </property>
  <property fmtid="{D5CDD505-2E9C-101B-9397-08002B2CF9AE}" pid="3" name="Order">
    <vt:r8>3700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ComplianceAssetId">
    <vt:lpwstr/>
  </property>
  <property fmtid="{D5CDD505-2E9C-101B-9397-08002B2CF9AE}" pid="9" name="TemplateUrl">
    <vt:lpwstr/>
  </property>
</Properties>
</file>