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11" r:id="rId4"/>
  </p:sldMasterIdLst>
  <p:notesMasterIdLst>
    <p:notesMasterId r:id="rId30"/>
  </p:notesMasterIdLst>
  <p:sldIdLst>
    <p:sldId id="325" r:id="rId5"/>
    <p:sldId id="326" r:id="rId6"/>
    <p:sldId id="331" r:id="rId7"/>
    <p:sldId id="332" r:id="rId8"/>
    <p:sldId id="333" r:id="rId9"/>
    <p:sldId id="334" r:id="rId10"/>
    <p:sldId id="335" r:id="rId11"/>
    <p:sldId id="336" r:id="rId12"/>
    <p:sldId id="337" r:id="rId13"/>
    <p:sldId id="338" r:id="rId14"/>
    <p:sldId id="339" r:id="rId15"/>
    <p:sldId id="340" r:id="rId16"/>
    <p:sldId id="341" r:id="rId17"/>
    <p:sldId id="342" r:id="rId18"/>
    <p:sldId id="343" r:id="rId19"/>
    <p:sldId id="344" r:id="rId20"/>
    <p:sldId id="345" r:id="rId21"/>
    <p:sldId id="346" r:id="rId22"/>
    <p:sldId id="347" r:id="rId23"/>
    <p:sldId id="348" r:id="rId24"/>
    <p:sldId id="354" r:id="rId25"/>
    <p:sldId id="350" r:id="rId26"/>
    <p:sldId id="351" r:id="rId27"/>
    <p:sldId id="356" r:id="rId28"/>
    <p:sldId id="353" r:id="rId29"/>
  </p:sldIdLst>
  <p:sldSz cx="17316450" cy="9740900"/>
  <p:notesSz cx="6797675" cy="9926638"/>
  <p:defaultTextStyle>
    <a:defPPr>
      <a:defRPr lang="en-GB"/>
    </a:defPPr>
    <a:lvl1pPr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1pPr>
    <a:lvl2pPr marL="742950" indent="-28575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2pPr>
    <a:lvl3pPr marL="11430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3pPr>
    <a:lvl4pPr marL="16002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4pPr>
    <a:lvl5pPr marL="20574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5pPr>
    <a:lvl6pPr marL="2286000" algn="l" defTabSz="914400" rtl="0" eaLnBrk="1" latinLnBrk="0" hangingPunct="1">
      <a:defRPr kern="1200">
        <a:solidFill>
          <a:schemeClr val="bg1"/>
        </a:solidFill>
        <a:latin typeface="Arial" pitchFamily="34" charset="0"/>
        <a:ea typeface="+mn-ea"/>
        <a:cs typeface="Arial" pitchFamily="34" charset="0"/>
      </a:defRPr>
    </a:lvl6pPr>
    <a:lvl7pPr marL="2743200" algn="l" defTabSz="914400" rtl="0" eaLnBrk="1" latinLnBrk="0" hangingPunct="1">
      <a:defRPr kern="1200">
        <a:solidFill>
          <a:schemeClr val="bg1"/>
        </a:solidFill>
        <a:latin typeface="Arial" pitchFamily="34" charset="0"/>
        <a:ea typeface="+mn-ea"/>
        <a:cs typeface="Arial" pitchFamily="34" charset="0"/>
      </a:defRPr>
    </a:lvl7pPr>
    <a:lvl8pPr marL="3200400" algn="l" defTabSz="914400" rtl="0" eaLnBrk="1" latinLnBrk="0" hangingPunct="1">
      <a:defRPr kern="1200">
        <a:solidFill>
          <a:schemeClr val="bg1"/>
        </a:solidFill>
        <a:latin typeface="Arial" pitchFamily="34" charset="0"/>
        <a:ea typeface="+mn-ea"/>
        <a:cs typeface="Arial" pitchFamily="34" charset="0"/>
      </a:defRPr>
    </a:lvl8pPr>
    <a:lvl9pPr marL="3657600" algn="l" defTabSz="914400" rtl="0" eaLnBrk="1" latinLnBrk="0" hangingPunct="1">
      <a:defRPr kern="1200">
        <a:solidFill>
          <a:schemeClr val="bg1"/>
        </a:solidFill>
        <a:latin typeface="Arial" pitchFamily="34" charset="0"/>
        <a:ea typeface="+mn-ea"/>
        <a:cs typeface="Arial" pitchFamily="34" charset="0"/>
      </a:defRPr>
    </a:lvl9pPr>
  </p:defaultTextStyle>
  <p:modifyVerifier cryptProviderType="rsaAES" cryptAlgorithmClass="hash" cryptAlgorithmType="typeAny" cryptAlgorithmSid="14" spinCount="100000" saltData="JEBz0LFiHuswfLpyECja7w==" hashData="QtHpgOipccHZY4+vVt1FWkwPdtAKtF+nBmvpCF349Vwk7xvknvbYegD5rLgaq3sOIT31CMRYDEPX2anGuZ1DHA=="/>
  <p:extLst>
    <p:ext uri="{EFAFB233-063F-42B5-8137-9DF3F51BA10A}">
      <p15:sldGuideLst xmlns:p15="http://schemas.microsoft.com/office/powerpoint/2012/main">
        <p15:guide id="1" orient="horz" pos="981" userDrawn="1">
          <p15:clr>
            <a:srgbClr val="A4A3A4"/>
          </p15:clr>
        </p15:guide>
        <p15:guide id="2" pos="5454" userDrawn="1">
          <p15:clr>
            <a:srgbClr val="A4A3A4"/>
          </p15:clr>
        </p15:guide>
      </p15:sldGuideLst>
    </p:ext>
    <p:ext uri="{2D200454-40CA-4A62-9FC3-DE9A4176ACB9}">
      <p15:notesGuideLst xmlns:p15="http://schemas.microsoft.com/office/powerpoint/2012/main">
        <p15:guide id="1" orient="horz" pos="2674">
          <p15:clr>
            <a:srgbClr val="A4A3A4"/>
          </p15:clr>
        </p15:guide>
        <p15:guide id="2" pos="19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0A26B7-7571-E52E-B74D-E6F34C4A1D3A}" name="Gunnar Thome" initials="GT" userId="S::thome_brandenburgklinik.de#ext#@degepr.onmicrosoft.com::efad9bd0-c2d3-4810-ac6a-67ce770c95c6" providerId="AD"/>
  <p188:author id="{8EF51FD1-5A4A-252C-D5A1-4634F8A94A89}" name="Petra Pfaffel - LV Bayern" initials="PB" userId="S::herzlag_outlook.de#ext#@degepr.onmicrosoft.com::81a6b0e8-04ce-4c04-b938-0c9851f0263b" providerId="AD"/>
  <p188:author id="{DC6610E8-AD70-CD58-3EFA-DBD247B6F3AA}" name="Stefanie Kneisle" initials="SK" userId="S::stefanie.kneisle@dgpr.de::c1cf020d-46ba-466c-8ff3-6f540842542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in Microsoft Office-Anwender" initials="Office [2]" lastIdx="1" clrIdx="0"/>
  <p:cmAuthor id="1" name="Ein Microsoft Office-Anwender" initials="Office [3]"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D2C38A-E4E7-45DA-945D-B7DDD442218C}" v="1" dt="2024-04-11T08:44:05.565"/>
    <p1510:client id="{1CC5620D-D6A4-4BA7-92F1-4928C8DD88FF}" v="14" dt="2024-04-10T08:22:57.3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85311" autoAdjust="0"/>
  </p:normalViewPr>
  <p:slideViewPr>
    <p:cSldViewPr>
      <p:cViewPr varScale="1">
        <p:scale>
          <a:sx n="69" d="100"/>
          <a:sy n="69" d="100"/>
        </p:scale>
        <p:origin x="1044" y="72"/>
      </p:cViewPr>
      <p:guideLst>
        <p:guide orient="horz" pos="981"/>
        <p:guide pos="5454"/>
      </p:guideLst>
    </p:cSldViewPr>
  </p:slideViewPr>
  <p:outlineViewPr>
    <p:cViewPr varScale="1">
      <p:scale>
        <a:sx n="170" d="200"/>
        <a:sy n="170" d="200"/>
      </p:scale>
      <p:origin x="-780" y="-8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9" d="100"/>
          <a:sy n="59" d="100"/>
        </p:scale>
        <p:origin x="-1752" y="-72"/>
      </p:cViewPr>
      <p:guideLst>
        <p:guide orient="horz" pos="2674"/>
        <p:guide pos="19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AutoShape 1"/>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itchFamily="18" charset="0"/>
              <a:buNone/>
            </a:pPr>
            <a:endParaRPr lang="de-DE" altLang="de-DE"/>
          </a:p>
        </p:txBody>
      </p:sp>
      <p:sp>
        <p:nvSpPr>
          <p:cNvPr id="3075" name="AutoShape 2"/>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itchFamily="18" charset="0"/>
              <a:buNone/>
            </a:pPr>
            <a:endParaRPr lang="de-DE" altLang="de-DE"/>
          </a:p>
        </p:txBody>
      </p:sp>
      <p:sp>
        <p:nvSpPr>
          <p:cNvPr id="3076" name="AutoShape 3"/>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itchFamily="18" charset="0"/>
              <a:buNone/>
            </a:pPr>
            <a:endParaRPr lang="de-DE" altLang="de-DE"/>
          </a:p>
        </p:txBody>
      </p:sp>
      <p:sp>
        <p:nvSpPr>
          <p:cNvPr id="3077" name="Rectangle 4"/>
          <p:cNvSpPr>
            <a:spLocks noGrp="1" noRot="1" noChangeAspect="1" noChangeArrowheads="1"/>
          </p:cNvSpPr>
          <p:nvPr>
            <p:ph type="sldImg"/>
          </p:nvPr>
        </p:nvSpPr>
        <p:spPr bwMode="auto">
          <a:xfrm>
            <a:off x="93663" y="754063"/>
            <a:ext cx="6604000" cy="3716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sp>
      <p:sp>
        <p:nvSpPr>
          <p:cNvPr id="2" name="Rectangle 5"/>
          <p:cNvSpPr>
            <a:spLocks noGrp="1" noChangeArrowheads="1"/>
          </p:cNvSpPr>
          <p:nvPr>
            <p:ph type="body"/>
          </p:nvPr>
        </p:nvSpPr>
        <p:spPr bwMode="auto">
          <a:xfrm>
            <a:off x="679450" y="4714875"/>
            <a:ext cx="5432425" cy="446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altLang="de-DE"/>
          </a:p>
        </p:txBody>
      </p:sp>
      <p:sp>
        <p:nvSpPr>
          <p:cNvPr id="3078" name="Rectangle 6"/>
          <p:cNvSpPr>
            <a:spLocks noGrp="1" noChangeArrowheads="1"/>
          </p:cNvSpPr>
          <p:nvPr>
            <p:ph type="hdr"/>
          </p:nvPr>
        </p:nvSpPr>
        <p:spPr bwMode="auto">
          <a:xfrm>
            <a:off x="0" y="0"/>
            <a:ext cx="2944813"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a:solidFill>
                  <a:srgbClr val="000000"/>
                </a:solidFill>
                <a:latin typeface="Times New Roman" pitchFamily="18" charset="0"/>
                <a:ea typeface="Arial Unicode MS" pitchFamily="34" charset="-128"/>
                <a:cs typeface="Arial Unicode MS" pitchFamily="34" charset="-128"/>
              </a:defRPr>
            </a:lvl1pPr>
          </a:lstStyle>
          <a:p>
            <a:endParaRPr lang="de-DE" altLang="de-DE"/>
          </a:p>
        </p:txBody>
      </p:sp>
      <p:sp>
        <p:nvSpPr>
          <p:cNvPr id="3079" name="Rectangle 7"/>
          <p:cNvSpPr>
            <a:spLocks noGrp="1" noChangeArrowheads="1"/>
          </p:cNvSpPr>
          <p:nvPr>
            <p:ph type="dt"/>
          </p:nvPr>
        </p:nvSpPr>
        <p:spPr bwMode="auto">
          <a:xfrm>
            <a:off x="3846513" y="0"/>
            <a:ext cx="2944812"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a:solidFill>
                  <a:srgbClr val="000000"/>
                </a:solidFill>
                <a:latin typeface="Times New Roman" pitchFamily="18" charset="0"/>
                <a:ea typeface="Arial Unicode MS" pitchFamily="34" charset="-128"/>
                <a:cs typeface="Arial Unicode MS" pitchFamily="34" charset="-128"/>
              </a:defRPr>
            </a:lvl1pPr>
          </a:lstStyle>
          <a:p>
            <a:endParaRPr lang="de-DE" altLang="de-DE"/>
          </a:p>
        </p:txBody>
      </p:sp>
      <p:sp>
        <p:nvSpPr>
          <p:cNvPr id="3080" name="Rectangle 8"/>
          <p:cNvSpPr>
            <a:spLocks noGrp="1" noChangeArrowheads="1"/>
          </p:cNvSpPr>
          <p:nvPr>
            <p:ph type="ftr"/>
          </p:nvPr>
        </p:nvSpPr>
        <p:spPr bwMode="auto">
          <a:xfrm>
            <a:off x="0" y="9429750"/>
            <a:ext cx="2944813"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a:solidFill>
                  <a:srgbClr val="000000"/>
                </a:solidFill>
                <a:latin typeface="Times New Roman" pitchFamily="18" charset="0"/>
                <a:ea typeface="Arial Unicode MS" pitchFamily="34" charset="-128"/>
                <a:cs typeface="Arial Unicode MS" pitchFamily="34" charset="-128"/>
              </a:defRPr>
            </a:lvl1pPr>
          </a:lstStyle>
          <a:p>
            <a:endParaRPr lang="de-DE" altLang="de-DE"/>
          </a:p>
        </p:txBody>
      </p:sp>
      <p:sp>
        <p:nvSpPr>
          <p:cNvPr id="3081" name="Rectangle 9"/>
          <p:cNvSpPr>
            <a:spLocks noGrp="1" noChangeArrowheads="1"/>
          </p:cNvSpPr>
          <p:nvPr>
            <p:ph type="sldNum"/>
          </p:nvPr>
        </p:nvSpPr>
        <p:spPr bwMode="auto">
          <a:xfrm>
            <a:off x="3846513" y="9429750"/>
            <a:ext cx="2944812"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a:solidFill>
                  <a:srgbClr val="000000"/>
                </a:solidFill>
                <a:latin typeface="Times New Roman" pitchFamily="18" charset="0"/>
                <a:ea typeface="Arial Unicode MS" pitchFamily="34" charset="-128"/>
                <a:cs typeface="Arial Unicode MS" pitchFamily="34" charset="-128"/>
              </a:defRPr>
            </a:lvl1pPr>
          </a:lstStyle>
          <a:p>
            <a:fld id="{039D0330-FDC9-4217-9F82-9EB4175DDB8A}" type="slidenum">
              <a:rPr lang="de-DE" altLang="de-DE"/>
              <a:pPr/>
              <a:t>‹Nr.›</a:t>
            </a:fld>
            <a:endParaRPr lang="de-DE" altLang="de-DE"/>
          </a:p>
        </p:txBody>
      </p:sp>
    </p:spTree>
    <p:extLst>
      <p:ext uri="{BB962C8B-B14F-4D97-AF65-F5344CB8AC3E}">
        <p14:creationId xmlns:p14="http://schemas.microsoft.com/office/powerpoint/2010/main" val="314913097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9"/>
          <p:cNvSpPr>
            <a:spLocks noGrp="1" noChangeArrowheads="1"/>
          </p:cNvSpPr>
          <p:nvPr>
            <p:ph type="sldNum" sz="quarter"/>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200">
                <a:solidFill>
                  <a:srgbClr val="000000"/>
                </a:solidFill>
                <a:latin typeface="Times New Roman" pitchFamily="18" charset="0"/>
              </a:defRPr>
            </a:lvl9pPr>
          </a:lstStyle>
          <a:p>
            <a:pPr>
              <a:spcBef>
                <a:spcPct val="0"/>
              </a:spcBef>
              <a:buClrTx/>
              <a:buFontTx/>
              <a:buNone/>
            </a:pPr>
            <a:fld id="{9741C98B-E722-467C-84A3-CC479E2DF1AD}" type="slidenum">
              <a:rPr lang="de-DE" altLang="de-DE" sz="1300"/>
              <a:pPr>
                <a:spcBef>
                  <a:spcPct val="0"/>
                </a:spcBef>
                <a:buClrTx/>
                <a:buFontTx/>
                <a:buNone/>
              </a:pPr>
              <a:t>2</a:t>
            </a:fld>
            <a:endParaRPr lang="de-DE" altLang="de-DE" sz="1300"/>
          </a:p>
        </p:txBody>
      </p:sp>
      <p:sp>
        <p:nvSpPr>
          <p:cNvPr id="21507" name="Rectangle 1"/>
          <p:cNvSpPr>
            <a:spLocks noGrp="1" noRot="1" noChangeAspect="1" noChangeArrowheads="1" noTextEdit="1"/>
          </p:cNvSpPr>
          <p:nvPr>
            <p:ph type="sldImg"/>
          </p:nvPr>
        </p:nvSpPr>
        <p:spPr>
          <a:xfrm>
            <a:off x="90488" y="754063"/>
            <a:ext cx="6616700" cy="3722687"/>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8" name="Rectangle 2"/>
          <p:cNvSpPr>
            <a:spLocks noGrp="1" noChangeArrowheads="1"/>
          </p:cNvSpPr>
          <p:nvPr>
            <p:ph type="body" idx="1"/>
          </p:nvPr>
        </p:nvSpPr>
        <p:spPr>
          <a:xfrm>
            <a:off x="679450" y="4714875"/>
            <a:ext cx="5435600" cy="4464050"/>
          </a:xfrm>
          <a:noFill/>
          <a:ln/>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a:p>
        </p:txBody>
      </p:sp>
    </p:spTree>
    <p:extLst>
      <p:ext uri="{BB962C8B-B14F-4D97-AF65-F5344CB8AC3E}">
        <p14:creationId xmlns:p14="http://schemas.microsoft.com/office/powerpoint/2010/main" val="4150843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Anhand dieser Folie können die Teilnehmer nach eigenen Erfahrungen mit dem Rauchstopp gefragt werden. Die Folie verzichtet bewusst auf die Nennung von Außenseitermethoden wie Akupunktur, Hypnose u. ä., für die kein durch hohe Evidenz gesicherter Wirknachweis vorliegt.</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11</a:t>
            </a:fld>
            <a:endParaRPr lang="de-DE" altLang="de-DE"/>
          </a:p>
        </p:txBody>
      </p:sp>
    </p:spTree>
    <p:extLst>
      <p:ext uri="{BB962C8B-B14F-4D97-AF65-F5344CB8AC3E}">
        <p14:creationId xmlns:p14="http://schemas.microsoft.com/office/powerpoint/2010/main" val="2232171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altLang="de-DE" dirty="0">
                <a:latin typeface="Times New Roman"/>
                <a:cs typeface="Times New Roman"/>
              </a:rPr>
              <a:t>Die gesunde Ernährung kann aufgrund des Umfangs des Themas nur in den Grundprinzipien vermittelt werden. Dies kann anhand der Abbildung des Ernährungskreises mehr oder weniger detailliert erfolgen. Eine dauerhafte Ernährungsumstellung anstelle zeitlich begrenzter Diäten ist zu empfehlen. Zu weiteren Details kann auf Teil D (Ernährung) der gesundheitsbildenden Maßnahme verwiesen werden. Obstkonsum ist wichtig, ist aber bei Diabetes und Fettleber zu begrenzen. </a:t>
            </a:r>
            <a:endParaRPr lang="de-DE" altLang="de-DE" dirty="0"/>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12</a:t>
            </a:fld>
            <a:endParaRPr lang="de-DE" altLang="de-DE"/>
          </a:p>
        </p:txBody>
      </p:sp>
    </p:spTree>
    <p:extLst>
      <p:ext uri="{BB962C8B-B14F-4D97-AF65-F5344CB8AC3E}">
        <p14:creationId xmlns:p14="http://schemas.microsoft.com/office/powerpoint/2010/main" val="1642577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Zu Punkt eins sollte Verständnis signalisiert werden, dass mit dieser banalen Feststellung noch keine Umsetzung erreicht ist. Ernährungsempfehlungen können als „Tricks“ veranschaulicht werden, eine hypokalorische Ernährung ohne ständiges Hunger- und Verzichtsgefühl zu ermöglichen.</a:t>
            </a:r>
          </a:p>
          <a:p>
            <a:r>
              <a:rPr lang="de-DE" altLang="de-DE" dirty="0"/>
              <a:t>Punkt 2 bezieht sich lediglich auf den Typ 2 des Diabetes.</a:t>
            </a:r>
          </a:p>
          <a:p>
            <a:r>
              <a:rPr lang="de-DE" altLang="de-DE" dirty="0"/>
              <a:t>Punkt 3 bezieht sich auf die direkten Auswirkungen einer fettarmen Diät mit viel Gemüse und Obst (Verhältnis ca. 2-3 Teile Gemüse, ein Teil Obst, insb. Bei Diabetikern </a:t>
            </a:r>
            <a:r>
              <a:rPr lang="de-DE" altLang="de-DE" dirty="0" err="1"/>
              <a:t>Frucktzu:ckeranteil</a:t>
            </a:r>
            <a:r>
              <a:rPr lang="de-DE" altLang="de-DE" dirty="0"/>
              <a:t> limitieren).  Durch Gewichtsreduktion lässt sich eine zusätzlich Blutdrucksenkung um ca. 1-2 </a:t>
            </a:r>
            <a:r>
              <a:rPr lang="de-DE" altLang="de-DE" dirty="0" err="1"/>
              <a:t>mmHg</a:t>
            </a:r>
            <a:r>
              <a:rPr lang="de-DE" altLang="de-DE" dirty="0"/>
              <a:t> pro kg Gewichtsreduktion erreichen.</a:t>
            </a:r>
          </a:p>
          <a:p>
            <a:r>
              <a:rPr lang="de-DE" altLang="de-DE" dirty="0"/>
              <a:t>Punkt 4 bezieht sich auf das LDL-Cholesterin, weil dieses auch im weiteren Verlauf der Präsentation als Zielwert genannt wird. Die Reduktion des Gesamtcholesterins kann höher sein, insbesondere wenn Gewichtsreduktion gelingt.</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13</a:t>
            </a:fld>
            <a:endParaRPr lang="de-DE" altLang="de-DE"/>
          </a:p>
        </p:txBody>
      </p:sp>
    </p:spTree>
    <p:extLst>
      <p:ext uri="{BB962C8B-B14F-4D97-AF65-F5344CB8AC3E}">
        <p14:creationId xmlns:p14="http://schemas.microsoft.com/office/powerpoint/2010/main" val="1697494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Als gefäßschützende Substanz ist vor allem Stickstoffmonoxid (NO) zu nennen, das vom Endothel während des Trainings vermehrt abgegeben wird und zur Relaxation der Gefäßmuskulatur führt. Antidepressive Wirkungen von Training und Sport sind belegt, ob dies vor allem durch die vermehrte Produktion von Endorphinen, Katecholaminen oder Substanzen des Serotonin-Stoffwechsels verursacht wird, ist nicht eindeutig geklärt. Die „Dosis“ der Trainingsempfehlungen basiert auf den Leitlinien zur Sekundärprävention der ESC von 2012 [</a:t>
            </a:r>
            <a:r>
              <a:rPr lang="en-US" altLang="de-DE" dirty="0"/>
              <a:t>European Guidelines on cardiovascular disease prevention in clinical practice European Heart Journal (2012) 33, 1635–1701]</a:t>
            </a:r>
            <a:r>
              <a:rPr lang="de-DE" altLang="de-DE" dirty="0"/>
              <a:t>. Neuere Studienergebnisse sprechen dafür, dass intensiveres Training – durchaus im aerob-anaeroben Übergangsbereich – einen höheren Nutzen bringen kann.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14</a:t>
            </a:fld>
            <a:endParaRPr lang="de-DE" altLang="de-DE"/>
          </a:p>
        </p:txBody>
      </p:sp>
    </p:spTree>
    <p:extLst>
      <p:ext uri="{BB962C8B-B14F-4D97-AF65-F5344CB8AC3E}">
        <p14:creationId xmlns:p14="http://schemas.microsoft.com/office/powerpoint/2010/main" val="2641572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Zu 1: Erhöhter Kalorienverbrauch durch Training ist vor allem zur Aufrechterhaltung eines erreichten Gewichtsverlustes förderlicher als alleinige Diät. </a:t>
            </a:r>
          </a:p>
          <a:p>
            <a:r>
              <a:rPr lang="de-DE" altLang="de-DE" dirty="0"/>
              <a:t>Zu 2: Als günstiger Wert gilt eine LDL/HDL-Ratio von &lt; 2,5. Die Verbesserung des LDL/HDL-Quotienten durch Training beruht vor allem auf einem Anstieg des HDL, weniger auf einer Absenkung des LDL.</a:t>
            </a:r>
          </a:p>
          <a:p>
            <a:r>
              <a:rPr lang="de-DE" altLang="de-DE" dirty="0"/>
              <a:t>Zu 3 und 4: Ein Absinken des Blutzuckers kann noch während länger dauernder Belastung auftreten und unter Insulin oder oralen Antidiabetika zur Hypoglykämie führen. Der blutdrucksenkende Effekt von Training tritt hingegen erst im Langzeitverlauf und auch außerhalb der Trainingszeiten auf.</a:t>
            </a:r>
          </a:p>
          <a:p>
            <a:r>
              <a:rPr lang="de-DE" altLang="de-DE" dirty="0"/>
              <a:t>Zu 5: Hier können die Teilnehmer reflektieren, welchen Leistungszuwachs Sie während der Phase II und III – Rehabilitation erreicht haben.</a:t>
            </a:r>
          </a:p>
          <a:p>
            <a:r>
              <a:rPr lang="de-DE" altLang="de-DE" dirty="0"/>
              <a:t>Zu 6: Nachgewiesen ist eine moderate antidepressive Wirkung.</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15</a:t>
            </a:fld>
            <a:endParaRPr lang="de-DE" altLang="de-DE"/>
          </a:p>
        </p:txBody>
      </p:sp>
    </p:spTree>
    <p:extLst>
      <p:ext uri="{BB962C8B-B14F-4D97-AF65-F5344CB8AC3E}">
        <p14:creationId xmlns:p14="http://schemas.microsoft.com/office/powerpoint/2010/main" val="4191863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Aufgrund des Umfangs des Themas können hier nur einige Grundlagen erläutert werden. Eine vertiefende Darstellung bietet Teil E (Körperliche Aktivität und Training) der gesundheitsbildenden Maßnahmen. Wichtig ist die ärztliche Untersuchung vor Neuaufnahme von Trainingsaktivitäten einschließlich der Durchführung eines Belastungs-EKGs. Das subjektive Belastungsempfinden während des Trainings sollte in der Regel bei einem Wert von 13 – 15 auf der Borg-Skala liegen. Während des Trainings muss das Sprechen noch gut möglich sein, es sollte kein übermäßiges Schwitzen ausgelöst werden. Beschwerden wie Angina </a:t>
            </a:r>
            <a:r>
              <a:rPr lang="de-DE" altLang="de-DE" dirty="0" err="1"/>
              <a:t>pectoris</a:t>
            </a:r>
            <a:r>
              <a:rPr lang="de-DE" altLang="de-DE" dirty="0"/>
              <a:t> oder Arrhythmien sollen durch das Training nicht ausgelöst werden. Das gilt nicht für das Gefäßtraining bei peripherer AVK (auf der Folie nicht dargestellt), das im Stadium II an der Claudicatio-Schwelle durchgeführt werden kann. Der Begriff des Kraft-Ausdauertrainings ist zu erläutern. Die Gewichte/Widerstände sind so zu wählen, dass 15 – 20 Wiederholungen ohne starke Anstrengung bewältigt werden. Die Pressatmung kann vom Referenten demonstriert werden, um das Verständnis rasch zu vermitteln.</a:t>
            </a:r>
          </a:p>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Alternative: Ausdauertraining nach </a:t>
            </a:r>
            <a:r>
              <a:rPr lang="de-DE" altLang="de-DE" dirty="0" err="1"/>
              <a:t>Trainingsherzfequenz</a:t>
            </a:r>
            <a:r>
              <a:rPr lang="de-DE" altLang="de-DE" dirty="0"/>
              <a:t> nach </a:t>
            </a:r>
            <a:r>
              <a:rPr lang="de-DE" altLang="de-DE" dirty="0" err="1"/>
              <a:t>Karvonen</a:t>
            </a:r>
            <a:r>
              <a:rPr lang="de-DE" altLang="de-DE" dirty="0"/>
              <a:t>, 50-80% der Herzschlagreserve.</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16</a:t>
            </a:fld>
            <a:endParaRPr lang="de-DE" altLang="de-DE"/>
          </a:p>
        </p:txBody>
      </p:sp>
    </p:spTree>
    <p:extLst>
      <p:ext uri="{BB962C8B-B14F-4D97-AF65-F5344CB8AC3E}">
        <p14:creationId xmlns:p14="http://schemas.microsoft.com/office/powerpoint/2010/main" val="2978756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Arial" charset="0"/>
                <a:cs typeface="Arial" charset="0"/>
              </a:rPr>
              <a:t>Grundsätzlich sind alle Ausdauersportarten geeignet. Ein solches Training führt zur Gefäßweitstellung, geht mit einem geringen Blutdruckanstieg einher und belastet das Herz wenig. Ein günstiger Trainingseffekt kann auch durch ein Intervalltraining erzielt werden. Dabei wechseln kurze Phasen mit hoher Belastung mit Phasen ganz geringer Belastung. Um Ausdauersport effektiv betreiben zu können, braucht man auch Muskelkraft. Ein Herzkranker sollte daher auch Kraftausdauertraining betreiben. Eine Trainingsstunde kann beispielsweise zu 2/3 aus Ausdauertraining und zu 1/3 aus Kraftausdauertraining bestehen.</a:t>
            </a:r>
            <a:r>
              <a:rPr lang="de-DE" altLang="de-DE" dirty="0">
                <a:latin typeface="Times New Roman" charset="0"/>
              </a:rPr>
              <a:t> Wichtig ist, dass das Training Spaß macht und man dadurch dauerhaft motiviert bleibt. Das kann durch Sportspiele gefördert werden, allerdings ohne Wettkampfcharakter und unter Berücksichtigung möglicher Unfallgefahren.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17</a:t>
            </a:fld>
            <a:endParaRPr lang="de-DE" altLang="de-DE"/>
          </a:p>
        </p:txBody>
      </p:sp>
    </p:spTree>
    <p:extLst>
      <p:ext uri="{BB962C8B-B14F-4D97-AF65-F5344CB8AC3E}">
        <p14:creationId xmlns:p14="http://schemas.microsoft.com/office/powerpoint/2010/main" val="1941417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In diesem Rahmen können nur kurze Anregungen gegeben werden. Es können Beispiele für </a:t>
            </a:r>
            <a:r>
              <a:rPr lang="de-DE" altLang="de-DE" dirty="0" err="1"/>
              <a:t>positv</a:t>
            </a:r>
            <a:r>
              <a:rPr lang="de-DE" altLang="de-DE" dirty="0"/>
              <a:t> und negativ erlebten Stress gesammelt werden.  Wichtig sind die Information, dass man Stressbewältigung lernen und üben kann, der Hinweis auf Entspannungstechniken bzw. –</a:t>
            </a:r>
            <a:r>
              <a:rPr lang="de-DE" altLang="de-DE" dirty="0" err="1"/>
              <a:t>trainings</a:t>
            </a:r>
            <a:r>
              <a:rPr lang="de-DE" altLang="de-DE" dirty="0"/>
              <a:t> und die Bedeutung von Bewegung und Training. Vertiefende Informationen werden in Teil B (Risikofaktor Psyche bei KHK-Patienten, Stressformen) vermittelt. </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18</a:t>
            </a:fld>
            <a:endParaRPr lang="de-DE" altLang="de-DE"/>
          </a:p>
        </p:txBody>
      </p:sp>
    </p:spTree>
    <p:extLst>
      <p:ext uri="{BB962C8B-B14F-4D97-AF65-F5344CB8AC3E}">
        <p14:creationId xmlns:p14="http://schemas.microsoft.com/office/powerpoint/2010/main" val="1177069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Die 4 Standard-Medikamenten-Gruppen sind hier in der Reihenfolge ihrer Verschreibungshäufigkeit in der Sekundärprävention aufgelistet. Zu betonen ist, dass die Einnahme der Prävention erneuter koronarer Ereignisse dient (Herzinfarkt, koronare Intervention, Bypass-OP, kardiovaskuläre Mortalität) und auch bei fehlenden Beschwerden als Langzeittherapie indiziert ist. Begleiterkrankungen wie Diabetes, Hypertonie etc. erfordern selbstverständlich eine zusätzliche konsequente Behandlung. Zielwerte werden auf der nächsten Folie genannt. Vertiefende Informationen zur medikamentösen Sekundärprävention werden in einem zusätzlichen Schulungsmodul angeboten.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19</a:t>
            </a:fld>
            <a:endParaRPr lang="de-DE" altLang="de-DE"/>
          </a:p>
        </p:txBody>
      </p:sp>
    </p:spTree>
    <p:extLst>
      <p:ext uri="{BB962C8B-B14F-4D97-AF65-F5344CB8AC3E}">
        <p14:creationId xmlns:p14="http://schemas.microsoft.com/office/powerpoint/2010/main" val="1335096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dirty="0"/>
              <a:t>Statine stellten die Ersttherapie zur Senkung erhöhter LDL-Cholesterinwerte dar. Wenn der Zielwert dann noch nicht erreicht ist, wird im allgemeinen </a:t>
            </a:r>
            <a:r>
              <a:rPr lang="de-DE" dirty="0" err="1"/>
              <a:t>Ezetimib</a:t>
            </a:r>
            <a:r>
              <a:rPr lang="de-DE" dirty="0"/>
              <a:t> ergänzt. Danach kann noch </a:t>
            </a:r>
            <a:r>
              <a:rPr lang="de-DE" dirty="0" err="1"/>
              <a:t>Bempedoinsäure</a:t>
            </a:r>
            <a:r>
              <a:rPr lang="de-DE" dirty="0"/>
              <a:t> ergänzt werden. Die PCSK9 Inhibitoren stellen eine wirksame, neue, aber auch sehr teure Substanzgruppe dar, die bei sehr hohem Risiko zusätzlich gegeben werden kann. </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20</a:t>
            </a:fld>
            <a:endParaRPr lang="de-DE" altLang="de-DE"/>
          </a:p>
        </p:txBody>
      </p:sp>
    </p:spTree>
    <p:extLst>
      <p:ext uri="{BB962C8B-B14F-4D97-AF65-F5344CB8AC3E}">
        <p14:creationId xmlns:p14="http://schemas.microsoft.com/office/powerpoint/2010/main" val="2063714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fontAlgn="base"/>
            <a:r>
              <a:rPr lang="de-DE" b="0" i="0" u="none" strike="noStrike" dirty="0">
                <a:solidFill>
                  <a:srgbClr val="000000"/>
                </a:solidFill>
                <a:effectLst/>
                <a:latin typeface="Times New Roman" panose="02020603050405020304" pitchFamily="18" charset="0"/>
              </a:rPr>
              <a:t>Anhand dieser Folie werden die Bedeutung der Herz-Kreislauferkrankungen verdeutlicht und die als Todesursache maßgeblichen Krankheitsentitäten benannt.</a:t>
            </a:r>
            <a:r>
              <a:rPr lang="en-US" b="0" i="0" dirty="0">
                <a:solidFill>
                  <a:srgbClr val="000000"/>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r>
              <a:rPr lang="de-DE" b="0" i="0" u="none" strike="noStrike" dirty="0">
                <a:solidFill>
                  <a:srgbClr val="000000"/>
                </a:solidFill>
                <a:effectLst/>
                <a:latin typeface="Times New Roman" panose="02020603050405020304" pitchFamily="18" charset="0"/>
              </a:rPr>
              <a:t>Als gemeinsame Ursache für Herzinfarkt und Schlaganfall wird der Begriff der Arteriosklerose eingeführt. Zum Schlaganfall kann erläuternd ergänzt werden, dass ca. 15% aller Schlaganfälle durch Hirnblutungen und nicht unmittelbar durch die Arteriosklerose selbst verursacht werden.</a:t>
            </a:r>
            <a:r>
              <a:rPr lang="en-US" b="0" i="0" dirty="0">
                <a:solidFill>
                  <a:srgbClr val="000000"/>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r>
              <a:rPr lang="de-DE" b="0" i="0" u="none" strike="noStrike" dirty="0">
                <a:solidFill>
                  <a:srgbClr val="000000"/>
                </a:solidFill>
                <a:effectLst/>
                <a:latin typeface="Times New Roman" panose="02020603050405020304" pitchFamily="18" charset="0"/>
              </a:rPr>
              <a:t>https://www.destatis.de/DE/Themen/Gesellschaft-Umwelt/Gesundheit/Todesursachen/Tabellen/gestorbene_anzahl.html; Abruf 23.3.23</a:t>
            </a:r>
            <a:endParaRPr lang="en-US" b="0" i="0" dirty="0">
              <a:solidFill>
                <a:srgbClr val="444444"/>
              </a:solidFill>
              <a:effectLst/>
              <a:latin typeface="Calibri" panose="020F0502020204030204" pitchFamily="34" charset="0"/>
            </a:endParaRP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3</a:t>
            </a:fld>
            <a:endParaRPr lang="de-DE" altLang="de-DE"/>
          </a:p>
        </p:txBody>
      </p:sp>
    </p:spTree>
    <p:extLst>
      <p:ext uri="{BB962C8B-B14F-4D97-AF65-F5344CB8AC3E}">
        <p14:creationId xmlns:p14="http://schemas.microsoft.com/office/powerpoint/2010/main" val="5807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Auf der Folie sind die Zielwerte gemäß Leitlinienempfehlung der Dt. Ges. Kardiologie 2021</a:t>
            </a:r>
          </a:p>
          <a:p>
            <a:pPr marL="0" marR="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Sollte LDL-</a:t>
            </a:r>
            <a:r>
              <a:rPr lang="de-DE" altLang="de-DE" dirty="0" err="1"/>
              <a:t>Cholsterin</a:t>
            </a:r>
            <a:r>
              <a:rPr lang="de-DE" altLang="de-DE" dirty="0"/>
              <a:t> &lt;55mg/dl nicht zu erzielen sein, dann mindestens &lt;50% des Ausgangswertes anstreben.</a:t>
            </a:r>
          </a:p>
          <a:p>
            <a:pPr marL="0" marR="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Blutdruck &lt;140/90mmHg, aber wenn klinisch toleriert, dann systolisch &lt;130mmHg anstreben. </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21</a:t>
            </a:fld>
            <a:endParaRPr lang="de-DE" altLang="de-DE"/>
          </a:p>
        </p:txBody>
      </p:sp>
    </p:spTree>
    <p:extLst>
      <p:ext uri="{BB962C8B-B14F-4D97-AF65-F5344CB8AC3E}">
        <p14:creationId xmlns:p14="http://schemas.microsoft.com/office/powerpoint/2010/main" val="3815666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Diese Folie fasst nochmals die vorgestellten Präventionsmaßnahmen und ihre Auswirkung auf die behandelbaren kardiovaskulären Risikofaktoren zusammen. Die Klammern stehen für optionale medikamentöse Behandlungsmethoden, die nach Ausschöpfen nichtmedikamentöser Maßnahmen ergänzt werden können.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22</a:t>
            </a:fld>
            <a:endParaRPr lang="de-DE" altLang="de-DE"/>
          </a:p>
        </p:txBody>
      </p:sp>
    </p:spTree>
    <p:extLst>
      <p:ext uri="{BB962C8B-B14F-4D97-AF65-F5344CB8AC3E}">
        <p14:creationId xmlns:p14="http://schemas.microsoft.com/office/powerpoint/2010/main" val="1137992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Um den Themenwechsel zur Primärprävention einzuleiten und zu verdeutlichen, können die Teilnehmer befragt werden, ob jemand aus dem Bereich der Primärprävention anwesend ist (keine KHK, kein Infarkt, keine Katheter-</a:t>
            </a:r>
            <a:r>
              <a:rPr lang="de-DE" altLang="de-DE" u="sng" dirty="0"/>
              <a:t>Therapie</a:t>
            </a:r>
            <a:r>
              <a:rPr lang="de-DE" altLang="de-DE" dirty="0"/>
              <a:t>, kein Stent, kein Bypass). Falls dies nicht der Fall ist erfolgt der Hinweis, dass die Informationen zur Primärprävention an Freunde, Familienangehörige und andere Bezugspersonen weitergegeben werden können.  </a:t>
            </a:r>
          </a:p>
          <a:p>
            <a:r>
              <a:rPr lang="de-DE" altLang="de-DE" dirty="0"/>
              <a:t>Absatz 2 bezieht sich auf Gesunde ohne die in Absatz 3 genannten Risikofaktoren.</a:t>
            </a:r>
          </a:p>
          <a:p>
            <a:r>
              <a:rPr lang="de-DE" altLang="de-DE" dirty="0"/>
              <a:t>Die in Absatz 3 angesprochenen Vorsorgeuntersuchungen werden ab dem 35. Lebensjahr von den gesetzlichen Krankenkassen übernommen (aktuell alle 3 Jahren).</a:t>
            </a:r>
          </a:p>
          <a:p>
            <a:r>
              <a:rPr lang="de-DE" altLang="de-DE" dirty="0"/>
              <a:t>DGK </a:t>
            </a:r>
            <a:r>
              <a:rPr lang="de-DE" altLang="de-DE" dirty="0" err="1"/>
              <a:t>Leitline</a:t>
            </a:r>
            <a:r>
              <a:rPr lang="de-DE" altLang="de-DE" dirty="0"/>
              <a:t> 2021: Cholesterinsenker in Abhängigkeit vom Gesamtrisiko. Ziele </a:t>
            </a:r>
            <a:r>
              <a:rPr lang="de-DE" altLang="de-DE" dirty="0" err="1"/>
              <a:t>zB</a:t>
            </a:r>
            <a:r>
              <a:rPr lang="de-DE" altLang="de-DE" dirty="0"/>
              <a:t>. Bei erhöhtem Risiko &lt;100mg/dl, bei hohem Risiko: &lt;70mg/dl, sehr hohem Risiko &lt;55mg/dl . ASS wird zur Primärprävention erst bei mäßig erhöhtem bis hohem Gesamtrisiko empfohlen.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23</a:t>
            </a:fld>
            <a:endParaRPr lang="de-DE" altLang="de-DE"/>
          </a:p>
        </p:txBody>
      </p:sp>
    </p:spTree>
    <p:extLst>
      <p:ext uri="{BB962C8B-B14F-4D97-AF65-F5344CB8AC3E}">
        <p14:creationId xmlns:p14="http://schemas.microsoft.com/office/powerpoint/2010/main" val="2465728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In dieser Folie sind nochmals die behandelbaren kardiovaskulären Risikofaktoren den Empfehlungen gegenüber gestellt, die für Personen ohne manifeste Arteriosklerose zu geben sind. </a:t>
            </a:r>
          </a:p>
          <a:p>
            <a:r>
              <a:rPr lang="de-DE" altLang="de-DE" dirty="0"/>
              <a:t>Dabei kann nochmals vermittelt werden, dass die Prinzipien denjenigen der Sekundärprävention gleich sind, so dass diese Folie noch einmal einen abschließenden Überblick zur Prävention insgesamt gibt. Hier kann erneut der Hinweis auf die vertiefenden Informationen aus den anderen Teilen der gesundheitsbildenden Maßnahmen motivieren, auch an diesen wieder teilzunehmen.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24</a:t>
            </a:fld>
            <a:endParaRPr lang="de-DE" altLang="de-DE"/>
          </a:p>
        </p:txBody>
      </p:sp>
    </p:spTree>
    <p:extLst>
      <p:ext uri="{BB962C8B-B14F-4D97-AF65-F5344CB8AC3E}">
        <p14:creationId xmlns:p14="http://schemas.microsoft.com/office/powerpoint/2010/main" val="1647380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b="0" i="0" dirty="0">
                <a:solidFill>
                  <a:srgbClr val="000000"/>
                </a:solidFill>
                <a:effectLst/>
                <a:latin typeface="Times New Roman" panose="02020603050405020304" pitchFamily="18" charset="0"/>
              </a:rPr>
              <a:t>Wichtig ist der Hinweis auf die Lokalisation der Ablagerungen in der Gefäßwand und nicht im Gefäß selbst. Der Begriff „Kalk“ apostrophiert, weil es sich nicht um Kalk (Calciumcarbonat) im strengen chemischen Sinn handelt, sondern um das chemisch verwandte Calciumphosphat.</a:t>
            </a:r>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4</a:t>
            </a:fld>
            <a:endParaRPr lang="de-DE" altLang="de-DE"/>
          </a:p>
        </p:txBody>
      </p:sp>
    </p:spTree>
    <p:extLst>
      <p:ext uri="{BB962C8B-B14F-4D97-AF65-F5344CB8AC3E}">
        <p14:creationId xmlns:p14="http://schemas.microsoft.com/office/powerpoint/2010/main" val="4092470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rtl="0" fontAlgn="base"/>
            <a:r>
              <a:rPr lang="de-DE" b="0" i="0" u="none" strike="noStrike" dirty="0">
                <a:solidFill>
                  <a:srgbClr val="000000"/>
                </a:solidFill>
                <a:effectLst/>
                <a:latin typeface="Times New Roman" panose="02020603050405020304" pitchFamily="18" charset="0"/>
              </a:rPr>
              <a:t>Die Zuhörer sollten darauf hingewiesen werde, dass die Graphik (von oben nach unten) den Zeitverlauf der Veränderungen in einem arteriosklerotischen Gefäßsegment veranschaulicht, und nicht etwa einen Längsschnitt durch ein komplettes Gefäß. Wie weit bei der Erklärung der Pathophysiologie ins Detail gegangen wird, kann vom Vorwissen, den Erwartungen der Zuhörer und vom Zeitrahmen abhängig gemacht werden.  Erwähnenswert ist die Funktion des Epithels, das bei intakter Funktion keine Ablagerungen in der Gefäßwand zulässt, bei geschädigter Endothelfunktion diese erst ermöglicht. Für das globale Verständnis weniger bedeutende Einzelschritte, wie die Oxidation des akkumulierten LDL, die Migration von Monozyten, die in der Gefäßwand als Makrophagen bezeichnet werden, die Phagozytose des oxidierten LDL, die Umwandlung der Makrophagen in immobile Schaumzellen, das Einwachsen von extrazellulärer Matrix, elastischen Fasern und von Muskelfasern aus der Tunica </a:t>
            </a:r>
            <a:r>
              <a:rPr lang="de-DE" b="0" i="0" u="none" strike="noStrike" dirty="0" err="1">
                <a:solidFill>
                  <a:srgbClr val="000000"/>
                </a:solidFill>
                <a:effectLst/>
                <a:latin typeface="Times New Roman" panose="02020603050405020304" pitchFamily="18" charset="0"/>
              </a:rPr>
              <a:t>media</a:t>
            </a:r>
            <a:r>
              <a:rPr lang="de-DE" b="0" i="0" u="none" strike="noStrike" dirty="0">
                <a:solidFill>
                  <a:srgbClr val="000000"/>
                </a:solidFill>
                <a:effectLst/>
                <a:latin typeface="Times New Roman" panose="02020603050405020304" pitchFamily="18" charset="0"/>
              </a:rPr>
              <a:t> sind aus Gründen der Übersicht in der Folie nicht erwähnt. Auch die detaillierte Erläuterung der Vorgänge bei der </a:t>
            </a:r>
            <a:r>
              <a:rPr lang="de-DE" b="0" i="0" u="none" strike="noStrike" dirty="0" err="1">
                <a:solidFill>
                  <a:srgbClr val="000000"/>
                </a:solidFill>
                <a:effectLst/>
                <a:latin typeface="Times New Roman" panose="02020603050405020304" pitchFamily="18" charset="0"/>
              </a:rPr>
              <a:t>Plaqueruptur</a:t>
            </a:r>
            <a:r>
              <a:rPr lang="de-DE" b="0" i="0" u="none" strike="noStrike" dirty="0">
                <a:solidFill>
                  <a:srgbClr val="000000"/>
                </a:solidFill>
                <a:effectLst/>
                <a:latin typeface="Times New Roman" panose="02020603050405020304" pitchFamily="18" charset="0"/>
              </a:rPr>
              <a:t> ist für das weitere Verständnis der Präsentation nicht zwingend erforderlich - dazu kann auf Teil F (koronare Krankheitsbilder) der gesundheitsbildenden Maßnahmen verwiesen werden.</a:t>
            </a:r>
            <a:r>
              <a:rPr lang="en-US" b="0" i="0" dirty="0">
                <a:solidFill>
                  <a:srgbClr val="000000"/>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r>
              <a:rPr lang="de-DE" b="0" i="0" dirty="0">
                <a:solidFill>
                  <a:srgbClr val="000000"/>
                </a:solidFill>
                <a:effectLst/>
                <a:latin typeface="Times New Roman" panose="02020603050405020304" pitchFamily="18" charset="0"/>
              </a:rPr>
              <a:t>​</a:t>
            </a:r>
            <a:endParaRPr lang="de-DE" b="0" i="0" dirty="0">
              <a:solidFill>
                <a:srgbClr val="444444"/>
              </a:solidFill>
              <a:effectLst/>
              <a:latin typeface="Calibri" panose="020F0502020204030204" pitchFamily="34" charset="0"/>
            </a:endParaRP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5</a:t>
            </a:fld>
            <a:endParaRPr lang="de-DE" altLang="de-DE"/>
          </a:p>
        </p:txBody>
      </p:sp>
    </p:spTree>
    <p:extLst>
      <p:ext uri="{BB962C8B-B14F-4D97-AF65-F5344CB8AC3E}">
        <p14:creationId xmlns:p14="http://schemas.microsoft.com/office/powerpoint/2010/main" val="3218031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Die Zuhörer sollen anhand dieser Folie den Begriff des Infarktes als „Absterben infolge fehlender Durchblutung“ verstehen lernen und den Transfer dieses Wissens auf die unterschiedlichen Gefäßprovinzen vornehmen können. Zum Begriff des Hirninfarktes kann erneut ausgeführt werden, dass der Überbegriff „Schlaganfall“ zu etwa 15% intrazerebrale Blutungen umfasst. Zum Raucherbein kann ausgeführt werden, dass arterielle Verschlüsse zum Absterben und Notwendigkeit der Amputation (von Teilen) der Extremität führen können. Auf Angina </a:t>
            </a:r>
            <a:r>
              <a:rPr lang="de-DE" altLang="de-DE" dirty="0" err="1"/>
              <a:t>pectoris</a:t>
            </a:r>
            <a:r>
              <a:rPr lang="de-DE" altLang="de-DE" dirty="0"/>
              <a:t> und Claudicatio intermittens wird auf der nächsten Folie eingegangen.</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6</a:t>
            </a:fld>
            <a:endParaRPr lang="de-DE" altLang="de-DE"/>
          </a:p>
        </p:txBody>
      </p:sp>
    </p:spTree>
    <p:extLst>
      <p:ext uri="{BB962C8B-B14F-4D97-AF65-F5344CB8AC3E}">
        <p14:creationId xmlns:p14="http://schemas.microsoft.com/office/powerpoint/2010/main" val="3731864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Anhand dieser Folie sollten die Symptome der Angina </a:t>
            </a:r>
            <a:r>
              <a:rPr lang="de-DE" altLang="de-DE" dirty="0" err="1"/>
              <a:t>pectoris</a:t>
            </a:r>
            <a:r>
              <a:rPr lang="de-DE" altLang="de-DE" dirty="0"/>
              <a:t> eingehend beschrieben werden. Teilnehmer können ermuntert werden, eigene Erfahrungen mit Angina </a:t>
            </a:r>
            <a:r>
              <a:rPr lang="de-DE" altLang="de-DE" dirty="0" err="1"/>
              <a:t>pectoris</a:t>
            </a:r>
            <a:r>
              <a:rPr lang="de-DE" altLang="de-DE" dirty="0"/>
              <a:t> zu schildern, etwa durch die Frage, wer solche Beschwerden bereits verspürt hat (ggf. vor/nach </a:t>
            </a:r>
            <a:r>
              <a:rPr lang="de-DE" altLang="de-DE" dirty="0" err="1"/>
              <a:t>Revaskularisierung</a:t>
            </a:r>
            <a:r>
              <a:rPr lang="de-DE" altLang="de-DE" dirty="0"/>
              <a:t>). Gleiches gilt für die Claudicatio intermittens. </a:t>
            </a:r>
            <a:r>
              <a:rPr lang="de-DE" altLang="de-DE" dirty="0" err="1"/>
              <a:t>Zerebrovaskuläre</a:t>
            </a:r>
            <a:r>
              <a:rPr lang="de-DE" altLang="de-DE" dirty="0"/>
              <a:t> Symptome sind in der Folie nur der Vollständigkeit halber aufgeführt und nicht im Focus der Wissensvermittlung.</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7</a:t>
            </a:fld>
            <a:endParaRPr lang="de-DE" altLang="de-DE"/>
          </a:p>
        </p:txBody>
      </p:sp>
    </p:spTree>
    <p:extLst>
      <p:ext uri="{BB962C8B-B14F-4D97-AF65-F5344CB8AC3E}">
        <p14:creationId xmlns:p14="http://schemas.microsoft.com/office/powerpoint/2010/main" val="2177882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de-DE" dirty="0"/>
              <a:t>Zur Definition wird hier die in der kardiovaskulären Medizin übliche zweigliedrige Unterscheidung in Primär- und Sekundärprävention verwendet. Die in der Sozial- und Präventivmedizin übliche Differenzierung in Primärprävention (Erkrankung verhindern), Sekundärprävention (Früherkennung und Verhinderung der Progredienz) und Tertiärprävention (Verhindern von Folgeschäden und Rezidiven nach bereits akut manifester Erkrankung) ist für die Laienschulung weniger geeignet, weil zu komplex. Der Referent sollte sie aber kennen, um bei Fragen darauf einzugehen.</a:t>
            </a:r>
          </a:p>
          <a:p>
            <a:r>
              <a:rPr lang="de-DE" altLang="de-DE" b="1" dirty="0"/>
              <a:t>Wichtig ist der Hinweis auf die Reihenfolge der Darstellung: im Fortgang der Präsentation wird zunächst die Sekundärprävention ausführlich erörtert, die Primärprävention kommt erst danach als kurze Darstellung in 2 Folien am Schluss.</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8</a:t>
            </a:fld>
            <a:endParaRPr lang="de-DE" altLang="de-DE"/>
          </a:p>
        </p:txBody>
      </p:sp>
    </p:spTree>
    <p:extLst>
      <p:ext uri="{BB962C8B-B14F-4D97-AF65-F5344CB8AC3E}">
        <p14:creationId xmlns:p14="http://schemas.microsoft.com/office/powerpoint/2010/main" val="3508347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Der Begriff des Risikofaktors sollte als Merkmal eingeführt werden, der das Auftreten der Arteriosklerose wahrscheinlicher macht. Auf die potenzierende Wirkung mehrerer gleichzeitig vorliegender Risikofaktoren sollte hingewiesen werden. Details bleiben Teil C (kardiovaskuläre Risikofaktoren) der gesundheitsbildenden Maßnahmen vorbehalten. Genetische Bedingungen können als Anlage für ein besonders robustes oder eben weniger robustes Gefäßsystem veranschaulicht werden. Frauen sind heute in der Gesamtheit nicht mehr seltener koronarkrank, erleiden die Erstmanifestation aber ca. 10 Jahre später als Männer. Psychosoziale Faktoren sind zum Teil behandelbar (z.B. Depression, Sucht) zum Teil nicht (z.B. sozialer Status, finanzielle Verhältnisse) und erstrecken sich deshalb über beide Spalten der Tabelle. Erhöhte Feinstaubwerte kristallisieren sich als ein zusätzlicher Risikofaktor für die Gefäßverkalkung heraus. Feinstaub entsteht bei Verbrennungen und findet sich ganz </a:t>
            </a:r>
            <a:r>
              <a:rPr lang="de-DE" altLang="de-DE" dirty="0" err="1"/>
              <a:t>allgmein</a:t>
            </a:r>
            <a:r>
              <a:rPr lang="de-DE" altLang="de-DE" dirty="0"/>
              <a:t> in der Umgebungsluft. Möglicherweise ist das Risiko für den Einzelnen jedoch höher, wenn er sich in der unmittelbaren Umgebung z.B. durch Kerzen, offener Kamin o.ä. einer Exposition aussetzt. </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9</a:t>
            </a:fld>
            <a:endParaRPr lang="de-DE" altLang="de-DE"/>
          </a:p>
        </p:txBody>
      </p:sp>
    </p:spTree>
    <p:extLst>
      <p:ext uri="{BB962C8B-B14F-4D97-AF65-F5344CB8AC3E}">
        <p14:creationId xmlns:p14="http://schemas.microsoft.com/office/powerpoint/2010/main" val="2882270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Die ganz überwiegende Zahl der Herzgruppenteilnehmer hat bereits eine manifeste Arteriosklerose. Es gilt zu vermitteln, dass sie dadurch zur Population mit dem höchsten Risiko (für Herzinfarkt, koronare Intervention, Bypass-OP, kardiovaskulären Tod, Schlaganfall) zählen. </a:t>
            </a:r>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10</a:t>
            </a:fld>
            <a:endParaRPr lang="de-DE" altLang="de-DE"/>
          </a:p>
        </p:txBody>
      </p:sp>
    </p:spTree>
    <p:extLst>
      <p:ext uri="{BB962C8B-B14F-4D97-AF65-F5344CB8AC3E}">
        <p14:creationId xmlns:p14="http://schemas.microsoft.com/office/powerpoint/2010/main" val="424550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84823D-E322-34EF-720C-A8C376B570E5}"/>
              </a:ext>
            </a:extLst>
          </p:cNvPr>
          <p:cNvSpPr>
            <a:spLocks noGrp="1"/>
          </p:cNvSpPr>
          <p:nvPr>
            <p:ph type="ctrTitle"/>
          </p:nvPr>
        </p:nvSpPr>
        <p:spPr>
          <a:xfrm>
            <a:off x="2164556" y="1594171"/>
            <a:ext cx="12987338" cy="3391276"/>
          </a:xfrm>
        </p:spPr>
        <p:txBody>
          <a:bodyPr anchor="b"/>
          <a:lstStyle>
            <a:lvl1pPr algn="ctr">
              <a:defRPr sz="8522"/>
            </a:lvl1pPr>
          </a:lstStyle>
          <a:p>
            <a:r>
              <a:rPr lang="de-DE"/>
              <a:t>Mastertitelformat bearbeiten</a:t>
            </a:r>
            <a:endParaRPr lang="de-DE" dirty="0"/>
          </a:p>
        </p:txBody>
      </p:sp>
      <p:sp>
        <p:nvSpPr>
          <p:cNvPr id="3" name="Untertitel 2">
            <a:extLst>
              <a:ext uri="{FF2B5EF4-FFF2-40B4-BE49-F238E27FC236}">
                <a16:creationId xmlns:a16="http://schemas.microsoft.com/office/drawing/2014/main" id="{4CE31C7B-B7D5-676D-A91C-023030B69B56}"/>
              </a:ext>
            </a:extLst>
          </p:cNvPr>
          <p:cNvSpPr>
            <a:spLocks noGrp="1"/>
          </p:cNvSpPr>
          <p:nvPr>
            <p:ph type="subTitle" idx="1"/>
          </p:nvPr>
        </p:nvSpPr>
        <p:spPr>
          <a:xfrm>
            <a:off x="2164556" y="5116228"/>
            <a:ext cx="12987338" cy="2351795"/>
          </a:xfrm>
        </p:spPr>
        <p:txBody>
          <a:bodyPr/>
          <a:lstStyle>
            <a:lvl1pPr marL="0" indent="0" algn="ctr">
              <a:buNone/>
              <a:defRPr sz="3409"/>
            </a:lvl1pPr>
            <a:lvl2pPr marL="649361" indent="0" algn="ctr">
              <a:buNone/>
              <a:defRPr sz="2841"/>
            </a:lvl2pPr>
            <a:lvl3pPr marL="1298722" indent="0" algn="ctr">
              <a:buNone/>
              <a:defRPr sz="2557"/>
            </a:lvl3pPr>
            <a:lvl4pPr marL="1948083" indent="0" algn="ctr">
              <a:buNone/>
              <a:defRPr sz="2272"/>
            </a:lvl4pPr>
            <a:lvl5pPr marL="2597445" indent="0" algn="ctr">
              <a:buNone/>
              <a:defRPr sz="2272"/>
            </a:lvl5pPr>
            <a:lvl6pPr marL="3246806" indent="0" algn="ctr">
              <a:buNone/>
              <a:defRPr sz="2272"/>
            </a:lvl6pPr>
            <a:lvl7pPr marL="3896167" indent="0" algn="ctr">
              <a:buNone/>
              <a:defRPr sz="2272"/>
            </a:lvl7pPr>
            <a:lvl8pPr marL="4545528" indent="0" algn="ctr">
              <a:buNone/>
              <a:defRPr sz="2272"/>
            </a:lvl8pPr>
            <a:lvl9pPr marL="5194889" indent="0" algn="ctr">
              <a:buNone/>
              <a:defRPr sz="2272"/>
            </a:lvl9pPr>
          </a:lstStyle>
          <a:p>
            <a:r>
              <a:rPr lang="de-DE"/>
              <a:t>Master-Untertitelformat bearbeiten</a:t>
            </a:r>
          </a:p>
        </p:txBody>
      </p:sp>
      <p:sp>
        <p:nvSpPr>
          <p:cNvPr id="5" name="Fußzeilenplatzhalter 4">
            <a:extLst>
              <a:ext uri="{FF2B5EF4-FFF2-40B4-BE49-F238E27FC236}">
                <a16:creationId xmlns:a16="http://schemas.microsoft.com/office/drawing/2014/main" id="{586830D7-F203-9860-C565-5F8D3940B3B2}"/>
              </a:ext>
            </a:extLst>
          </p:cNvPr>
          <p:cNvSpPr>
            <a:spLocks noGrp="1"/>
          </p:cNvSpPr>
          <p:nvPr>
            <p:ph type="ftr" sz="quarter" idx="11"/>
          </p:nvPr>
        </p:nvSpPr>
        <p:spPr/>
        <p:txBody>
          <a:bodyPr/>
          <a:lstStyle/>
          <a:p>
            <a:r>
              <a:rPr lang="en-US"/>
              <a:t>Stand: April 2024 © DGPR</a:t>
            </a:r>
            <a:endParaRPr lang="en-US" dirty="0"/>
          </a:p>
        </p:txBody>
      </p:sp>
      <p:sp>
        <p:nvSpPr>
          <p:cNvPr id="6" name="Foliennummernplatzhalter 5">
            <a:extLst>
              <a:ext uri="{FF2B5EF4-FFF2-40B4-BE49-F238E27FC236}">
                <a16:creationId xmlns:a16="http://schemas.microsoft.com/office/drawing/2014/main" id="{494B8958-28A7-3D33-7166-40CAC76FF11D}"/>
              </a:ext>
            </a:extLst>
          </p:cNvPr>
          <p:cNvSpPr>
            <a:spLocks noGrp="1"/>
          </p:cNvSpPr>
          <p:nvPr>
            <p:ph type="sldNum" sz="quarter" idx="12"/>
          </p:nvPr>
        </p:nvSpPr>
        <p:spPr>
          <a:xfrm>
            <a:off x="16222363" y="-1"/>
            <a:ext cx="1083150" cy="378289"/>
          </a:xfrm>
        </p:spPr>
        <p:txBody>
          <a:bodyPr/>
          <a:lstStyle/>
          <a:p>
            <a:fld id="{B7ED7818-E7E6-4541-9C0E-026F79CBF072}" type="slidenum">
              <a:rPr lang="de-DE" altLang="de-DE" smtClean="0"/>
              <a:pPr/>
              <a:t>‹Nr.›</a:t>
            </a:fld>
            <a:endParaRPr lang="de-DE" altLang="de-DE"/>
          </a:p>
        </p:txBody>
      </p:sp>
    </p:spTree>
    <p:extLst>
      <p:ext uri="{BB962C8B-B14F-4D97-AF65-F5344CB8AC3E}">
        <p14:creationId xmlns:p14="http://schemas.microsoft.com/office/powerpoint/2010/main" val="354112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0F7593-24B7-D9E9-B761-792A0F973E72}"/>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2A1F6EB-8438-A72E-F4A0-24EA718EF000}"/>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4AA15D0-3646-0219-5FF7-D2928664D623}"/>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5" name="Fußzeilenplatzhalter 4">
            <a:extLst>
              <a:ext uri="{FF2B5EF4-FFF2-40B4-BE49-F238E27FC236}">
                <a16:creationId xmlns:a16="http://schemas.microsoft.com/office/drawing/2014/main" id="{FACFEA0E-19A8-8CCB-1DCD-01D39E32AA8F}"/>
              </a:ext>
            </a:extLst>
          </p:cNvPr>
          <p:cNvSpPr>
            <a:spLocks noGrp="1"/>
          </p:cNvSpPr>
          <p:nvPr>
            <p:ph type="ftr" sz="quarter" idx="11"/>
          </p:nvPr>
        </p:nvSpPr>
        <p:spPr/>
        <p:txBody>
          <a:bodyPr/>
          <a:lstStyle/>
          <a:p>
            <a:r>
              <a:rPr lang="en-US"/>
              <a:t>Stand: April 2024 © DGPR</a:t>
            </a:r>
            <a:endParaRPr lang="en-US" dirty="0"/>
          </a:p>
        </p:txBody>
      </p:sp>
      <p:sp>
        <p:nvSpPr>
          <p:cNvPr id="6" name="Foliennummernplatzhalter 5">
            <a:extLst>
              <a:ext uri="{FF2B5EF4-FFF2-40B4-BE49-F238E27FC236}">
                <a16:creationId xmlns:a16="http://schemas.microsoft.com/office/drawing/2014/main" id="{CBBBBBB0-1133-78BE-8686-41549710A362}"/>
              </a:ext>
            </a:extLst>
          </p:cNvPr>
          <p:cNvSpPr>
            <a:spLocks noGrp="1"/>
          </p:cNvSpPr>
          <p:nvPr>
            <p:ph type="sldNum" sz="quarter" idx="12"/>
          </p:nvPr>
        </p:nvSpPr>
        <p:spPr/>
        <p:txBody>
          <a:bodyPr/>
          <a:lstStyle/>
          <a:p>
            <a:fld id="{4C40FC6B-6869-47C5-90F3-ED1841A85CA0}" type="slidenum">
              <a:rPr lang="de-DE" altLang="de-DE" smtClean="0"/>
              <a:pPr/>
              <a:t>‹Nr.›</a:t>
            </a:fld>
            <a:endParaRPr lang="de-DE" altLang="de-DE"/>
          </a:p>
        </p:txBody>
      </p:sp>
    </p:spTree>
    <p:extLst>
      <p:ext uri="{BB962C8B-B14F-4D97-AF65-F5344CB8AC3E}">
        <p14:creationId xmlns:p14="http://schemas.microsoft.com/office/powerpoint/2010/main" val="492722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9B918D7-1525-870E-4882-88B2A693DDB6}"/>
              </a:ext>
            </a:extLst>
          </p:cNvPr>
          <p:cNvSpPr>
            <a:spLocks noGrp="1"/>
          </p:cNvSpPr>
          <p:nvPr>
            <p:ph type="title" orient="vert"/>
          </p:nvPr>
        </p:nvSpPr>
        <p:spPr>
          <a:xfrm>
            <a:off x="12392084" y="518613"/>
            <a:ext cx="3733860" cy="825496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7A0E9C0-FDB0-CFCC-10EB-B90CBB8DD9B5}"/>
              </a:ext>
            </a:extLst>
          </p:cNvPr>
          <p:cNvSpPr>
            <a:spLocks noGrp="1"/>
          </p:cNvSpPr>
          <p:nvPr>
            <p:ph type="body" orient="vert" idx="1"/>
          </p:nvPr>
        </p:nvSpPr>
        <p:spPr>
          <a:xfrm>
            <a:off x="1190506" y="518613"/>
            <a:ext cx="10985123" cy="8254962"/>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F3F6375-3EA0-F62F-D001-CBBB834F1995}"/>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5" name="Fußzeilenplatzhalter 4">
            <a:extLst>
              <a:ext uri="{FF2B5EF4-FFF2-40B4-BE49-F238E27FC236}">
                <a16:creationId xmlns:a16="http://schemas.microsoft.com/office/drawing/2014/main" id="{A4FFA69C-557F-CBF0-F7D4-819252C789DC}"/>
              </a:ext>
            </a:extLst>
          </p:cNvPr>
          <p:cNvSpPr>
            <a:spLocks noGrp="1"/>
          </p:cNvSpPr>
          <p:nvPr>
            <p:ph type="ftr" sz="quarter" idx="11"/>
          </p:nvPr>
        </p:nvSpPr>
        <p:spPr/>
        <p:txBody>
          <a:bodyPr/>
          <a:lstStyle/>
          <a:p>
            <a:r>
              <a:rPr lang="en-US"/>
              <a:t>Stand: April 2024 © DGPR</a:t>
            </a:r>
            <a:endParaRPr lang="en-US" dirty="0"/>
          </a:p>
        </p:txBody>
      </p:sp>
      <p:sp>
        <p:nvSpPr>
          <p:cNvPr id="6" name="Foliennummernplatzhalter 5">
            <a:extLst>
              <a:ext uri="{FF2B5EF4-FFF2-40B4-BE49-F238E27FC236}">
                <a16:creationId xmlns:a16="http://schemas.microsoft.com/office/drawing/2014/main" id="{9FB94F13-502F-48D3-FB0B-919192B2676B}"/>
              </a:ext>
            </a:extLst>
          </p:cNvPr>
          <p:cNvSpPr>
            <a:spLocks noGrp="1"/>
          </p:cNvSpPr>
          <p:nvPr>
            <p:ph type="sldNum" sz="quarter" idx="12"/>
          </p:nvPr>
        </p:nvSpPr>
        <p:spPr/>
        <p:txBody>
          <a:bodyPr/>
          <a:lstStyle/>
          <a:p>
            <a:fld id="{40643776-651D-43DA-9A18-34DB1390247A}" type="slidenum">
              <a:rPr lang="de-DE" altLang="de-DE" smtClean="0"/>
              <a:pPr/>
              <a:t>‹Nr.›</a:t>
            </a:fld>
            <a:endParaRPr lang="de-DE" altLang="de-DE"/>
          </a:p>
        </p:txBody>
      </p:sp>
    </p:spTree>
    <p:extLst>
      <p:ext uri="{BB962C8B-B14F-4D97-AF65-F5344CB8AC3E}">
        <p14:creationId xmlns:p14="http://schemas.microsoft.com/office/powerpoint/2010/main" val="1869766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73960" y="910010"/>
            <a:ext cx="16370647" cy="864096"/>
          </a:xfrm>
          <a:prstGeom prst="rect">
            <a:avLst/>
          </a:prstGeom>
        </p:spPr>
        <p:txBody>
          <a:bodyPr/>
          <a:lstStyle>
            <a:lvl1pPr algn="l">
              <a:defRPr sz="4000"/>
            </a:lvl1pPr>
          </a:lstStyle>
          <a:p>
            <a:r>
              <a:rPr lang="de-DE"/>
              <a:t>Mastertitelformat bearbeiten</a:t>
            </a:r>
          </a:p>
        </p:txBody>
      </p:sp>
      <p:sp>
        <p:nvSpPr>
          <p:cNvPr id="3" name="Rectangle 3"/>
          <p:cNvSpPr>
            <a:spLocks noGrp="1" noChangeArrowheads="1"/>
          </p:cNvSpPr>
          <p:nvPr>
            <p:ph type="sldNum" idx="10"/>
          </p:nvPr>
        </p:nvSpPr>
        <p:spPr>
          <a:ln/>
        </p:spPr>
        <p:txBody>
          <a:bodyPr/>
          <a:lstStyle>
            <a:lvl1pPr>
              <a:defRPr/>
            </a:lvl1pPr>
          </a:lstStyle>
          <a:p>
            <a:fld id="{7FFD974A-325A-4716-A78E-13909F589D60}" type="slidenum">
              <a:rPr lang="de-DE" altLang="de-DE" smtClean="0"/>
              <a:pPr/>
              <a:t>‹Nr.›</a:t>
            </a:fld>
            <a:endParaRPr lang="de-DE" altLang="de-DE"/>
          </a:p>
        </p:txBody>
      </p:sp>
    </p:spTree>
    <p:extLst>
      <p:ext uri="{BB962C8B-B14F-4D97-AF65-F5344CB8AC3E}">
        <p14:creationId xmlns:p14="http://schemas.microsoft.com/office/powerpoint/2010/main" val="3899259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73961" y="910010"/>
            <a:ext cx="16370647" cy="864096"/>
          </a:xfrm>
        </p:spPr>
        <p:txBody>
          <a:bodyPr/>
          <a:lstStyle>
            <a:lvl1pPr algn="l">
              <a:defRPr sz="4000"/>
            </a:lvl1pPr>
          </a:lstStyle>
          <a:p>
            <a:r>
              <a:rPr lang="de-DE"/>
              <a:t>Titelmasterformat durch Klicken bearbeiten</a:t>
            </a:r>
          </a:p>
        </p:txBody>
      </p:sp>
      <p:sp>
        <p:nvSpPr>
          <p:cNvPr id="3" name="Rectangle 3"/>
          <p:cNvSpPr>
            <a:spLocks noGrp="1" noChangeArrowheads="1"/>
          </p:cNvSpPr>
          <p:nvPr>
            <p:ph type="sldNum" idx="10"/>
          </p:nvPr>
        </p:nvSpPr>
        <p:spPr>
          <a:ln/>
        </p:spPr>
        <p:txBody>
          <a:bodyPr/>
          <a:lstStyle>
            <a:lvl1pPr>
              <a:defRPr/>
            </a:lvl1pPr>
          </a:lstStyle>
          <a:p>
            <a:fld id="{7FFD974A-325A-4716-A78E-13909F589D60}" type="slidenum">
              <a:rPr lang="de-DE" altLang="de-DE"/>
              <a:pPr/>
              <a:t>‹Nr.›</a:t>
            </a:fld>
            <a:endParaRPr lang="de-DE" altLang="de-DE"/>
          </a:p>
        </p:txBody>
      </p:sp>
    </p:spTree>
    <p:extLst>
      <p:ext uri="{BB962C8B-B14F-4D97-AF65-F5344CB8AC3E}">
        <p14:creationId xmlns:p14="http://schemas.microsoft.com/office/powerpoint/2010/main" val="3079400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77A472-E489-CF46-F524-3A7FE39A232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F5D12EC-5D01-9DDF-D53A-2C9A3680C139}"/>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C0BB630-6429-F0AC-9E22-32452DCA5C05}"/>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5" name="Fußzeilenplatzhalter 4">
            <a:extLst>
              <a:ext uri="{FF2B5EF4-FFF2-40B4-BE49-F238E27FC236}">
                <a16:creationId xmlns:a16="http://schemas.microsoft.com/office/drawing/2014/main" id="{2B840D4F-5A1C-9272-739E-3926DB77FBBF}"/>
              </a:ext>
            </a:extLst>
          </p:cNvPr>
          <p:cNvSpPr>
            <a:spLocks noGrp="1"/>
          </p:cNvSpPr>
          <p:nvPr>
            <p:ph type="ftr" sz="quarter" idx="11"/>
          </p:nvPr>
        </p:nvSpPr>
        <p:spPr/>
        <p:txBody>
          <a:bodyPr/>
          <a:lstStyle/>
          <a:p>
            <a:r>
              <a:rPr lang="en-US"/>
              <a:t>Stand: April 2024 © DGPR</a:t>
            </a:r>
            <a:endParaRPr lang="en-US" dirty="0"/>
          </a:p>
        </p:txBody>
      </p:sp>
      <p:sp>
        <p:nvSpPr>
          <p:cNvPr id="6" name="Foliennummernplatzhalter 5">
            <a:extLst>
              <a:ext uri="{FF2B5EF4-FFF2-40B4-BE49-F238E27FC236}">
                <a16:creationId xmlns:a16="http://schemas.microsoft.com/office/drawing/2014/main" id="{8AD73017-E145-7A55-0DFA-D81FFECCFFBA}"/>
              </a:ext>
            </a:extLst>
          </p:cNvPr>
          <p:cNvSpPr>
            <a:spLocks noGrp="1"/>
          </p:cNvSpPr>
          <p:nvPr>
            <p:ph type="sldNum" sz="quarter" idx="12"/>
          </p:nvPr>
        </p:nvSpPr>
        <p:spPr/>
        <p:txBody>
          <a:bodyPr/>
          <a:lstStyle/>
          <a:p>
            <a:fld id="{0F0D4439-3650-497D-BE2E-B18E99C8C999}" type="slidenum">
              <a:rPr lang="de-DE" altLang="de-DE" smtClean="0"/>
              <a:pPr/>
              <a:t>‹Nr.›</a:t>
            </a:fld>
            <a:endParaRPr lang="de-DE" altLang="de-DE"/>
          </a:p>
        </p:txBody>
      </p:sp>
    </p:spTree>
    <p:extLst>
      <p:ext uri="{BB962C8B-B14F-4D97-AF65-F5344CB8AC3E}">
        <p14:creationId xmlns:p14="http://schemas.microsoft.com/office/powerpoint/2010/main" val="986965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87C3A0-070F-DB1F-248E-CEB22116C592}"/>
              </a:ext>
            </a:extLst>
          </p:cNvPr>
          <p:cNvSpPr>
            <a:spLocks noGrp="1"/>
          </p:cNvSpPr>
          <p:nvPr>
            <p:ph type="title"/>
          </p:nvPr>
        </p:nvSpPr>
        <p:spPr>
          <a:xfrm>
            <a:off x="1181487" y="2428462"/>
            <a:ext cx="14935438" cy="4051943"/>
          </a:xfrm>
        </p:spPr>
        <p:txBody>
          <a:bodyPr anchor="b"/>
          <a:lstStyle>
            <a:lvl1pPr>
              <a:defRPr sz="8522"/>
            </a:lvl1pPr>
          </a:lstStyle>
          <a:p>
            <a:r>
              <a:rPr lang="de-DE"/>
              <a:t>Mastertitelformat bearbeiten</a:t>
            </a:r>
          </a:p>
        </p:txBody>
      </p:sp>
      <p:sp>
        <p:nvSpPr>
          <p:cNvPr id="3" name="Textplatzhalter 2">
            <a:extLst>
              <a:ext uri="{FF2B5EF4-FFF2-40B4-BE49-F238E27FC236}">
                <a16:creationId xmlns:a16="http://schemas.microsoft.com/office/drawing/2014/main" id="{39C4BD4E-D27A-1E3B-18A9-99FC733CB3C4}"/>
              </a:ext>
            </a:extLst>
          </p:cNvPr>
          <p:cNvSpPr>
            <a:spLocks noGrp="1"/>
          </p:cNvSpPr>
          <p:nvPr>
            <p:ph type="body" idx="1"/>
          </p:nvPr>
        </p:nvSpPr>
        <p:spPr>
          <a:xfrm>
            <a:off x="1181487" y="6518738"/>
            <a:ext cx="14935438" cy="2130821"/>
          </a:xfrm>
        </p:spPr>
        <p:txBody>
          <a:bodyPr/>
          <a:lstStyle>
            <a:lvl1pPr marL="0" indent="0">
              <a:buNone/>
              <a:defRPr sz="3409">
                <a:solidFill>
                  <a:schemeClr val="tx1">
                    <a:tint val="75000"/>
                  </a:schemeClr>
                </a:solidFill>
              </a:defRPr>
            </a:lvl1pPr>
            <a:lvl2pPr marL="649361" indent="0">
              <a:buNone/>
              <a:defRPr sz="2841">
                <a:solidFill>
                  <a:schemeClr val="tx1">
                    <a:tint val="75000"/>
                  </a:schemeClr>
                </a:solidFill>
              </a:defRPr>
            </a:lvl2pPr>
            <a:lvl3pPr marL="1298722" indent="0">
              <a:buNone/>
              <a:defRPr sz="2557">
                <a:solidFill>
                  <a:schemeClr val="tx1">
                    <a:tint val="75000"/>
                  </a:schemeClr>
                </a:solidFill>
              </a:defRPr>
            </a:lvl3pPr>
            <a:lvl4pPr marL="1948083" indent="0">
              <a:buNone/>
              <a:defRPr sz="2272">
                <a:solidFill>
                  <a:schemeClr val="tx1">
                    <a:tint val="75000"/>
                  </a:schemeClr>
                </a:solidFill>
              </a:defRPr>
            </a:lvl4pPr>
            <a:lvl5pPr marL="2597445" indent="0">
              <a:buNone/>
              <a:defRPr sz="2272">
                <a:solidFill>
                  <a:schemeClr val="tx1">
                    <a:tint val="75000"/>
                  </a:schemeClr>
                </a:solidFill>
              </a:defRPr>
            </a:lvl5pPr>
            <a:lvl6pPr marL="3246806" indent="0">
              <a:buNone/>
              <a:defRPr sz="2272">
                <a:solidFill>
                  <a:schemeClr val="tx1">
                    <a:tint val="75000"/>
                  </a:schemeClr>
                </a:solidFill>
              </a:defRPr>
            </a:lvl6pPr>
            <a:lvl7pPr marL="3896167" indent="0">
              <a:buNone/>
              <a:defRPr sz="2272">
                <a:solidFill>
                  <a:schemeClr val="tx1">
                    <a:tint val="75000"/>
                  </a:schemeClr>
                </a:solidFill>
              </a:defRPr>
            </a:lvl7pPr>
            <a:lvl8pPr marL="4545528" indent="0">
              <a:buNone/>
              <a:defRPr sz="2272">
                <a:solidFill>
                  <a:schemeClr val="tx1">
                    <a:tint val="75000"/>
                  </a:schemeClr>
                </a:solidFill>
              </a:defRPr>
            </a:lvl8pPr>
            <a:lvl9pPr marL="5194889" indent="0">
              <a:buNone/>
              <a:defRPr sz="2272">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9CA70CF3-F8D8-3A84-625B-5E10E1A51808}"/>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5" name="Fußzeilenplatzhalter 4">
            <a:extLst>
              <a:ext uri="{FF2B5EF4-FFF2-40B4-BE49-F238E27FC236}">
                <a16:creationId xmlns:a16="http://schemas.microsoft.com/office/drawing/2014/main" id="{50509994-F241-B0ED-9873-DAE69154DA57}"/>
              </a:ext>
            </a:extLst>
          </p:cNvPr>
          <p:cNvSpPr>
            <a:spLocks noGrp="1"/>
          </p:cNvSpPr>
          <p:nvPr>
            <p:ph type="ftr" sz="quarter" idx="11"/>
          </p:nvPr>
        </p:nvSpPr>
        <p:spPr/>
        <p:txBody>
          <a:bodyPr/>
          <a:lstStyle/>
          <a:p>
            <a:r>
              <a:rPr lang="en-US"/>
              <a:t>Stand: April 2024 © DGPR</a:t>
            </a:r>
            <a:endParaRPr lang="en-US" dirty="0"/>
          </a:p>
        </p:txBody>
      </p:sp>
      <p:sp>
        <p:nvSpPr>
          <p:cNvPr id="6" name="Foliennummernplatzhalter 5">
            <a:extLst>
              <a:ext uri="{FF2B5EF4-FFF2-40B4-BE49-F238E27FC236}">
                <a16:creationId xmlns:a16="http://schemas.microsoft.com/office/drawing/2014/main" id="{B59DD277-5F07-5B2C-3A33-5A70E8190EDD}"/>
              </a:ext>
            </a:extLst>
          </p:cNvPr>
          <p:cNvSpPr>
            <a:spLocks noGrp="1"/>
          </p:cNvSpPr>
          <p:nvPr>
            <p:ph type="sldNum" sz="quarter" idx="12"/>
          </p:nvPr>
        </p:nvSpPr>
        <p:spPr/>
        <p:txBody>
          <a:bodyPr/>
          <a:lstStyle/>
          <a:p>
            <a:fld id="{2F4FE6EF-D537-4672-BBFE-023594EAF338}" type="slidenum">
              <a:rPr lang="de-DE" altLang="de-DE" smtClean="0"/>
              <a:pPr/>
              <a:t>‹Nr.›</a:t>
            </a:fld>
            <a:endParaRPr lang="de-DE" altLang="de-DE"/>
          </a:p>
        </p:txBody>
      </p:sp>
    </p:spTree>
    <p:extLst>
      <p:ext uri="{BB962C8B-B14F-4D97-AF65-F5344CB8AC3E}">
        <p14:creationId xmlns:p14="http://schemas.microsoft.com/office/powerpoint/2010/main" val="1404172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49973E-7B8C-6CEA-2935-3B2D251E400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3A58E97-0F6D-92EC-6C76-4FA0996B3C01}"/>
              </a:ext>
            </a:extLst>
          </p:cNvPr>
          <p:cNvSpPr>
            <a:spLocks noGrp="1"/>
          </p:cNvSpPr>
          <p:nvPr>
            <p:ph sz="half" idx="1"/>
          </p:nvPr>
        </p:nvSpPr>
        <p:spPr>
          <a:xfrm>
            <a:off x="1190506" y="2593063"/>
            <a:ext cx="7359491" cy="61805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97E31CFF-6851-BABF-5424-5852166D4C77}"/>
              </a:ext>
            </a:extLst>
          </p:cNvPr>
          <p:cNvSpPr>
            <a:spLocks noGrp="1"/>
          </p:cNvSpPr>
          <p:nvPr>
            <p:ph sz="half" idx="2"/>
          </p:nvPr>
        </p:nvSpPr>
        <p:spPr>
          <a:xfrm>
            <a:off x="8766453" y="2593063"/>
            <a:ext cx="7359491" cy="61805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B705809-8ED9-A2EA-D1C0-7651705E1E7F}"/>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6" name="Fußzeilenplatzhalter 5">
            <a:extLst>
              <a:ext uri="{FF2B5EF4-FFF2-40B4-BE49-F238E27FC236}">
                <a16:creationId xmlns:a16="http://schemas.microsoft.com/office/drawing/2014/main" id="{BCA7F283-3D4C-49C0-ADEC-4B5D3DF9E420}"/>
              </a:ext>
            </a:extLst>
          </p:cNvPr>
          <p:cNvSpPr>
            <a:spLocks noGrp="1"/>
          </p:cNvSpPr>
          <p:nvPr>
            <p:ph type="ftr" sz="quarter" idx="11"/>
          </p:nvPr>
        </p:nvSpPr>
        <p:spPr/>
        <p:txBody>
          <a:bodyPr/>
          <a:lstStyle/>
          <a:p>
            <a:r>
              <a:rPr lang="en-US"/>
              <a:t>Stand: April 2024 © DGPR</a:t>
            </a:r>
            <a:endParaRPr lang="en-US" dirty="0"/>
          </a:p>
        </p:txBody>
      </p:sp>
      <p:sp>
        <p:nvSpPr>
          <p:cNvPr id="7" name="Foliennummernplatzhalter 6">
            <a:extLst>
              <a:ext uri="{FF2B5EF4-FFF2-40B4-BE49-F238E27FC236}">
                <a16:creationId xmlns:a16="http://schemas.microsoft.com/office/drawing/2014/main" id="{48A3F6B7-B35C-7BB5-CAA2-8522D2B872F6}"/>
              </a:ext>
            </a:extLst>
          </p:cNvPr>
          <p:cNvSpPr>
            <a:spLocks noGrp="1"/>
          </p:cNvSpPr>
          <p:nvPr>
            <p:ph type="sldNum" sz="quarter" idx="12"/>
          </p:nvPr>
        </p:nvSpPr>
        <p:spPr/>
        <p:txBody>
          <a:bodyPr/>
          <a:lstStyle/>
          <a:p>
            <a:fld id="{BB2A6B03-0D8A-479D-BFC4-6328E04C7274}" type="slidenum">
              <a:rPr lang="de-DE" altLang="de-DE" smtClean="0"/>
              <a:pPr/>
              <a:t>‹Nr.›</a:t>
            </a:fld>
            <a:endParaRPr lang="de-DE" altLang="de-DE"/>
          </a:p>
        </p:txBody>
      </p:sp>
    </p:spTree>
    <p:extLst>
      <p:ext uri="{BB962C8B-B14F-4D97-AF65-F5344CB8AC3E}">
        <p14:creationId xmlns:p14="http://schemas.microsoft.com/office/powerpoint/2010/main" val="3394246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3903A4-F5D5-B1F3-FF21-E1B80028A0AF}"/>
              </a:ext>
            </a:extLst>
          </p:cNvPr>
          <p:cNvSpPr>
            <a:spLocks noGrp="1"/>
          </p:cNvSpPr>
          <p:nvPr>
            <p:ph type="title"/>
          </p:nvPr>
        </p:nvSpPr>
        <p:spPr>
          <a:xfrm>
            <a:off x="1192761" y="518614"/>
            <a:ext cx="14935438" cy="1882790"/>
          </a:xfrm>
        </p:spPr>
        <p:txBody>
          <a:bodyPr/>
          <a:lstStyle/>
          <a:p>
            <a:r>
              <a:rPr lang="de-DE"/>
              <a:t>Mastertitelformat bearbeiten</a:t>
            </a:r>
          </a:p>
        </p:txBody>
      </p:sp>
      <p:sp>
        <p:nvSpPr>
          <p:cNvPr id="3" name="Textplatzhalter 2">
            <a:extLst>
              <a:ext uri="{FF2B5EF4-FFF2-40B4-BE49-F238E27FC236}">
                <a16:creationId xmlns:a16="http://schemas.microsoft.com/office/drawing/2014/main" id="{2F91A9A6-56A8-16E9-3E5D-B9CAD3D0F4D0}"/>
              </a:ext>
            </a:extLst>
          </p:cNvPr>
          <p:cNvSpPr>
            <a:spLocks noGrp="1"/>
          </p:cNvSpPr>
          <p:nvPr>
            <p:ph type="body" idx="1"/>
          </p:nvPr>
        </p:nvSpPr>
        <p:spPr>
          <a:xfrm>
            <a:off x="1192762" y="2387874"/>
            <a:ext cx="7325669" cy="1170260"/>
          </a:xfrm>
        </p:spPr>
        <p:txBody>
          <a:bodyPr anchor="b"/>
          <a:lstStyle>
            <a:lvl1pPr marL="0" indent="0">
              <a:buNone/>
              <a:defRPr sz="3409" b="1"/>
            </a:lvl1pPr>
            <a:lvl2pPr marL="649361" indent="0">
              <a:buNone/>
              <a:defRPr sz="2841" b="1"/>
            </a:lvl2pPr>
            <a:lvl3pPr marL="1298722" indent="0">
              <a:buNone/>
              <a:defRPr sz="2557" b="1"/>
            </a:lvl3pPr>
            <a:lvl4pPr marL="1948083" indent="0">
              <a:buNone/>
              <a:defRPr sz="2272" b="1"/>
            </a:lvl4pPr>
            <a:lvl5pPr marL="2597445" indent="0">
              <a:buNone/>
              <a:defRPr sz="2272" b="1"/>
            </a:lvl5pPr>
            <a:lvl6pPr marL="3246806" indent="0">
              <a:buNone/>
              <a:defRPr sz="2272" b="1"/>
            </a:lvl6pPr>
            <a:lvl7pPr marL="3896167" indent="0">
              <a:buNone/>
              <a:defRPr sz="2272" b="1"/>
            </a:lvl7pPr>
            <a:lvl8pPr marL="4545528" indent="0">
              <a:buNone/>
              <a:defRPr sz="2272" b="1"/>
            </a:lvl8pPr>
            <a:lvl9pPr marL="5194889" indent="0">
              <a:buNone/>
              <a:defRPr sz="2272" b="1"/>
            </a:lvl9pPr>
          </a:lstStyle>
          <a:p>
            <a:pPr lvl="0"/>
            <a:r>
              <a:rPr lang="de-DE"/>
              <a:t>Mastertextformat bearbeiten</a:t>
            </a:r>
          </a:p>
        </p:txBody>
      </p:sp>
      <p:sp>
        <p:nvSpPr>
          <p:cNvPr id="4" name="Inhaltsplatzhalter 3">
            <a:extLst>
              <a:ext uri="{FF2B5EF4-FFF2-40B4-BE49-F238E27FC236}">
                <a16:creationId xmlns:a16="http://schemas.microsoft.com/office/drawing/2014/main" id="{6385E600-7C78-0EC3-E862-E901256825B7}"/>
              </a:ext>
            </a:extLst>
          </p:cNvPr>
          <p:cNvSpPr>
            <a:spLocks noGrp="1"/>
          </p:cNvSpPr>
          <p:nvPr>
            <p:ph sz="half" idx="2"/>
          </p:nvPr>
        </p:nvSpPr>
        <p:spPr>
          <a:xfrm>
            <a:off x="1192762" y="3558134"/>
            <a:ext cx="7325669" cy="523348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21D135F1-A4C9-C87B-201E-E6CFE8CF3E27}"/>
              </a:ext>
            </a:extLst>
          </p:cNvPr>
          <p:cNvSpPr>
            <a:spLocks noGrp="1"/>
          </p:cNvSpPr>
          <p:nvPr>
            <p:ph type="body" sz="quarter" idx="3"/>
          </p:nvPr>
        </p:nvSpPr>
        <p:spPr>
          <a:xfrm>
            <a:off x="8766453" y="2387874"/>
            <a:ext cx="7361747" cy="1170260"/>
          </a:xfrm>
        </p:spPr>
        <p:txBody>
          <a:bodyPr anchor="b"/>
          <a:lstStyle>
            <a:lvl1pPr marL="0" indent="0">
              <a:buNone/>
              <a:defRPr sz="3409" b="1"/>
            </a:lvl1pPr>
            <a:lvl2pPr marL="649361" indent="0">
              <a:buNone/>
              <a:defRPr sz="2841" b="1"/>
            </a:lvl2pPr>
            <a:lvl3pPr marL="1298722" indent="0">
              <a:buNone/>
              <a:defRPr sz="2557" b="1"/>
            </a:lvl3pPr>
            <a:lvl4pPr marL="1948083" indent="0">
              <a:buNone/>
              <a:defRPr sz="2272" b="1"/>
            </a:lvl4pPr>
            <a:lvl5pPr marL="2597445" indent="0">
              <a:buNone/>
              <a:defRPr sz="2272" b="1"/>
            </a:lvl5pPr>
            <a:lvl6pPr marL="3246806" indent="0">
              <a:buNone/>
              <a:defRPr sz="2272" b="1"/>
            </a:lvl6pPr>
            <a:lvl7pPr marL="3896167" indent="0">
              <a:buNone/>
              <a:defRPr sz="2272" b="1"/>
            </a:lvl7pPr>
            <a:lvl8pPr marL="4545528" indent="0">
              <a:buNone/>
              <a:defRPr sz="2272" b="1"/>
            </a:lvl8pPr>
            <a:lvl9pPr marL="5194889" indent="0">
              <a:buNone/>
              <a:defRPr sz="2272" b="1"/>
            </a:lvl9pPr>
          </a:lstStyle>
          <a:p>
            <a:pPr lvl="0"/>
            <a:r>
              <a:rPr lang="de-DE"/>
              <a:t>Mastertextformat bearbeiten</a:t>
            </a:r>
          </a:p>
        </p:txBody>
      </p:sp>
      <p:sp>
        <p:nvSpPr>
          <p:cNvPr id="6" name="Inhaltsplatzhalter 5">
            <a:extLst>
              <a:ext uri="{FF2B5EF4-FFF2-40B4-BE49-F238E27FC236}">
                <a16:creationId xmlns:a16="http://schemas.microsoft.com/office/drawing/2014/main" id="{F961619F-83C4-A8F1-9075-868D0EA88B3A}"/>
              </a:ext>
            </a:extLst>
          </p:cNvPr>
          <p:cNvSpPr>
            <a:spLocks noGrp="1"/>
          </p:cNvSpPr>
          <p:nvPr>
            <p:ph sz="quarter" idx="4"/>
          </p:nvPr>
        </p:nvSpPr>
        <p:spPr>
          <a:xfrm>
            <a:off x="8766453" y="3558134"/>
            <a:ext cx="7361747" cy="523348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68B2F6A-84A7-9797-D80E-F0213297841F}"/>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8" name="Fußzeilenplatzhalter 7">
            <a:extLst>
              <a:ext uri="{FF2B5EF4-FFF2-40B4-BE49-F238E27FC236}">
                <a16:creationId xmlns:a16="http://schemas.microsoft.com/office/drawing/2014/main" id="{AABC872B-CE6F-2502-CA86-013B2D873C84}"/>
              </a:ext>
            </a:extLst>
          </p:cNvPr>
          <p:cNvSpPr>
            <a:spLocks noGrp="1"/>
          </p:cNvSpPr>
          <p:nvPr>
            <p:ph type="ftr" sz="quarter" idx="11"/>
          </p:nvPr>
        </p:nvSpPr>
        <p:spPr/>
        <p:txBody>
          <a:bodyPr/>
          <a:lstStyle/>
          <a:p>
            <a:r>
              <a:rPr lang="en-US"/>
              <a:t>Stand: April 2024 © DGPR</a:t>
            </a:r>
            <a:endParaRPr lang="en-US" dirty="0"/>
          </a:p>
        </p:txBody>
      </p:sp>
      <p:sp>
        <p:nvSpPr>
          <p:cNvPr id="9" name="Foliennummernplatzhalter 8">
            <a:extLst>
              <a:ext uri="{FF2B5EF4-FFF2-40B4-BE49-F238E27FC236}">
                <a16:creationId xmlns:a16="http://schemas.microsoft.com/office/drawing/2014/main" id="{06FE4D5A-9FA0-D78C-DA9F-97F08CC94CCF}"/>
              </a:ext>
            </a:extLst>
          </p:cNvPr>
          <p:cNvSpPr>
            <a:spLocks noGrp="1"/>
          </p:cNvSpPr>
          <p:nvPr>
            <p:ph type="sldNum" sz="quarter" idx="12"/>
          </p:nvPr>
        </p:nvSpPr>
        <p:spPr/>
        <p:txBody>
          <a:bodyPr/>
          <a:lstStyle/>
          <a:p>
            <a:fld id="{D0FAC438-5A60-4752-95AC-9058D474A5C9}" type="slidenum">
              <a:rPr lang="de-DE" altLang="de-DE" smtClean="0"/>
              <a:pPr/>
              <a:t>‹Nr.›</a:t>
            </a:fld>
            <a:endParaRPr lang="de-DE" altLang="de-DE"/>
          </a:p>
        </p:txBody>
      </p:sp>
    </p:spTree>
    <p:extLst>
      <p:ext uri="{BB962C8B-B14F-4D97-AF65-F5344CB8AC3E}">
        <p14:creationId xmlns:p14="http://schemas.microsoft.com/office/powerpoint/2010/main" val="71417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25299E-36AA-4473-2C1A-C55B01E71BD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CE5EA6B-7320-4423-A517-921D625BC6B0}"/>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4" name="Fußzeilenplatzhalter 3">
            <a:extLst>
              <a:ext uri="{FF2B5EF4-FFF2-40B4-BE49-F238E27FC236}">
                <a16:creationId xmlns:a16="http://schemas.microsoft.com/office/drawing/2014/main" id="{2268BDC6-2536-523D-9883-4FF2A40B05AF}"/>
              </a:ext>
            </a:extLst>
          </p:cNvPr>
          <p:cNvSpPr>
            <a:spLocks noGrp="1"/>
          </p:cNvSpPr>
          <p:nvPr>
            <p:ph type="ftr" sz="quarter" idx="11"/>
          </p:nvPr>
        </p:nvSpPr>
        <p:spPr/>
        <p:txBody>
          <a:bodyPr/>
          <a:lstStyle/>
          <a:p>
            <a:r>
              <a:rPr lang="en-US"/>
              <a:t>Stand: April 2024 © DGPR</a:t>
            </a:r>
            <a:endParaRPr lang="en-US" dirty="0"/>
          </a:p>
        </p:txBody>
      </p:sp>
      <p:sp>
        <p:nvSpPr>
          <p:cNvPr id="5" name="Foliennummernplatzhalter 4">
            <a:extLst>
              <a:ext uri="{FF2B5EF4-FFF2-40B4-BE49-F238E27FC236}">
                <a16:creationId xmlns:a16="http://schemas.microsoft.com/office/drawing/2014/main" id="{09B3D91D-7D10-3512-6216-5815701F44E9}"/>
              </a:ext>
            </a:extLst>
          </p:cNvPr>
          <p:cNvSpPr>
            <a:spLocks noGrp="1"/>
          </p:cNvSpPr>
          <p:nvPr>
            <p:ph type="sldNum" sz="quarter" idx="12"/>
          </p:nvPr>
        </p:nvSpPr>
        <p:spPr/>
        <p:txBody>
          <a:bodyPr/>
          <a:lstStyle/>
          <a:p>
            <a:fld id="{B3A822A4-EDFE-4CD2-96DE-76F9B1E0F00B}" type="slidenum">
              <a:rPr lang="de-DE" altLang="de-DE" smtClean="0"/>
              <a:pPr/>
              <a:t>‹Nr.›</a:t>
            </a:fld>
            <a:endParaRPr lang="de-DE" altLang="de-DE"/>
          </a:p>
        </p:txBody>
      </p:sp>
    </p:spTree>
    <p:extLst>
      <p:ext uri="{BB962C8B-B14F-4D97-AF65-F5344CB8AC3E}">
        <p14:creationId xmlns:p14="http://schemas.microsoft.com/office/powerpoint/2010/main" val="3806295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DFC7CDE-B935-FE42-B974-E1888988BB11}"/>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3" name="Fußzeilenplatzhalter 2">
            <a:extLst>
              <a:ext uri="{FF2B5EF4-FFF2-40B4-BE49-F238E27FC236}">
                <a16:creationId xmlns:a16="http://schemas.microsoft.com/office/drawing/2014/main" id="{E58F78A0-18B2-6D24-E452-28D526EA1DB8}"/>
              </a:ext>
            </a:extLst>
          </p:cNvPr>
          <p:cNvSpPr>
            <a:spLocks noGrp="1"/>
          </p:cNvSpPr>
          <p:nvPr>
            <p:ph type="ftr" sz="quarter" idx="11"/>
          </p:nvPr>
        </p:nvSpPr>
        <p:spPr/>
        <p:txBody>
          <a:bodyPr/>
          <a:lstStyle/>
          <a:p>
            <a:r>
              <a:rPr lang="en-US"/>
              <a:t>Stand: April 2024 © DGPR</a:t>
            </a:r>
            <a:endParaRPr lang="en-US" dirty="0"/>
          </a:p>
        </p:txBody>
      </p:sp>
      <p:sp>
        <p:nvSpPr>
          <p:cNvPr id="4" name="Foliennummernplatzhalter 3">
            <a:extLst>
              <a:ext uri="{FF2B5EF4-FFF2-40B4-BE49-F238E27FC236}">
                <a16:creationId xmlns:a16="http://schemas.microsoft.com/office/drawing/2014/main" id="{EE04353A-76E5-AACB-02BD-ED6B9F50C9F7}"/>
              </a:ext>
            </a:extLst>
          </p:cNvPr>
          <p:cNvSpPr>
            <a:spLocks noGrp="1"/>
          </p:cNvSpPr>
          <p:nvPr>
            <p:ph type="sldNum" sz="quarter" idx="12"/>
          </p:nvPr>
        </p:nvSpPr>
        <p:spPr/>
        <p:txBody>
          <a:bodyPr/>
          <a:lstStyle/>
          <a:p>
            <a:fld id="{94B53EA2-B9A9-424E-B194-AA6E1A27327C}" type="slidenum">
              <a:rPr lang="de-DE" altLang="de-DE" smtClean="0"/>
              <a:pPr/>
              <a:t>‹Nr.›</a:t>
            </a:fld>
            <a:endParaRPr lang="de-DE" altLang="de-DE"/>
          </a:p>
        </p:txBody>
      </p:sp>
    </p:spTree>
    <p:extLst>
      <p:ext uri="{BB962C8B-B14F-4D97-AF65-F5344CB8AC3E}">
        <p14:creationId xmlns:p14="http://schemas.microsoft.com/office/powerpoint/2010/main" val="1266449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F2AF7C-2D55-5FD7-7D46-DBC416340FD0}"/>
              </a:ext>
            </a:extLst>
          </p:cNvPr>
          <p:cNvSpPr>
            <a:spLocks noGrp="1"/>
          </p:cNvSpPr>
          <p:nvPr>
            <p:ph type="title"/>
          </p:nvPr>
        </p:nvSpPr>
        <p:spPr>
          <a:xfrm>
            <a:off x="1192762" y="649393"/>
            <a:ext cx="5585005" cy="2272877"/>
          </a:xfrm>
        </p:spPr>
        <p:txBody>
          <a:bodyPr anchor="b"/>
          <a:lstStyle>
            <a:lvl1pPr>
              <a:defRPr sz="4545"/>
            </a:lvl1pPr>
          </a:lstStyle>
          <a:p>
            <a:r>
              <a:rPr lang="de-DE"/>
              <a:t>Mastertitelformat bearbeiten</a:t>
            </a:r>
          </a:p>
        </p:txBody>
      </p:sp>
      <p:sp>
        <p:nvSpPr>
          <p:cNvPr id="3" name="Inhaltsplatzhalter 2">
            <a:extLst>
              <a:ext uri="{FF2B5EF4-FFF2-40B4-BE49-F238E27FC236}">
                <a16:creationId xmlns:a16="http://schemas.microsoft.com/office/drawing/2014/main" id="{B909DDEC-CB3E-D65F-4E77-33DEAD594903}"/>
              </a:ext>
            </a:extLst>
          </p:cNvPr>
          <p:cNvSpPr>
            <a:spLocks noGrp="1"/>
          </p:cNvSpPr>
          <p:nvPr>
            <p:ph idx="1"/>
          </p:nvPr>
        </p:nvSpPr>
        <p:spPr>
          <a:xfrm>
            <a:off x="7361747" y="1402510"/>
            <a:ext cx="8766453" cy="6922353"/>
          </a:xfrm>
        </p:spPr>
        <p:txBody>
          <a:bodyPr/>
          <a:lstStyle>
            <a:lvl1pPr>
              <a:defRPr sz="4545"/>
            </a:lvl1pPr>
            <a:lvl2pPr>
              <a:defRPr sz="3977"/>
            </a:lvl2pPr>
            <a:lvl3pPr>
              <a:defRPr sz="3409"/>
            </a:lvl3pPr>
            <a:lvl4pPr>
              <a:defRPr sz="2841"/>
            </a:lvl4pPr>
            <a:lvl5pPr>
              <a:defRPr sz="2841"/>
            </a:lvl5pPr>
            <a:lvl6pPr>
              <a:defRPr sz="2841"/>
            </a:lvl6pPr>
            <a:lvl7pPr>
              <a:defRPr sz="2841"/>
            </a:lvl7pPr>
            <a:lvl8pPr>
              <a:defRPr sz="2841"/>
            </a:lvl8pPr>
            <a:lvl9pPr>
              <a:defRPr sz="2841"/>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69885CA0-A397-04BE-415F-A5969CFDD514}"/>
              </a:ext>
            </a:extLst>
          </p:cNvPr>
          <p:cNvSpPr>
            <a:spLocks noGrp="1"/>
          </p:cNvSpPr>
          <p:nvPr>
            <p:ph type="body" sz="half" idx="2"/>
          </p:nvPr>
        </p:nvSpPr>
        <p:spPr>
          <a:xfrm>
            <a:off x="1192762" y="2922270"/>
            <a:ext cx="5585005" cy="5413867"/>
          </a:xfrm>
        </p:spPr>
        <p:txBody>
          <a:bodyPr/>
          <a:lstStyle>
            <a:lvl1pPr marL="0" indent="0">
              <a:buNone/>
              <a:defRPr sz="2272"/>
            </a:lvl1pPr>
            <a:lvl2pPr marL="649361" indent="0">
              <a:buNone/>
              <a:defRPr sz="1988"/>
            </a:lvl2pPr>
            <a:lvl3pPr marL="1298722" indent="0">
              <a:buNone/>
              <a:defRPr sz="1704"/>
            </a:lvl3pPr>
            <a:lvl4pPr marL="1948083" indent="0">
              <a:buNone/>
              <a:defRPr sz="1420"/>
            </a:lvl4pPr>
            <a:lvl5pPr marL="2597445" indent="0">
              <a:buNone/>
              <a:defRPr sz="1420"/>
            </a:lvl5pPr>
            <a:lvl6pPr marL="3246806" indent="0">
              <a:buNone/>
              <a:defRPr sz="1420"/>
            </a:lvl6pPr>
            <a:lvl7pPr marL="3896167" indent="0">
              <a:buNone/>
              <a:defRPr sz="1420"/>
            </a:lvl7pPr>
            <a:lvl8pPr marL="4545528" indent="0">
              <a:buNone/>
              <a:defRPr sz="1420"/>
            </a:lvl8pPr>
            <a:lvl9pPr marL="5194889" indent="0">
              <a:buNone/>
              <a:defRPr sz="1420"/>
            </a:lvl9pPr>
          </a:lstStyle>
          <a:p>
            <a:pPr lvl="0"/>
            <a:r>
              <a:rPr lang="de-DE"/>
              <a:t>Mastertextformat bearbeiten</a:t>
            </a:r>
          </a:p>
        </p:txBody>
      </p:sp>
      <p:sp>
        <p:nvSpPr>
          <p:cNvPr id="5" name="Datumsplatzhalter 4">
            <a:extLst>
              <a:ext uri="{FF2B5EF4-FFF2-40B4-BE49-F238E27FC236}">
                <a16:creationId xmlns:a16="http://schemas.microsoft.com/office/drawing/2014/main" id="{62E93920-C011-5DF4-D187-D02B262BCB12}"/>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6" name="Fußzeilenplatzhalter 5">
            <a:extLst>
              <a:ext uri="{FF2B5EF4-FFF2-40B4-BE49-F238E27FC236}">
                <a16:creationId xmlns:a16="http://schemas.microsoft.com/office/drawing/2014/main" id="{6B79020C-592D-D7A2-1FBD-C68600CB372F}"/>
              </a:ext>
            </a:extLst>
          </p:cNvPr>
          <p:cNvSpPr>
            <a:spLocks noGrp="1"/>
          </p:cNvSpPr>
          <p:nvPr>
            <p:ph type="ftr" sz="quarter" idx="11"/>
          </p:nvPr>
        </p:nvSpPr>
        <p:spPr/>
        <p:txBody>
          <a:bodyPr/>
          <a:lstStyle/>
          <a:p>
            <a:r>
              <a:rPr lang="en-US"/>
              <a:t>Stand: April 2024 © DGPR</a:t>
            </a:r>
            <a:endParaRPr lang="en-US" dirty="0"/>
          </a:p>
        </p:txBody>
      </p:sp>
      <p:sp>
        <p:nvSpPr>
          <p:cNvPr id="7" name="Foliennummernplatzhalter 6">
            <a:extLst>
              <a:ext uri="{FF2B5EF4-FFF2-40B4-BE49-F238E27FC236}">
                <a16:creationId xmlns:a16="http://schemas.microsoft.com/office/drawing/2014/main" id="{BAE365A1-9758-D11E-F15B-B046F0D1EC2B}"/>
              </a:ext>
            </a:extLst>
          </p:cNvPr>
          <p:cNvSpPr>
            <a:spLocks noGrp="1"/>
          </p:cNvSpPr>
          <p:nvPr>
            <p:ph type="sldNum" sz="quarter" idx="12"/>
          </p:nvPr>
        </p:nvSpPr>
        <p:spPr/>
        <p:txBody>
          <a:bodyPr/>
          <a:lstStyle/>
          <a:p>
            <a:fld id="{25C3A862-1AAA-46A9-8D0C-5EE500E2AF0F}" type="slidenum">
              <a:rPr lang="de-DE" altLang="de-DE" smtClean="0"/>
              <a:pPr/>
              <a:t>‹Nr.›</a:t>
            </a:fld>
            <a:endParaRPr lang="de-DE" altLang="de-DE"/>
          </a:p>
        </p:txBody>
      </p:sp>
    </p:spTree>
    <p:extLst>
      <p:ext uri="{BB962C8B-B14F-4D97-AF65-F5344CB8AC3E}">
        <p14:creationId xmlns:p14="http://schemas.microsoft.com/office/powerpoint/2010/main" val="3284513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642294-B3D6-3591-0B07-F476DC05B4B9}"/>
              </a:ext>
            </a:extLst>
          </p:cNvPr>
          <p:cNvSpPr>
            <a:spLocks noGrp="1"/>
          </p:cNvSpPr>
          <p:nvPr>
            <p:ph type="title"/>
          </p:nvPr>
        </p:nvSpPr>
        <p:spPr>
          <a:xfrm>
            <a:off x="1192762" y="649393"/>
            <a:ext cx="5585005" cy="2272877"/>
          </a:xfrm>
        </p:spPr>
        <p:txBody>
          <a:bodyPr anchor="b"/>
          <a:lstStyle>
            <a:lvl1pPr>
              <a:defRPr sz="4545"/>
            </a:lvl1pPr>
          </a:lstStyle>
          <a:p>
            <a:r>
              <a:rPr lang="de-DE"/>
              <a:t>Mastertitelformat bearbeiten</a:t>
            </a:r>
          </a:p>
        </p:txBody>
      </p:sp>
      <p:sp>
        <p:nvSpPr>
          <p:cNvPr id="3" name="Bildplatzhalter 2">
            <a:extLst>
              <a:ext uri="{FF2B5EF4-FFF2-40B4-BE49-F238E27FC236}">
                <a16:creationId xmlns:a16="http://schemas.microsoft.com/office/drawing/2014/main" id="{76C54D59-3912-89BD-DB7E-38F9270BEE1B}"/>
              </a:ext>
            </a:extLst>
          </p:cNvPr>
          <p:cNvSpPr>
            <a:spLocks noGrp="1"/>
          </p:cNvSpPr>
          <p:nvPr>
            <p:ph type="pic" idx="1"/>
          </p:nvPr>
        </p:nvSpPr>
        <p:spPr>
          <a:xfrm>
            <a:off x="7361747" y="1402510"/>
            <a:ext cx="8766453" cy="6922353"/>
          </a:xfrm>
        </p:spPr>
        <p:txBody>
          <a:bodyPr/>
          <a:lstStyle>
            <a:lvl1pPr marL="0" indent="0">
              <a:buNone/>
              <a:defRPr sz="4545"/>
            </a:lvl1pPr>
            <a:lvl2pPr marL="649361" indent="0">
              <a:buNone/>
              <a:defRPr sz="3977"/>
            </a:lvl2pPr>
            <a:lvl3pPr marL="1298722" indent="0">
              <a:buNone/>
              <a:defRPr sz="3409"/>
            </a:lvl3pPr>
            <a:lvl4pPr marL="1948083" indent="0">
              <a:buNone/>
              <a:defRPr sz="2841"/>
            </a:lvl4pPr>
            <a:lvl5pPr marL="2597445" indent="0">
              <a:buNone/>
              <a:defRPr sz="2841"/>
            </a:lvl5pPr>
            <a:lvl6pPr marL="3246806" indent="0">
              <a:buNone/>
              <a:defRPr sz="2841"/>
            </a:lvl6pPr>
            <a:lvl7pPr marL="3896167" indent="0">
              <a:buNone/>
              <a:defRPr sz="2841"/>
            </a:lvl7pPr>
            <a:lvl8pPr marL="4545528" indent="0">
              <a:buNone/>
              <a:defRPr sz="2841"/>
            </a:lvl8pPr>
            <a:lvl9pPr marL="5194889" indent="0">
              <a:buNone/>
              <a:defRPr sz="2841"/>
            </a:lvl9pPr>
          </a:lstStyle>
          <a:p>
            <a:r>
              <a:rPr lang="de-DE"/>
              <a:t>Bild durch Klicken auf Symbol hinzufügen</a:t>
            </a:r>
          </a:p>
        </p:txBody>
      </p:sp>
      <p:sp>
        <p:nvSpPr>
          <p:cNvPr id="4" name="Textplatzhalter 3">
            <a:extLst>
              <a:ext uri="{FF2B5EF4-FFF2-40B4-BE49-F238E27FC236}">
                <a16:creationId xmlns:a16="http://schemas.microsoft.com/office/drawing/2014/main" id="{20F4CCB7-563F-EFB3-1CF4-B37F63FE9C7E}"/>
              </a:ext>
            </a:extLst>
          </p:cNvPr>
          <p:cNvSpPr>
            <a:spLocks noGrp="1"/>
          </p:cNvSpPr>
          <p:nvPr>
            <p:ph type="body" sz="half" idx="2"/>
          </p:nvPr>
        </p:nvSpPr>
        <p:spPr>
          <a:xfrm>
            <a:off x="1192762" y="2922270"/>
            <a:ext cx="5585005" cy="5413867"/>
          </a:xfrm>
        </p:spPr>
        <p:txBody>
          <a:bodyPr/>
          <a:lstStyle>
            <a:lvl1pPr marL="0" indent="0">
              <a:buNone/>
              <a:defRPr sz="2272"/>
            </a:lvl1pPr>
            <a:lvl2pPr marL="649361" indent="0">
              <a:buNone/>
              <a:defRPr sz="1988"/>
            </a:lvl2pPr>
            <a:lvl3pPr marL="1298722" indent="0">
              <a:buNone/>
              <a:defRPr sz="1704"/>
            </a:lvl3pPr>
            <a:lvl4pPr marL="1948083" indent="0">
              <a:buNone/>
              <a:defRPr sz="1420"/>
            </a:lvl4pPr>
            <a:lvl5pPr marL="2597445" indent="0">
              <a:buNone/>
              <a:defRPr sz="1420"/>
            </a:lvl5pPr>
            <a:lvl6pPr marL="3246806" indent="0">
              <a:buNone/>
              <a:defRPr sz="1420"/>
            </a:lvl6pPr>
            <a:lvl7pPr marL="3896167" indent="0">
              <a:buNone/>
              <a:defRPr sz="1420"/>
            </a:lvl7pPr>
            <a:lvl8pPr marL="4545528" indent="0">
              <a:buNone/>
              <a:defRPr sz="1420"/>
            </a:lvl8pPr>
            <a:lvl9pPr marL="5194889" indent="0">
              <a:buNone/>
              <a:defRPr sz="1420"/>
            </a:lvl9pPr>
          </a:lstStyle>
          <a:p>
            <a:pPr lvl="0"/>
            <a:r>
              <a:rPr lang="de-DE"/>
              <a:t>Mastertextformat bearbeiten</a:t>
            </a:r>
          </a:p>
        </p:txBody>
      </p:sp>
      <p:sp>
        <p:nvSpPr>
          <p:cNvPr id="5" name="Datumsplatzhalter 4">
            <a:extLst>
              <a:ext uri="{FF2B5EF4-FFF2-40B4-BE49-F238E27FC236}">
                <a16:creationId xmlns:a16="http://schemas.microsoft.com/office/drawing/2014/main" id="{CE79F469-5431-017B-8D62-1458CECBC979}"/>
              </a:ext>
            </a:extLst>
          </p:cNvPr>
          <p:cNvSpPr>
            <a:spLocks noGrp="1"/>
          </p:cNvSpPr>
          <p:nvPr>
            <p:ph type="dt" sz="half" idx="10"/>
          </p:nvPr>
        </p:nvSpPr>
        <p:spPr>
          <a:xfrm>
            <a:off x="1190506" y="9028372"/>
            <a:ext cx="3896201" cy="518613"/>
          </a:xfrm>
          <a:prstGeom prst="rect">
            <a:avLst/>
          </a:prstGeom>
        </p:spPr>
        <p:txBody>
          <a:bodyPr/>
          <a:lstStyle/>
          <a:p>
            <a:endParaRPr lang="en-US" dirty="0"/>
          </a:p>
        </p:txBody>
      </p:sp>
      <p:sp>
        <p:nvSpPr>
          <p:cNvPr id="6" name="Fußzeilenplatzhalter 5">
            <a:extLst>
              <a:ext uri="{FF2B5EF4-FFF2-40B4-BE49-F238E27FC236}">
                <a16:creationId xmlns:a16="http://schemas.microsoft.com/office/drawing/2014/main" id="{38BE682F-373A-264A-DC1F-80D63C29A0D8}"/>
              </a:ext>
            </a:extLst>
          </p:cNvPr>
          <p:cNvSpPr>
            <a:spLocks noGrp="1"/>
          </p:cNvSpPr>
          <p:nvPr>
            <p:ph type="ftr" sz="quarter" idx="11"/>
          </p:nvPr>
        </p:nvSpPr>
        <p:spPr/>
        <p:txBody>
          <a:bodyPr/>
          <a:lstStyle/>
          <a:p>
            <a:r>
              <a:rPr lang="en-US"/>
              <a:t>Stand: April 2024 © DGPR</a:t>
            </a:r>
            <a:endParaRPr lang="en-US" dirty="0"/>
          </a:p>
        </p:txBody>
      </p:sp>
      <p:sp>
        <p:nvSpPr>
          <p:cNvPr id="7" name="Foliennummernplatzhalter 6">
            <a:extLst>
              <a:ext uri="{FF2B5EF4-FFF2-40B4-BE49-F238E27FC236}">
                <a16:creationId xmlns:a16="http://schemas.microsoft.com/office/drawing/2014/main" id="{9F8F3B9E-85F1-F6A6-6FEC-0A384C662665}"/>
              </a:ext>
            </a:extLst>
          </p:cNvPr>
          <p:cNvSpPr>
            <a:spLocks noGrp="1"/>
          </p:cNvSpPr>
          <p:nvPr>
            <p:ph type="sldNum" sz="quarter" idx="12"/>
          </p:nvPr>
        </p:nvSpPr>
        <p:spPr/>
        <p:txBody>
          <a:bodyPr/>
          <a:lstStyle/>
          <a:p>
            <a:fld id="{D7700A82-C1D9-467F-B478-FE13D127AAC0}" type="slidenum">
              <a:rPr lang="de-DE" altLang="de-DE" smtClean="0"/>
              <a:pPr/>
              <a:t>‹Nr.›</a:t>
            </a:fld>
            <a:endParaRPr lang="de-DE" altLang="de-DE"/>
          </a:p>
        </p:txBody>
      </p:sp>
    </p:spTree>
    <p:extLst>
      <p:ext uri="{BB962C8B-B14F-4D97-AF65-F5344CB8AC3E}">
        <p14:creationId xmlns:p14="http://schemas.microsoft.com/office/powerpoint/2010/main" val="853489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sv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E20FCE9-3852-7D75-B2AA-19B1F3851627}"/>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4523323" y="925538"/>
            <a:ext cx="12794000" cy="8815479"/>
          </a:xfrm>
          <a:prstGeom prst="rect">
            <a:avLst/>
          </a:prstGeom>
        </p:spPr>
      </p:pic>
      <p:sp>
        <p:nvSpPr>
          <p:cNvPr id="2" name="Titelplatzhalter 1">
            <a:extLst>
              <a:ext uri="{FF2B5EF4-FFF2-40B4-BE49-F238E27FC236}">
                <a16:creationId xmlns:a16="http://schemas.microsoft.com/office/drawing/2014/main" id="{315DBA43-7BDF-085E-69D5-D3933B496726}"/>
              </a:ext>
            </a:extLst>
          </p:cNvPr>
          <p:cNvSpPr>
            <a:spLocks noGrp="1"/>
          </p:cNvSpPr>
          <p:nvPr>
            <p:ph type="title"/>
          </p:nvPr>
        </p:nvSpPr>
        <p:spPr>
          <a:xfrm>
            <a:off x="1190506" y="518614"/>
            <a:ext cx="14935438" cy="1882790"/>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B8E779C8-805B-7D4B-246E-6851F4ABB165}"/>
              </a:ext>
            </a:extLst>
          </p:cNvPr>
          <p:cNvSpPr>
            <a:spLocks noGrp="1"/>
          </p:cNvSpPr>
          <p:nvPr>
            <p:ph type="body" idx="1"/>
          </p:nvPr>
        </p:nvSpPr>
        <p:spPr>
          <a:xfrm>
            <a:off x="1190506" y="2593063"/>
            <a:ext cx="14935438" cy="6180512"/>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B22DE41D-7DD2-A8E2-914A-281D2D55E286}"/>
              </a:ext>
            </a:extLst>
          </p:cNvPr>
          <p:cNvSpPr>
            <a:spLocks noGrp="1"/>
          </p:cNvSpPr>
          <p:nvPr>
            <p:ph type="ftr" sz="quarter" idx="3"/>
          </p:nvPr>
        </p:nvSpPr>
        <p:spPr>
          <a:xfrm>
            <a:off x="13986817" y="8997989"/>
            <a:ext cx="3122539" cy="518613"/>
          </a:xfrm>
          <a:prstGeom prst="rect">
            <a:avLst/>
          </a:prstGeom>
        </p:spPr>
        <p:txBody>
          <a:bodyPr vert="horz" lIns="91440" tIns="45720" rIns="91440" bIns="45720" rtlCol="0" anchor="ctr"/>
          <a:lstStyle>
            <a:lvl1pPr algn="l">
              <a:defRPr sz="1704">
                <a:solidFill>
                  <a:schemeClr val="tx1">
                    <a:tint val="75000"/>
                  </a:schemeClr>
                </a:solidFill>
              </a:defRPr>
            </a:lvl1pPr>
          </a:lstStyle>
          <a:p>
            <a:r>
              <a:rPr lang="en-US"/>
              <a:t>Stand: April 2024 © DGPR</a:t>
            </a:r>
            <a:endParaRPr lang="en-US" dirty="0"/>
          </a:p>
        </p:txBody>
      </p:sp>
      <p:sp>
        <p:nvSpPr>
          <p:cNvPr id="8" name="Rechteck 7">
            <a:extLst>
              <a:ext uri="{FF2B5EF4-FFF2-40B4-BE49-F238E27FC236}">
                <a16:creationId xmlns:a16="http://schemas.microsoft.com/office/drawing/2014/main" id="{1F4728C5-632F-C466-DCF9-C98A98EB204B}"/>
              </a:ext>
            </a:extLst>
          </p:cNvPr>
          <p:cNvSpPr/>
          <p:nvPr/>
        </p:nvSpPr>
        <p:spPr>
          <a:xfrm>
            <a:off x="6556714" y="0"/>
            <a:ext cx="10759736" cy="39089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557" dirty="0"/>
          </a:p>
        </p:txBody>
      </p:sp>
      <p:grpSp>
        <p:nvGrpSpPr>
          <p:cNvPr id="11" name="Gruppieren 10">
            <a:extLst>
              <a:ext uri="{FF2B5EF4-FFF2-40B4-BE49-F238E27FC236}">
                <a16:creationId xmlns:a16="http://schemas.microsoft.com/office/drawing/2014/main" id="{CF565A9E-B11E-0F39-4F20-6DF79F1A50D6}"/>
              </a:ext>
            </a:extLst>
          </p:cNvPr>
          <p:cNvGrpSpPr/>
          <p:nvPr/>
        </p:nvGrpSpPr>
        <p:grpSpPr>
          <a:xfrm>
            <a:off x="175823" y="12922"/>
            <a:ext cx="1518548" cy="377975"/>
            <a:chOff x="269184" y="136525"/>
            <a:chExt cx="2485591" cy="618651"/>
          </a:xfrm>
        </p:grpSpPr>
        <p:pic>
          <p:nvPicPr>
            <p:cNvPr id="9" name="Grafik 8">
              <a:extLst>
                <a:ext uri="{FF2B5EF4-FFF2-40B4-BE49-F238E27FC236}">
                  <a16:creationId xmlns:a16="http://schemas.microsoft.com/office/drawing/2014/main" id="{A64C600D-9F85-7AB9-4899-49588ADA7A50}"/>
                </a:ext>
              </a:extLst>
            </p:cNvPr>
            <p:cNvPicPr>
              <a:picLocks noChangeAspect="1"/>
            </p:cNvPicPr>
            <p:nvPr/>
          </p:nvPicPr>
          <p:blipFill rotWithShape="1">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rcRect l="24809" t="30039" r="26493" b="37871"/>
            <a:stretch/>
          </p:blipFill>
          <p:spPr>
            <a:xfrm>
              <a:off x="269184" y="136525"/>
              <a:ext cx="906534" cy="597354"/>
            </a:xfrm>
            <a:prstGeom prst="rect">
              <a:avLst/>
            </a:prstGeom>
          </p:spPr>
        </p:pic>
        <p:pic>
          <p:nvPicPr>
            <p:cNvPr id="10" name="Grafik 9">
              <a:extLst>
                <a:ext uri="{FF2B5EF4-FFF2-40B4-BE49-F238E27FC236}">
                  <a16:creationId xmlns:a16="http://schemas.microsoft.com/office/drawing/2014/main" id="{969A2123-AE2B-D32D-8D1F-3C67248C6E57}"/>
                </a:ext>
              </a:extLst>
            </p:cNvPr>
            <p:cNvPicPr>
              <a:picLocks noChangeAspect="1"/>
            </p:cNvPicPr>
            <p:nvPr/>
          </p:nvPicPr>
          <p:blipFill rotWithShape="1">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rcRect l="34789" t="61577" r="34791" b="30630"/>
            <a:stretch/>
          </p:blipFill>
          <p:spPr>
            <a:xfrm>
              <a:off x="1104478" y="332370"/>
              <a:ext cx="1650297" cy="422806"/>
            </a:xfrm>
            <a:prstGeom prst="rect">
              <a:avLst/>
            </a:prstGeom>
          </p:spPr>
        </p:pic>
      </p:grpSp>
      <p:sp>
        <p:nvSpPr>
          <p:cNvPr id="6" name="Foliennummernplatzhalter 5">
            <a:extLst>
              <a:ext uri="{FF2B5EF4-FFF2-40B4-BE49-F238E27FC236}">
                <a16:creationId xmlns:a16="http://schemas.microsoft.com/office/drawing/2014/main" id="{52AC5062-F1D8-9DE1-63CD-DF8162EDD4D9}"/>
              </a:ext>
            </a:extLst>
          </p:cNvPr>
          <p:cNvSpPr>
            <a:spLocks noGrp="1"/>
          </p:cNvSpPr>
          <p:nvPr>
            <p:ph type="sldNum" sz="quarter" idx="4"/>
          </p:nvPr>
        </p:nvSpPr>
        <p:spPr>
          <a:xfrm>
            <a:off x="16222363" y="-1"/>
            <a:ext cx="1083150" cy="378289"/>
          </a:xfrm>
          <a:prstGeom prst="rect">
            <a:avLst/>
          </a:prstGeom>
        </p:spPr>
        <p:txBody>
          <a:bodyPr vert="horz" lIns="91440" tIns="45720" rIns="91440" bIns="45720" rtlCol="0" anchor="ctr"/>
          <a:lstStyle>
            <a:lvl1pPr algn="r">
              <a:defRPr sz="1704">
                <a:solidFill>
                  <a:schemeClr val="bg1"/>
                </a:solidFill>
              </a:defRPr>
            </a:lvl1pPr>
          </a:lstStyle>
          <a:p>
            <a:fld id="{0F0D4439-3650-497D-BE2E-B18E99C8C999}" type="slidenum">
              <a:rPr lang="de-DE" altLang="de-DE" smtClean="0"/>
              <a:pPr/>
              <a:t>‹Nr.›</a:t>
            </a:fld>
            <a:endParaRPr lang="de-DE" altLang="de-DE"/>
          </a:p>
        </p:txBody>
      </p:sp>
    </p:spTree>
    <p:extLst>
      <p:ext uri="{BB962C8B-B14F-4D97-AF65-F5344CB8AC3E}">
        <p14:creationId xmlns:p14="http://schemas.microsoft.com/office/powerpoint/2010/main" val="302173859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697" r:id="rId13"/>
  </p:sldLayoutIdLst>
  <p:hf hdr="0" dt="0"/>
  <p:txStyles>
    <p:title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p:titleStyle>
    <p:bodyStyle>
      <a:lvl1pPr marL="324681" indent="-324681" algn="l" defTabSz="1298722" rtl="0" eaLnBrk="1" latinLnBrk="0" hangingPunct="1">
        <a:lnSpc>
          <a:spcPct val="90000"/>
        </a:lnSpc>
        <a:spcBef>
          <a:spcPts val="1420"/>
        </a:spcBef>
        <a:buFont typeface="Arial" panose="020B0604020202020204" pitchFamily="34" charset="0"/>
        <a:buChar char="•"/>
        <a:defRPr sz="3977" kern="1200">
          <a:solidFill>
            <a:schemeClr val="tx1"/>
          </a:solidFill>
          <a:latin typeface="+mn-lt"/>
          <a:ea typeface="+mn-ea"/>
          <a:cs typeface="+mn-cs"/>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mn-lt"/>
          <a:ea typeface="+mn-ea"/>
          <a:cs typeface="+mn-cs"/>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mn-lt"/>
          <a:ea typeface="+mn-ea"/>
          <a:cs typeface="+mn-cs"/>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p:bodyStyle>
    <p:otherStyle>
      <a:defPPr>
        <a:defRPr lang="de-DE"/>
      </a:defPPr>
      <a:lvl1pPr marL="0" algn="l" defTabSz="1298722" rtl="0" eaLnBrk="1" latinLnBrk="0" hangingPunct="1">
        <a:defRPr sz="2557" kern="1200">
          <a:solidFill>
            <a:schemeClr val="tx1"/>
          </a:solidFill>
          <a:latin typeface="+mn-lt"/>
          <a:ea typeface="+mn-ea"/>
          <a:cs typeface="+mn-cs"/>
        </a:defRPr>
      </a:lvl1pPr>
      <a:lvl2pPr marL="649361" algn="l" defTabSz="1298722" rtl="0" eaLnBrk="1" latinLnBrk="0" hangingPunct="1">
        <a:defRPr sz="2557" kern="1200">
          <a:solidFill>
            <a:schemeClr val="tx1"/>
          </a:solidFill>
          <a:latin typeface="+mn-lt"/>
          <a:ea typeface="+mn-ea"/>
          <a:cs typeface="+mn-cs"/>
        </a:defRPr>
      </a:lvl2pPr>
      <a:lvl3pPr marL="1298722" algn="l" defTabSz="1298722" rtl="0" eaLnBrk="1" latinLnBrk="0" hangingPunct="1">
        <a:defRPr sz="2557" kern="1200">
          <a:solidFill>
            <a:schemeClr val="tx1"/>
          </a:solidFill>
          <a:latin typeface="+mn-lt"/>
          <a:ea typeface="+mn-ea"/>
          <a:cs typeface="+mn-cs"/>
        </a:defRPr>
      </a:lvl3pPr>
      <a:lvl4pPr marL="1948083" algn="l" defTabSz="1298722" rtl="0" eaLnBrk="1" latinLnBrk="0" hangingPunct="1">
        <a:defRPr sz="2557" kern="1200">
          <a:solidFill>
            <a:schemeClr val="tx1"/>
          </a:solidFill>
          <a:latin typeface="+mn-lt"/>
          <a:ea typeface="+mn-ea"/>
          <a:cs typeface="+mn-cs"/>
        </a:defRPr>
      </a:lvl4pPr>
      <a:lvl5pPr marL="2597445" algn="l" defTabSz="1298722" rtl="0" eaLnBrk="1" latinLnBrk="0" hangingPunct="1">
        <a:defRPr sz="2557" kern="1200">
          <a:solidFill>
            <a:schemeClr val="tx1"/>
          </a:solidFill>
          <a:latin typeface="+mn-lt"/>
          <a:ea typeface="+mn-ea"/>
          <a:cs typeface="+mn-cs"/>
        </a:defRPr>
      </a:lvl5pPr>
      <a:lvl6pPr marL="3246806" algn="l" defTabSz="1298722" rtl="0" eaLnBrk="1" latinLnBrk="0" hangingPunct="1">
        <a:defRPr sz="2557" kern="1200">
          <a:solidFill>
            <a:schemeClr val="tx1"/>
          </a:solidFill>
          <a:latin typeface="+mn-lt"/>
          <a:ea typeface="+mn-ea"/>
          <a:cs typeface="+mn-cs"/>
        </a:defRPr>
      </a:lvl6pPr>
      <a:lvl7pPr marL="3896167" algn="l" defTabSz="1298722" rtl="0" eaLnBrk="1" latinLnBrk="0" hangingPunct="1">
        <a:defRPr sz="2557" kern="1200">
          <a:solidFill>
            <a:schemeClr val="tx1"/>
          </a:solidFill>
          <a:latin typeface="+mn-lt"/>
          <a:ea typeface="+mn-ea"/>
          <a:cs typeface="+mn-cs"/>
        </a:defRPr>
      </a:lvl7pPr>
      <a:lvl8pPr marL="4545528" algn="l" defTabSz="1298722" rtl="0" eaLnBrk="1" latinLnBrk="0" hangingPunct="1">
        <a:defRPr sz="2557" kern="1200">
          <a:solidFill>
            <a:schemeClr val="tx1"/>
          </a:solidFill>
          <a:latin typeface="+mn-lt"/>
          <a:ea typeface="+mn-ea"/>
          <a:cs typeface="+mn-cs"/>
        </a:defRPr>
      </a:lvl8pPr>
      <a:lvl9pPr marL="5194889" algn="l" defTabSz="1298722" rtl="0" eaLnBrk="1" latinLnBrk="0" hangingPunct="1">
        <a:defRPr sz="255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8FC8643D-0D0E-FE87-C091-D33C6C460E01}"/>
              </a:ext>
            </a:extLst>
          </p:cNvPr>
          <p:cNvSpPr txBox="1"/>
          <p:nvPr/>
        </p:nvSpPr>
        <p:spPr>
          <a:xfrm>
            <a:off x="1190567" y="6936908"/>
            <a:ext cx="13145940" cy="2190600"/>
          </a:xfrm>
          <a:prstGeom prst="rect">
            <a:avLst/>
          </a:prstGeom>
          <a:noFill/>
        </p:spPr>
        <p:txBody>
          <a:bodyPr wrap="square" rtlCol="0">
            <a:spAutoFit/>
          </a:bodyPr>
          <a:lstStyle/>
          <a:p>
            <a:r>
              <a:rPr lang="de-DE" sz="4545" b="1" dirty="0">
                <a:solidFill>
                  <a:schemeClr val="tx1"/>
                </a:solidFill>
                <a:latin typeface="Futura Book" panose="020B0500000000000000" pitchFamily="34" charset="0"/>
                <a:ea typeface="Calibri" panose="020F0502020204030204" pitchFamily="34" charset="0"/>
              </a:rPr>
              <a:t>Deutsche Gesellschaft für</a:t>
            </a:r>
          </a:p>
          <a:p>
            <a:r>
              <a:rPr lang="de-DE" sz="4545" b="1" dirty="0">
                <a:solidFill>
                  <a:schemeClr val="tx1"/>
                </a:solidFill>
                <a:latin typeface="Futura Book" panose="020B0500000000000000" pitchFamily="34" charset="0"/>
                <a:ea typeface="Calibri" panose="020F0502020204030204" pitchFamily="34" charset="0"/>
              </a:rPr>
              <a:t>Prävention und Rehabilitation</a:t>
            </a:r>
          </a:p>
          <a:p>
            <a:r>
              <a:rPr lang="de-DE" sz="4545" b="1" dirty="0">
                <a:solidFill>
                  <a:schemeClr val="tx1"/>
                </a:solidFill>
                <a:latin typeface="Futura Book" panose="020B0500000000000000" pitchFamily="34" charset="0"/>
                <a:ea typeface="Calibri" panose="020F0502020204030204" pitchFamily="34" charset="0"/>
              </a:rPr>
              <a:t>von Herz-Kreislauferkrankungen (DGPR) e.V.</a:t>
            </a:r>
          </a:p>
        </p:txBody>
      </p:sp>
      <p:pic>
        <p:nvPicPr>
          <p:cNvPr id="5" name="Grafik 4">
            <a:extLst>
              <a:ext uri="{FF2B5EF4-FFF2-40B4-BE49-F238E27FC236}">
                <a16:creationId xmlns:a16="http://schemas.microsoft.com/office/drawing/2014/main" id="{FC8C2951-145F-F0E2-F7F9-24707AFF370D}"/>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4809" t="30039" r="26493" b="37871"/>
          <a:stretch/>
        </p:blipFill>
        <p:spPr>
          <a:xfrm>
            <a:off x="391010" y="2249122"/>
            <a:ext cx="6821375" cy="4494898"/>
          </a:xfrm>
          <a:prstGeom prst="rect">
            <a:avLst/>
          </a:prstGeom>
        </p:spPr>
      </p:pic>
    </p:spTree>
    <p:extLst>
      <p:ext uri="{BB962C8B-B14F-4D97-AF65-F5344CB8AC3E}">
        <p14:creationId xmlns:p14="http://schemas.microsoft.com/office/powerpoint/2010/main" val="1656470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02CAE88F-1CFB-042E-2091-6EB23EA69264}"/>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2E2E6EFB-428A-249A-5F55-68AA8E76247D}"/>
              </a:ext>
            </a:extLst>
          </p:cNvPr>
          <p:cNvSpPr>
            <a:spLocks noGrp="1"/>
          </p:cNvSpPr>
          <p:nvPr>
            <p:ph type="sldNum" sz="quarter" idx="12"/>
          </p:nvPr>
        </p:nvSpPr>
        <p:spPr/>
        <p:txBody>
          <a:bodyPr/>
          <a:lstStyle/>
          <a:p>
            <a:fld id="{94B53EA2-B9A9-424E-B194-AA6E1A27327C}" type="slidenum">
              <a:rPr lang="de-DE" altLang="de-DE" smtClean="0"/>
              <a:pPr/>
              <a:t>10</a:t>
            </a:fld>
            <a:endParaRPr lang="de-DE" altLang="de-DE"/>
          </a:p>
        </p:txBody>
      </p:sp>
      <p:sp>
        <p:nvSpPr>
          <p:cNvPr id="5" name="Titel 1">
            <a:extLst>
              <a:ext uri="{FF2B5EF4-FFF2-40B4-BE49-F238E27FC236}">
                <a16:creationId xmlns:a16="http://schemas.microsoft.com/office/drawing/2014/main" id="{87C59E81-8841-EDE8-837C-63819E81D8BD}"/>
              </a:ext>
            </a:extLst>
          </p:cNvPr>
          <p:cNvSpPr txBox="1">
            <a:spLocks/>
          </p:cNvSpPr>
          <p:nvPr/>
        </p:nvSpPr>
        <p:spPr bwMode="auto">
          <a:xfrm>
            <a:off x="2897189" y="766765"/>
            <a:ext cx="11687175" cy="1079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000" tIns="45000" rIns="45000" bIns="45000" numCol="1" anchor="t" anchorCtr="0" compatLnSpc="1">
            <a:prstTxWarp prst="textNoShape">
              <a:avLst/>
            </a:prstTxWarp>
          </a:bodyPr>
          <a:lstStyle>
            <a:lvl1pPr algn="ctr" defTabSz="449263" rtl="0" eaLnBrk="0" fontAlgn="base" hangingPunct="0">
              <a:lnSpc>
                <a:spcPct val="86000"/>
              </a:lnSpc>
              <a:spcBef>
                <a:spcPct val="0"/>
              </a:spcBef>
              <a:spcAft>
                <a:spcPct val="0"/>
              </a:spcAft>
              <a:buClr>
                <a:srgbClr val="000000"/>
              </a:buClr>
              <a:buSzPct val="100000"/>
              <a:buFont typeface="Times New Roman" pitchFamily="18" charset="0"/>
              <a:defRPr sz="5300" kern="1200">
                <a:solidFill>
                  <a:srgbClr val="535353"/>
                </a:solidFill>
                <a:latin typeface="+mj-lt"/>
                <a:ea typeface="Times New Roman" charset="0"/>
                <a:cs typeface="+mj-cs"/>
              </a:defRPr>
            </a:lvl1pPr>
            <a:lvl2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2pPr>
            <a:lvl3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3pPr>
            <a:lvl4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4pPr>
            <a:lvl5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5pPr>
            <a:lvl6pPr marL="25146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6pPr>
            <a:lvl7pPr marL="29718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7pPr>
            <a:lvl8pPr marL="34290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8pPr>
            <a:lvl9pPr marL="38862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9pPr>
          </a:lstStyle>
          <a:p>
            <a:pPr eaLnBrk="1"/>
            <a:r>
              <a:rPr lang="de-DE" altLang="de-DE" sz="4400">
                <a:solidFill>
                  <a:schemeClr val="tx1"/>
                </a:solidFill>
                <a:latin typeface="Arial" panose="020B0604020202020204" pitchFamily="34" charset="0"/>
                <a:cs typeface="Arial" panose="020B0604020202020204" pitchFamily="34" charset="0"/>
              </a:rPr>
              <a:t>Sekundärprävention</a:t>
            </a:r>
          </a:p>
        </p:txBody>
      </p:sp>
      <p:sp>
        <p:nvSpPr>
          <p:cNvPr id="6" name="Textfeld 3">
            <a:extLst>
              <a:ext uri="{FF2B5EF4-FFF2-40B4-BE49-F238E27FC236}">
                <a16:creationId xmlns:a16="http://schemas.microsoft.com/office/drawing/2014/main" id="{C777A47B-830B-D861-637C-75F8D2AD1657}"/>
              </a:ext>
            </a:extLst>
          </p:cNvPr>
          <p:cNvSpPr txBox="1">
            <a:spLocks noChangeArrowheads="1"/>
          </p:cNvSpPr>
          <p:nvPr/>
        </p:nvSpPr>
        <p:spPr bwMode="auto">
          <a:xfrm>
            <a:off x="3152775" y="2003914"/>
            <a:ext cx="11266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i="1">
                <a:solidFill>
                  <a:schemeClr val="tx1"/>
                </a:solidFill>
              </a:rPr>
              <a:t>Wenn bei Ihnen bereits eine Arteriosklerose festgestellt wurde, besteht die Gewissheit, dass Ihr Gefäßsystem anfällig für diese Erkrankung ist!</a:t>
            </a:r>
          </a:p>
        </p:txBody>
      </p:sp>
      <p:sp>
        <p:nvSpPr>
          <p:cNvPr id="7" name="Textfeld 4">
            <a:extLst>
              <a:ext uri="{FF2B5EF4-FFF2-40B4-BE49-F238E27FC236}">
                <a16:creationId xmlns:a16="http://schemas.microsoft.com/office/drawing/2014/main" id="{38778B88-1E18-849A-83FA-A2290A442679}"/>
              </a:ext>
            </a:extLst>
          </p:cNvPr>
          <p:cNvSpPr txBox="1">
            <a:spLocks noChangeArrowheads="1"/>
          </p:cNvSpPr>
          <p:nvPr/>
        </p:nvSpPr>
        <p:spPr bwMode="auto">
          <a:xfrm>
            <a:off x="3152775" y="3087169"/>
            <a:ext cx="11266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Gesunder Lebensstil und Medikamente sind dann von größtem Nutzen, um ein erneutes Ereignis, z. B. einen Herzinfarkt, zu verhindern.</a:t>
            </a:r>
          </a:p>
        </p:txBody>
      </p:sp>
      <p:sp>
        <p:nvSpPr>
          <p:cNvPr id="8" name="Textfeld 5">
            <a:extLst>
              <a:ext uri="{FF2B5EF4-FFF2-40B4-BE49-F238E27FC236}">
                <a16:creationId xmlns:a16="http://schemas.microsoft.com/office/drawing/2014/main" id="{D0F649DA-086D-8FCC-4C18-A370AD142995}"/>
              </a:ext>
            </a:extLst>
          </p:cNvPr>
          <p:cNvSpPr txBox="1">
            <a:spLocks noChangeArrowheads="1"/>
          </p:cNvSpPr>
          <p:nvPr/>
        </p:nvSpPr>
        <p:spPr bwMode="auto">
          <a:xfrm>
            <a:off x="3152775" y="4160210"/>
            <a:ext cx="982662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dirty="0">
                <a:solidFill>
                  <a:srgbClr val="CC0000"/>
                </a:solidFill>
              </a:rPr>
              <a:t>Eine lebenslange Sekundärprävention benötigen alle Patienten…</a:t>
            </a:r>
          </a:p>
        </p:txBody>
      </p:sp>
      <p:sp>
        <p:nvSpPr>
          <p:cNvPr id="9" name="Textfeld 6">
            <a:extLst>
              <a:ext uri="{FF2B5EF4-FFF2-40B4-BE49-F238E27FC236}">
                <a16:creationId xmlns:a16="http://schemas.microsoft.com/office/drawing/2014/main" id="{577DA651-CCA9-297E-5476-5097B8F9C360}"/>
              </a:ext>
            </a:extLst>
          </p:cNvPr>
          <p:cNvSpPr txBox="1">
            <a:spLocks noChangeArrowheads="1"/>
          </p:cNvSpPr>
          <p:nvPr/>
        </p:nvSpPr>
        <p:spPr bwMode="auto">
          <a:xfrm>
            <a:off x="3152775" y="4884373"/>
            <a:ext cx="9072563" cy="3062377"/>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indent="-3429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Herzinfarkt</a:t>
            </a:r>
          </a:p>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a:t>
            </a:r>
            <a:r>
              <a:rPr lang="de-DE" altLang="de-DE" sz="2400" dirty="0" err="1">
                <a:solidFill>
                  <a:schemeClr val="tx1"/>
                </a:solidFill>
              </a:rPr>
              <a:t>Katheterbehandlung</a:t>
            </a:r>
            <a:r>
              <a:rPr lang="de-DE" altLang="de-DE" sz="2400" dirty="0">
                <a:solidFill>
                  <a:schemeClr val="tx1"/>
                </a:solidFill>
              </a:rPr>
              <a:t>* und/oder Stentimplantation*</a:t>
            </a:r>
          </a:p>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Bypass-Operation*</a:t>
            </a:r>
          </a:p>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Operation oder </a:t>
            </a:r>
            <a:r>
              <a:rPr lang="de-DE" altLang="de-DE" sz="2400" dirty="0" err="1">
                <a:solidFill>
                  <a:schemeClr val="tx1"/>
                </a:solidFill>
              </a:rPr>
              <a:t>Stenteingriff</a:t>
            </a:r>
            <a:r>
              <a:rPr lang="de-DE" altLang="de-DE" sz="2400" dirty="0">
                <a:solidFill>
                  <a:schemeClr val="tx1"/>
                </a:solidFill>
              </a:rPr>
              <a:t> an einem Aortenaneurysma</a:t>
            </a:r>
          </a:p>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Karotis-Operation („Ausschälen“ der Halsschlagader)</a:t>
            </a:r>
          </a:p>
          <a:p>
            <a:pPr algn="l" eaLnBrk="1">
              <a:lnSpc>
                <a:spcPct val="100000"/>
              </a:lnSpc>
              <a:spcBef>
                <a:spcPts val="600"/>
              </a:spcBef>
              <a:spcAft>
                <a:spcPct val="0"/>
              </a:spcAft>
              <a:buClr>
                <a:srgbClr val="FF0000"/>
              </a:buClr>
              <a:buFont typeface="Arial" panose="020B0604020202020204" pitchFamily="34" charset="0"/>
              <a:buChar char="•"/>
            </a:pPr>
            <a:r>
              <a:rPr lang="de-DE" altLang="de-DE" sz="2400" dirty="0">
                <a:solidFill>
                  <a:schemeClr val="tx1"/>
                </a:solidFill>
              </a:rPr>
              <a:t>nach Feststellung der Diagnose „Arteriosklerose“ durch</a:t>
            </a:r>
            <a:br>
              <a:rPr lang="de-DE" altLang="de-DE" sz="2400" dirty="0">
                <a:solidFill>
                  <a:schemeClr val="tx1"/>
                </a:solidFill>
              </a:rPr>
            </a:br>
            <a:r>
              <a:rPr lang="de-DE" altLang="de-DE" sz="2400" dirty="0">
                <a:solidFill>
                  <a:schemeClr val="tx1"/>
                </a:solidFill>
              </a:rPr>
              <a:t>    eindeutige Untersuchungsergebnisse</a:t>
            </a:r>
          </a:p>
        </p:txBody>
      </p:sp>
      <p:sp>
        <p:nvSpPr>
          <p:cNvPr id="10" name="Textfeld 7">
            <a:extLst>
              <a:ext uri="{FF2B5EF4-FFF2-40B4-BE49-F238E27FC236}">
                <a16:creationId xmlns:a16="http://schemas.microsoft.com/office/drawing/2014/main" id="{05F6B31F-7A7E-5967-3440-02AC71FA0B46}"/>
              </a:ext>
            </a:extLst>
          </p:cNvPr>
          <p:cNvSpPr txBox="1">
            <a:spLocks noChangeArrowheads="1"/>
          </p:cNvSpPr>
          <p:nvPr/>
        </p:nvSpPr>
        <p:spPr bwMode="auto">
          <a:xfrm>
            <a:off x="2897189" y="8693983"/>
            <a:ext cx="12025312"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dirty="0">
                <a:solidFill>
                  <a:schemeClr val="tx1"/>
                </a:solidFill>
              </a:rPr>
              <a:t>*Unabhängig davon, ob diese an den Herzkranzarterien, den hirnversorgenden Arterien, den Becken/Beinarterien oder anderen Arterien des Körpers durchgeführt wurde</a:t>
            </a:r>
          </a:p>
        </p:txBody>
      </p:sp>
    </p:spTree>
    <p:extLst>
      <p:ext uri="{BB962C8B-B14F-4D97-AF65-F5344CB8AC3E}">
        <p14:creationId xmlns:p14="http://schemas.microsoft.com/office/powerpoint/2010/main" val="1732373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69078FB6-FE6E-86B7-FEF4-CDEED5201C25}"/>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45423206-81B2-EC96-F68E-A105FFEDBDFA}"/>
              </a:ext>
            </a:extLst>
          </p:cNvPr>
          <p:cNvSpPr>
            <a:spLocks noGrp="1"/>
          </p:cNvSpPr>
          <p:nvPr>
            <p:ph type="sldNum" sz="quarter" idx="12"/>
          </p:nvPr>
        </p:nvSpPr>
        <p:spPr/>
        <p:txBody>
          <a:bodyPr/>
          <a:lstStyle/>
          <a:p>
            <a:fld id="{94B53EA2-B9A9-424E-B194-AA6E1A27327C}" type="slidenum">
              <a:rPr lang="de-DE" altLang="de-DE" smtClean="0"/>
              <a:pPr/>
              <a:t>11</a:t>
            </a:fld>
            <a:endParaRPr lang="de-DE" altLang="de-DE"/>
          </a:p>
        </p:txBody>
      </p:sp>
      <p:sp>
        <p:nvSpPr>
          <p:cNvPr id="12" name="Rectangle 1">
            <a:extLst>
              <a:ext uri="{FF2B5EF4-FFF2-40B4-BE49-F238E27FC236}">
                <a16:creationId xmlns:a16="http://schemas.microsoft.com/office/drawing/2014/main" id="{F2B6DCB6-6544-CC9E-DCA9-077906B26851}"/>
              </a:ext>
            </a:extLst>
          </p:cNvPr>
          <p:cNvSpPr txBox="1">
            <a:spLocks noChangeArrowheads="1"/>
          </p:cNvSpPr>
          <p:nvPr/>
        </p:nvSpPr>
        <p:spPr>
          <a:xfrm>
            <a:off x="1608041" y="782578"/>
            <a:ext cx="14561516"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1. Das Wichtigste zuerst: verzichten Sie auf das Rauchen</a:t>
            </a:r>
          </a:p>
        </p:txBody>
      </p:sp>
      <p:sp>
        <p:nvSpPr>
          <p:cNvPr id="13" name="Textfeld 25">
            <a:extLst>
              <a:ext uri="{FF2B5EF4-FFF2-40B4-BE49-F238E27FC236}">
                <a16:creationId xmlns:a16="http://schemas.microsoft.com/office/drawing/2014/main" id="{051A5FF9-2298-B822-8E73-FBEEE7EEF96C}"/>
              </a:ext>
            </a:extLst>
          </p:cNvPr>
          <p:cNvSpPr txBox="1">
            <a:spLocks noChangeArrowheads="1"/>
          </p:cNvSpPr>
          <p:nvPr/>
        </p:nvSpPr>
        <p:spPr bwMode="auto">
          <a:xfrm>
            <a:off x="2249487" y="2276623"/>
            <a:ext cx="10801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spcBef>
                <a:spcPts val="1200"/>
              </a:spcBef>
              <a:buClr>
                <a:srgbClr val="000000"/>
              </a:buClr>
              <a:buSzPct val="100000"/>
            </a:pPr>
            <a:r>
              <a:rPr lang="de-DE" altLang="de-DE" sz="2400" dirty="0">
                <a:solidFill>
                  <a:schemeClr val="tx1"/>
                </a:solidFill>
              </a:rPr>
              <a:t>Rauchverzicht ist die wirksamste Maßnahme der Sekundärprävention</a:t>
            </a:r>
          </a:p>
        </p:txBody>
      </p:sp>
      <p:sp>
        <p:nvSpPr>
          <p:cNvPr id="14" name="Textfeld 27">
            <a:extLst>
              <a:ext uri="{FF2B5EF4-FFF2-40B4-BE49-F238E27FC236}">
                <a16:creationId xmlns:a16="http://schemas.microsoft.com/office/drawing/2014/main" id="{1C7199C7-22E8-3063-33FD-9442F8AD73B7}"/>
              </a:ext>
            </a:extLst>
          </p:cNvPr>
          <p:cNvSpPr txBox="1">
            <a:spLocks noChangeArrowheads="1"/>
          </p:cNvSpPr>
          <p:nvPr/>
        </p:nvSpPr>
        <p:spPr bwMode="auto">
          <a:xfrm>
            <a:off x="2631949" y="4282620"/>
            <a:ext cx="67691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eaLnBrk="1">
              <a:spcBef>
                <a:spcPts val="1200"/>
              </a:spcBef>
              <a:buClr>
                <a:srgbClr val="FF0000"/>
              </a:buClr>
              <a:buSzPct val="100000"/>
              <a:buFont typeface="Arial" panose="020B0604020202020204" pitchFamily="34" charset="0"/>
              <a:buChar char="•"/>
            </a:pPr>
            <a:r>
              <a:rPr lang="de-DE" altLang="de-DE" sz="2400" dirty="0">
                <a:solidFill>
                  <a:schemeClr val="tx1"/>
                </a:solidFill>
              </a:rPr>
              <a:t>Raucherentwöhnungsgruppen</a:t>
            </a:r>
          </a:p>
          <a:p>
            <a:pPr marL="342900" indent="-342900" eaLnBrk="1">
              <a:spcBef>
                <a:spcPts val="1200"/>
              </a:spcBef>
              <a:buClr>
                <a:srgbClr val="FF0000"/>
              </a:buClr>
              <a:buSzPct val="100000"/>
              <a:buFont typeface="Arial" panose="020B0604020202020204" pitchFamily="34" charset="0"/>
              <a:buChar char="•"/>
            </a:pPr>
            <a:endParaRPr lang="de-DE" altLang="de-DE" sz="2400" dirty="0">
              <a:solidFill>
                <a:schemeClr val="tx1"/>
              </a:solidFill>
            </a:endParaRPr>
          </a:p>
          <a:p>
            <a:pPr marL="342900" indent="-342900" eaLnBrk="1">
              <a:spcBef>
                <a:spcPts val="1200"/>
              </a:spcBef>
              <a:buClr>
                <a:srgbClr val="FF0000"/>
              </a:buClr>
              <a:buSzPct val="100000"/>
              <a:buFont typeface="Arial" panose="020B0604020202020204" pitchFamily="34" charset="0"/>
              <a:buChar char="•"/>
            </a:pPr>
            <a:r>
              <a:rPr lang="de-DE" altLang="de-DE" sz="2400" dirty="0">
                <a:solidFill>
                  <a:schemeClr val="tx1"/>
                </a:solidFill>
              </a:rPr>
              <a:t>Evtl. Unterstützung durch Medikamente:</a:t>
            </a:r>
            <a:br>
              <a:rPr lang="de-DE" altLang="de-DE" sz="2400" dirty="0">
                <a:solidFill>
                  <a:schemeClr val="tx1"/>
                </a:solidFill>
              </a:rPr>
            </a:br>
            <a:r>
              <a:rPr lang="de-DE" altLang="de-DE" sz="2400" dirty="0" err="1">
                <a:solidFill>
                  <a:schemeClr val="tx1"/>
                </a:solidFill>
              </a:rPr>
              <a:t>Vareniclin</a:t>
            </a:r>
            <a:r>
              <a:rPr lang="de-DE" altLang="de-DE" sz="2400" dirty="0">
                <a:solidFill>
                  <a:schemeClr val="tx1"/>
                </a:solidFill>
              </a:rPr>
              <a:t>, </a:t>
            </a:r>
            <a:r>
              <a:rPr lang="de-DE" altLang="de-DE" sz="2400" dirty="0" err="1">
                <a:solidFill>
                  <a:schemeClr val="tx1"/>
                </a:solidFill>
              </a:rPr>
              <a:t>Bupropion</a:t>
            </a:r>
            <a:r>
              <a:rPr lang="de-DE" altLang="de-DE" sz="2400" dirty="0">
                <a:solidFill>
                  <a:schemeClr val="tx1"/>
                </a:solidFill>
              </a:rPr>
              <a:t>, </a:t>
            </a:r>
            <a:r>
              <a:rPr lang="de-DE" altLang="de-DE" sz="2400" dirty="0" err="1">
                <a:solidFill>
                  <a:schemeClr val="tx1"/>
                </a:solidFill>
              </a:rPr>
              <a:t>Nikotinersatzpräperate</a:t>
            </a:r>
            <a:endParaRPr lang="de-DE" altLang="de-DE" sz="2400" dirty="0">
              <a:solidFill>
                <a:schemeClr val="tx1"/>
              </a:solidFill>
            </a:endParaRPr>
          </a:p>
          <a:p>
            <a:pPr marL="342900" indent="-342900" eaLnBrk="1">
              <a:spcBef>
                <a:spcPts val="1200"/>
              </a:spcBef>
              <a:buClr>
                <a:srgbClr val="FF0000"/>
              </a:buClr>
              <a:buSzPct val="100000"/>
              <a:buFont typeface="Arial" panose="020B0604020202020204" pitchFamily="34" charset="0"/>
              <a:buChar char="•"/>
            </a:pPr>
            <a:endParaRPr lang="de-DE" altLang="de-DE" sz="2400" dirty="0">
              <a:solidFill>
                <a:schemeClr val="tx1"/>
              </a:solidFill>
            </a:endParaRPr>
          </a:p>
          <a:p>
            <a:pPr marL="342900" indent="-342900" eaLnBrk="1">
              <a:spcBef>
                <a:spcPts val="1200"/>
              </a:spcBef>
              <a:buClr>
                <a:srgbClr val="FF0000"/>
              </a:buClr>
              <a:buSzPct val="100000"/>
              <a:buFont typeface="Arial" panose="020B0604020202020204" pitchFamily="34" charset="0"/>
              <a:buChar char="•"/>
            </a:pPr>
            <a:r>
              <a:rPr lang="de-DE" altLang="de-DE" sz="2400" dirty="0">
                <a:solidFill>
                  <a:schemeClr val="tx1"/>
                </a:solidFill>
              </a:rPr>
              <a:t>E-Zigaretten sind keine Alternative, helfen aber Einzelnen auf dem Weg zum Verzicht. </a:t>
            </a:r>
          </a:p>
          <a:p>
            <a:pPr eaLnBrk="1">
              <a:spcBef>
                <a:spcPts val="1200"/>
              </a:spcBef>
              <a:buClr>
                <a:srgbClr val="000000"/>
              </a:buClr>
              <a:buSzPct val="100000"/>
            </a:pPr>
            <a:r>
              <a:rPr lang="de-DE" altLang="de-DE" sz="2400" dirty="0">
                <a:solidFill>
                  <a:schemeClr val="tx1"/>
                </a:solidFill>
              </a:rPr>
              <a:t> 	</a:t>
            </a:r>
          </a:p>
        </p:txBody>
      </p:sp>
      <p:sp>
        <p:nvSpPr>
          <p:cNvPr id="15" name="Textfeld 28">
            <a:extLst>
              <a:ext uri="{FF2B5EF4-FFF2-40B4-BE49-F238E27FC236}">
                <a16:creationId xmlns:a16="http://schemas.microsoft.com/office/drawing/2014/main" id="{6317D13B-1DD0-4E73-5ED8-D28621E35B63}"/>
              </a:ext>
            </a:extLst>
          </p:cNvPr>
          <p:cNvSpPr txBox="1">
            <a:spLocks noChangeArrowheads="1"/>
          </p:cNvSpPr>
          <p:nvPr/>
        </p:nvSpPr>
        <p:spPr bwMode="auto">
          <a:xfrm>
            <a:off x="2609579" y="8205626"/>
            <a:ext cx="12457384" cy="49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de-DE" altLang="de-DE" sz="2800" dirty="0">
                <a:solidFill>
                  <a:schemeClr val="tx1"/>
                </a:solidFill>
              </a:rPr>
              <a:t>Es nützt nicht viel, weniger zu rauchen. Ziel muss es sein, ganz aufzuhören!</a:t>
            </a:r>
          </a:p>
        </p:txBody>
      </p:sp>
      <p:sp>
        <p:nvSpPr>
          <p:cNvPr id="16" name="Textfeld 15">
            <a:extLst>
              <a:ext uri="{FF2B5EF4-FFF2-40B4-BE49-F238E27FC236}">
                <a16:creationId xmlns:a16="http://schemas.microsoft.com/office/drawing/2014/main" id="{A5BFC9BD-4E0B-BDC2-020D-3A0E3E44390B}"/>
              </a:ext>
            </a:extLst>
          </p:cNvPr>
          <p:cNvSpPr txBox="1"/>
          <p:nvPr/>
        </p:nvSpPr>
        <p:spPr>
          <a:xfrm>
            <a:off x="2233613" y="2926117"/>
            <a:ext cx="9425978" cy="738664"/>
          </a:xfrm>
          <a:prstGeom prst="rect">
            <a:avLst/>
          </a:prstGeom>
          <a:noFill/>
        </p:spPr>
        <p:txBody>
          <a:bodyPr wrap="none" rtlCol="0">
            <a:spAutoFit/>
          </a:bodyPr>
          <a:lstStyle/>
          <a:p>
            <a:pPr eaLnBrk="1">
              <a:spcBef>
                <a:spcPts val="1200"/>
              </a:spcBef>
              <a:buClr>
                <a:srgbClr val="000000"/>
              </a:buClr>
              <a:buSzPct val="100000"/>
            </a:pPr>
            <a:r>
              <a:rPr lang="de-DE" altLang="de-DE" sz="2400" b="1" dirty="0">
                <a:solidFill>
                  <a:srgbClr val="CC0000"/>
                </a:solidFill>
              </a:rPr>
              <a:t>Nutzen Sie Hilfen, um unabhängig von der Zigarette zu werden:</a:t>
            </a:r>
          </a:p>
          <a:p>
            <a:endParaRPr lang="de-DE" b="1" dirty="0"/>
          </a:p>
        </p:txBody>
      </p:sp>
      <p:pic>
        <p:nvPicPr>
          <p:cNvPr id="17" name="Picture 2" descr="Kostenlose Fotos zum Thema Zigaretten">
            <a:extLst>
              <a:ext uri="{FF2B5EF4-FFF2-40B4-BE49-F238E27FC236}">
                <a16:creationId xmlns:a16="http://schemas.microsoft.com/office/drawing/2014/main" id="{BFD0316C-B20C-D63E-BD07-F54168A1600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94329" y="4154218"/>
            <a:ext cx="5295999" cy="32824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8" name="Textfeld 5">
            <a:extLst>
              <a:ext uri="{FF2B5EF4-FFF2-40B4-BE49-F238E27FC236}">
                <a16:creationId xmlns:a16="http://schemas.microsoft.com/office/drawing/2014/main" id="{26E113EC-F958-7F8F-38AB-B2908595CD07}"/>
              </a:ext>
            </a:extLst>
          </p:cNvPr>
          <p:cNvSpPr txBox="1">
            <a:spLocks noChangeArrowheads="1"/>
          </p:cNvSpPr>
          <p:nvPr/>
        </p:nvSpPr>
        <p:spPr bwMode="auto">
          <a:xfrm>
            <a:off x="9594329" y="7505366"/>
            <a:ext cx="2777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altLang="de-DE" sz="1200" dirty="0">
                <a:solidFill>
                  <a:srgbClr val="686868"/>
                </a:solidFill>
              </a:rPr>
              <a:t>Bild-Quelle: </a:t>
            </a:r>
            <a:r>
              <a:rPr lang="de-DE" altLang="de-DE" sz="1200" dirty="0" err="1">
                <a:solidFill>
                  <a:srgbClr val="686868"/>
                </a:solidFill>
              </a:rPr>
              <a:t>Pixabay</a:t>
            </a:r>
            <a:r>
              <a:rPr lang="de-DE" altLang="de-DE" sz="1200" dirty="0">
                <a:solidFill>
                  <a:srgbClr val="686868"/>
                </a:solidFill>
              </a:rPr>
              <a:t> Gerd Altmann</a:t>
            </a:r>
          </a:p>
        </p:txBody>
      </p:sp>
      <p:sp>
        <p:nvSpPr>
          <p:cNvPr id="19" name="Multiplikationszeichen 18">
            <a:extLst>
              <a:ext uri="{FF2B5EF4-FFF2-40B4-BE49-F238E27FC236}">
                <a16:creationId xmlns:a16="http://schemas.microsoft.com/office/drawing/2014/main" id="{3A71B77E-4DE3-AB27-88B5-27EBABB0AE55}"/>
              </a:ext>
            </a:extLst>
          </p:cNvPr>
          <p:cNvSpPr/>
          <p:nvPr/>
        </p:nvSpPr>
        <p:spPr>
          <a:xfrm rot="19338412">
            <a:off x="10962481" y="2119501"/>
            <a:ext cx="3024530" cy="7351849"/>
          </a:xfrm>
          <a:prstGeom prst="mathMultiply">
            <a:avLst/>
          </a:prstGeom>
          <a:solidFill>
            <a:srgbClr val="FF0000"/>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37145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8072ADCD-2E18-0B37-F922-5B46E71E4D6D}"/>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3F3BE2D8-08EE-45FE-0215-553A152C2B37}"/>
              </a:ext>
            </a:extLst>
          </p:cNvPr>
          <p:cNvSpPr>
            <a:spLocks noGrp="1"/>
          </p:cNvSpPr>
          <p:nvPr>
            <p:ph type="sldNum" sz="quarter" idx="12"/>
          </p:nvPr>
        </p:nvSpPr>
        <p:spPr/>
        <p:txBody>
          <a:bodyPr/>
          <a:lstStyle/>
          <a:p>
            <a:fld id="{94B53EA2-B9A9-424E-B194-AA6E1A27327C}" type="slidenum">
              <a:rPr lang="de-DE" altLang="de-DE" smtClean="0"/>
              <a:pPr/>
              <a:t>12</a:t>
            </a:fld>
            <a:endParaRPr lang="de-DE" altLang="de-DE"/>
          </a:p>
        </p:txBody>
      </p:sp>
      <p:sp>
        <p:nvSpPr>
          <p:cNvPr id="5" name="Rectangle 1">
            <a:extLst>
              <a:ext uri="{FF2B5EF4-FFF2-40B4-BE49-F238E27FC236}">
                <a16:creationId xmlns:a16="http://schemas.microsoft.com/office/drawing/2014/main" id="{A212F8D4-7F20-ACD4-621D-3966D405C2EF}"/>
              </a:ext>
            </a:extLst>
          </p:cNvPr>
          <p:cNvSpPr txBox="1">
            <a:spLocks noChangeArrowheads="1"/>
          </p:cNvSpPr>
          <p:nvPr/>
        </p:nvSpPr>
        <p:spPr>
          <a:xfrm>
            <a:off x="2233613" y="1121000"/>
            <a:ext cx="12833350" cy="830619"/>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2. Ernähren Sie sich gesund</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6" name="Textfeld 25">
            <a:extLst>
              <a:ext uri="{FF2B5EF4-FFF2-40B4-BE49-F238E27FC236}">
                <a16:creationId xmlns:a16="http://schemas.microsoft.com/office/drawing/2014/main" id="{59233753-C204-9AFD-7C57-6BA007C609A0}"/>
              </a:ext>
            </a:extLst>
          </p:cNvPr>
          <p:cNvSpPr txBox="1">
            <a:spLocks noChangeArrowheads="1"/>
          </p:cNvSpPr>
          <p:nvPr/>
        </p:nvSpPr>
        <p:spPr bwMode="auto">
          <a:xfrm>
            <a:off x="2217292" y="2147708"/>
            <a:ext cx="115919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Gesunde Ernährung hilft Übergewicht, Zuckerkrankheit, Bluthochdruck und erhöhtes Cholesterin zu bekämpfen und gehört zu den Basismaßnahmen der Prävention</a:t>
            </a:r>
          </a:p>
        </p:txBody>
      </p:sp>
      <p:sp>
        <p:nvSpPr>
          <p:cNvPr id="7" name="Textfeld 28">
            <a:extLst>
              <a:ext uri="{FF2B5EF4-FFF2-40B4-BE49-F238E27FC236}">
                <a16:creationId xmlns:a16="http://schemas.microsoft.com/office/drawing/2014/main" id="{D524DFA3-6D81-20E7-C88F-75977C88395C}"/>
              </a:ext>
            </a:extLst>
          </p:cNvPr>
          <p:cNvSpPr txBox="1">
            <a:spLocks noChangeArrowheads="1"/>
          </p:cNvSpPr>
          <p:nvPr/>
        </p:nvSpPr>
        <p:spPr bwMode="auto">
          <a:xfrm>
            <a:off x="2226849" y="3989330"/>
            <a:ext cx="9553826" cy="595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marL="457200" indent="-4572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14000"/>
              </a:lnSpc>
              <a:spcAft>
                <a:spcPct val="0"/>
              </a:spcAft>
              <a:buAutoNum type="arabicPeriod"/>
            </a:pPr>
            <a:r>
              <a:rPr lang="de-DE" altLang="de-DE" sz="2400" dirty="0">
                <a:solidFill>
                  <a:schemeClr val="tx1"/>
                </a:solidFill>
                <a:latin typeface="Arial"/>
                <a:cs typeface="Arial"/>
              </a:rPr>
              <a:t>"Getränke" stehen als größte Lebensmittelgruppe mit einer täglichen Trinkmenge von rund 1,5 Litern im Zentrum des DGE-Ernährungskreises [Achtung bei schwerer Herzinsuffizienz]</a:t>
            </a:r>
            <a:endParaRPr lang="de-DE" dirty="0">
              <a:solidFill>
                <a:schemeClr val="tx1"/>
              </a:solidFill>
            </a:endParaRPr>
          </a:p>
          <a:p>
            <a:pPr algn="l">
              <a:lnSpc>
                <a:spcPct val="113999"/>
              </a:lnSpc>
              <a:spcAft>
                <a:spcPct val="0"/>
              </a:spcAft>
              <a:buAutoNum type="arabicPeriod"/>
            </a:pPr>
            <a:r>
              <a:rPr lang="de-DE" altLang="de-DE" sz="2400" dirty="0">
                <a:solidFill>
                  <a:schemeClr val="tx1"/>
                </a:solidFill>
                <a:latin typeface="Arial"/>
                <a:cs typeface="Arial"/>
              </a:rPr>
              <a:t>Pflanzliche Lebensmittel […] liefern Kohlenhydrate, Eiweiß, Vitamine, Mineralstoffe, Ballaststoffe und sekundäre Pflanzenstoffe. Sie sind die Basis einer gesunden Lebensmittelauswahl.</a:t>
            </a:r>
          </a:p>
          <a:p>
            <a:pPr algn="l">
              <a:lnSpc>
                <a:spcPct val="113999"/>
              </a:lnSpc>
              <a:spcAft>
                <a:spcPct val="0"/>
              </a:spcAft>
              <a:buAutoNum type="arabicPeriod"/>
            </a:pPr>
            <a:r>
              <a:rPr lang="de-DE" altLang="de-DE" sz="2400" dirty="0">
                <a:solidFill>
                  <a:schemeClr val="tx1"/>
                </a:solidFill>
                <a:latin typeface="Arial"/>
                <a:cs typeface="Arial"/>
              </a:rPr>
              <a:t>Bei der Gruppe "Öle und Fette" ist vor allem die Qualität entscheidend. Pflanzliche Öle liefern wertvolle ungesättigte Fettsäuren und Vitamin E.</a:t>
            </a:r>
          </a:p>
          <a:p>
            <a:pPr algn="l">
              <a:lnSpc>
                <a:spcPct val="113999"/>
              </a:lnSpc>
              <a:spcAft>
                <a:spcPct val="0"/>
              </a:spcAft>
              <a:buAutoNum type="arabicPeriod"/>
            </a:pPr>
            <a:r>
              <a:rPr lang="de-DE" altLang="de-DE" sz="2400" dirty="0">
                <a:solidFill>
                  <a:schemeClr val="tx1"/>
                </a:solidFill>
                <a:latin typeface="Arial"/>
                <a:cs typeface="Arial"/>
              </a:rPr>
              <a:t>Tierische Lebensmittel aus der Gruppe "Milch und Milchprodukte" sowie der Gruppe "Fleisch, Wurst, Fisch und Eier" ergänzen in kleinen Portionen den Speiseplan.</a:t>
            </a:r>
          </a:p>
          <a:p>
            <a:pPr marL="0" indent="0" algn="l" eaLnBrk="1">
              <a:lnSpc>
                <a:spcPct val="114000"/>
              </a:lnSpc>
              <a:spcAft>
                <a:spcPct val="0"/>
              </a:spcAft>
            </a:pPr>
            <a:endParaRPr lang="de-DE" altLang="de-DE" sz="2400" dirty="0">
              <a:solidFill>
                <a:schemeClr val="tx1"/>
              </a:solidFill>
            </a:endParaRPr>
          </a:p>
        </p:txBody>
      </p:sp>
      <p:sp>
        <p:nvSpPr>
          <p:cNvPr id="9" name="Textfeld 8">
            <a:extLst>
              <a:ext uri="{FF2B5EF4-FFF2-40B4-BE49-F238E27FC236}">
                <a16:creationId xmlns:a16="http://schemas.microsoft.com/office/drawing/2014/main" id="{C25D31CD-E64D-A2E7-8132-ECD35583E8FB}"/>
              </a:ext>
            </a:extLst>
          </p:cNvPr>
          <p:cNvSpPr txBox="1">
            <a:spLocks noChangeArrowheads="1"/>
          </p:cNvSpPr>
          <p:nvPr/>
        </p:nvSpPr>
        <p:spPr bwMode="auto">
          <a:xfrm>
            <a:off x="2218879" y="3336630"/>
            <a:ext cx="579437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dirty="0">
                <a:solidFill>
                  <a:srgbClr val="CC0000"/>
                </a:solidFill>
              </a:rPr>
              <a:t>Prinzipien der gesunden Ernährung</a:t>
            </a:r>
          </a:p>
        </p:txBody>
      </p:sp>
      <p:sp>
        <p:nvSpPr>
          <p:cNvPr id="10" name="Textfeld 3">
            <a:extLst>
              <a:ext uri="{FF2B5EF4-FFF2-40B4-BE49-F238E27FC236}">
                <a16:creationId xmlns:a16="http://schemas.microsoft.com/office/drawing/2014/main" id="{118106D1-54AB-F160-5C59-EE552216FB40}"/>
              </a:ext>
            </a:extLst>
          </p:cNvPr>
          <p:cNvSpPr txBox="1">
            <a:spLocks noChangeArrowheads="1"/>
          </p:cNvSpPr>
          <p:nvPr/>
        </p:nvSpPr>
        <p:spPr bwMode="auto">
          <a:xfrm>
            <a:off x="11865707" y="8355988"/>
            <a:ext cx="49050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400" dirty="0">
                <a:solidFill>
                  <a:schemeClr val="tx1"/>
                </a:solidFill>
              </a:rPr>
              <a:t>DGE-Ernährungskreis®</a:t>
            </a:r>
          </a:p>
          <a:p>
            <a:r>
              <a:rPr lang="de-DE" altLang="de-DE" sz="1400" dirty="0">
                <a:solidFill>
                  <a:schemeClr val="tx1"/>
                </a:solidFill>
              </a:rPr>
              <a:t>Copyright: Deutsche Gesellschaft für Ernährung e. V., Bonn</a:t>
            </a:r>
          </a:p>
        </p:txBody>
      </p:sp>
      <p:pic>
        <p:nvPicPr>
          <p:cNvPr id="4" name="Grafik 3" descr="Ein Bild, das Platte, Essen, Mahlzeit, Frucht enthält.&#10;&#10;Beschreibung automatisch generiert.">
            <a:extLst>
              <a:ext uri="{FF2B5EF4-FFF2-40B4-BE49-F238E27FC236}">
                <a16:creationId xmlns:a16="http://schemas.microsoft.com/office/drawing/2014/main" id="{9E1450DB-FE3D-3FA9-58EA-D54D16B4A299}"/>
              </a:ext>
            </a:extLst>
          </p:cNvPr>
          <p:cNvPicPr>
            <a:picLocks noChangeAspect="1"/>
          </p:cNvPicPr>
          <p:nvPr/>
        </p:nvPicPr>
        <p:blipFill>
          <a:blip r:embed="rId3"/>
          <a:stretch>
            <a:fillRect/>
          </a:stretch>
        </p:blipFill>
        <p:spPr>
          <a:xfrm>
            <a:off x="11776538" y="3214373"/>
            <a:ext cx="4977358" cy="4810988"/>
          </a:xfrm>
          <a:prstGeom prst="rect">
            <a:avLst/>
          </a:prstGeom>
        </p:spPr>
      </p:pic>
    </p:spTree>
    <p:extLst>
      <p:ext uri="{BB962C8B-B14F-4D97-AF65-F5344CB8AC3E}">
        <p14:creationId xmlns:p14="http://schemas.microsoft.com/office/powerpoint/2010/main" val="4163677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5DC1D016-6100-F5D1-757E-6CC639111E1E}"/>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5A7872FE-4B0F-35A2-7388-335FC909B143}"/>
              </a:ext>
            </a:extLst>
          </p:cNvPr>
          <p:cNvSpPr>
            <a:spLocks noGrp="1"/>
          </p:cNvSpPr>
          <p:nvPr>
            <p:ph type="sldNum" sz="quarter" idx="12"/>
          </p:nvPr>
        </p:nvSpPr>
        <p:spPr/>
        <p:txBody>
          <a:bodyPr/>
          <a:lstStyle/>
          <a:p>
            <a:fld id="{94B53EA2-B9A9-424E-B194-AA6E1A27327C}" type="slidenum">
              <a:rPr lang="de-DE" altLang="de-DE" smtClean="0"/>
              <a:pPr/>
              <a:t>13</a:t>
            </a:fld>
            <a:endParaRPr lang="de-DE" altLang="de-DE"/>
          </a:p>
        </p:txBody>
      </p:sp>
      <p:sp>
        <p:nvSpPr>
          <p:cNvPr id="4" name="Rectangle 1">
            <a:extLst>
              <a:ext uri="{FF2B5EF4-FFF2-40B4-BE49-F238E27FC236}">
                <a16:creationId xmlns:a16="http://schemas.microsoft.com/office/drawing/2014/main" id="{DFD891A6-2A72-97B1-40E9-DA766D070D43}"/>
              </a:ext>
            </a:extLst>
          </p:cNvPr>
          <p:cNvSpPr txBox="1">
            <a:spLocks noChangeArrowheads="1"/>
          </p:cNvSpPr>
          <p:nvPr/>
        </p:nvSpPr>
        <p:spPr>
          <a:xfrm>
            <a:off x="2162175" y="1048992"/>
            <a:ext cx="12833350"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Auswirkung gesunder Ernährung</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08E998CA-F930-71F5-1B3A-74E31A9A4825}"/>
              </a:ext>
            </a:extLst>
          </p:cNvPr>
          <p:cNvSpPr txBox="1"/>
          <p:nvPr/>
        </p:nvSpPr>
        <p:spPr>
          <a:xfrm>
            <a:off x="3614738" y="2332039"/>
            <a:ext cx="7777162"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Erhöhtes Körpergewicht </a:t>
            </a:r>
            <a:r>
              <a:rPr lang="de-DE" sz="2800" dirty="0">
                <a:solidFill>
                  <a:schemeClr val="tx1"/>
                </a:solidFill>
                <a:cs typeface="+mn-cs"/>
              </a:rPr>
              <a:t>sinkt, wenn weniger Energie aufgenommen als verbraucht wird</a:t>
            </a:r>
          </a:p>
        </p:txBody>
      </p:sp>
      <p:sp>
        <p:nvSpPr>
          <p:cNvPr id="6" name="Textfeld 5">
            <a:extLst>
              <a:ext uri="{FF2B5EF4-FFF2-40B4-BE49-F238E27FC236}">
                <a16:creationId xmlns:a16="http://schemas.microsoft.com/office/drawing/2014/main" id="{7F92FCD6-14F6-599C-7831-709EBD934E0A}"/>
              </a:ext>
            </a:extLst>
          </p:cNvPr>
          <p:cNvSpPr txBox="1"/>
          <p:nvPr/>
        </p:nvSpPr>
        <p:spPr>
          <a:xfrm>
            <a:off x="3614738" y="5446714"/>
            <a:ext cx="7777162"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Erhöhter Blutdruck </a:t>
            </a:r>
            <a:r>
              <a:rPr lang="de-DE" sz="2800" dirty="0">
                <a:solidFill>
                  <a:schemeClr val="tx1"/>
                </a:solidFill>
                <a:cs typeface="+mn-cs"/>
              </a:rPr>
              <a:t>sinkt </a:t>
            </a:r>
          </a:p>
          <a:p>
            <a:pPr eaLnBrk="1">
              <a:lnSpc>
                <a:spcPct val="125000"/>
              </a:lnSpc>
              <a:spcBef>
                <a:spcPts val="0"/>
              </a:spcBef>
              <a:buClr>
                <a:srgbClr val="000000"/>
              </a:buClr>
              <a:buSzPct val="100000"/>
              <a:defRPr/>
            </a:pPr>
            <a:r>
              <a:rPr lang="de-DE" sz="2800" dirty="0">
                <a:solidFill>
                  <a:schemeClr val="tx1"/>
                </a:solidFill>
                <a:cs typeface="+mn-cs"/>
              </a:rPr>
              <a:t>im Durchschnitt um ca. 10 </a:t>
            </a:r>
            <a:r>
              <a:rPr lang="de-DE" sz="2800" dirty="0" err="1">
                <a:solidFill>
                  <a:schemeClr val="tx1"/>
                </a:solidFill>
                <a:cs typeface="+mn-cs"/>
              </a:rPr>
              <a:t>mmHg</a:t>
            </a:r>
            <a:r>
              <a:rPr lang="de-DE" sz="2800" dirty="0">
                <a:solidFill>
                  <a:schemeClr val="tx1"/>
                </a:solidFill>
                <a:cs typeface="+mn-cs"/>
              </a:rPr>
              <a:t>* (systolisch)</a:t>
            </a:r>
          </a:p>
        </p:txBody>
      </p:sp>
      <p:sp>
        <p:nvSpPr>
          <p:cNvPr id="7" name="Textfeld 6">
            <a:extLst>
              <a:ext uri="{FF2B5EF4-FFF2-40B4-BE49-F238E27FC236}">
                <a16:creationId xmlns:a16="http://schemas.microsoft.com/office/drawing/2014/main" id="{22E0BF73-5C47-A2D6-DDE2-A499CCB346E7}"/>
              </a:ext>
            </a:extLst>
          </p:cNvPr>
          <p:cNvSpPr txBox="1"/>
          <p:nvPr/>
        </p:nvSpPr>
        <p:spPr>
          <a:xfrm>
            <a:off x="3614738" y="6958014"/>
            <a:ext cx="7777162"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Erhöhtes LDL**-Cholesterin </a:t>
            </a:r>
            <a:r>
              <a:rPr lang="de-DE" sz="2800" dirty="0">
                <a:solidFill>
                  <a:schemeClr val="tx1"/>
                </a:solidFill>
                <a:cs typeface="+mn-cs"/>
              </a:rPr>
              <a:t>sinkt </a:t>
            </a:r>
          </a:p>
          <a:p>
            <a:pPr eaLnBrk="1">
              <a:lnSpc>
                <a:spcPct val="125000"/>
              </a:lnSpc>
              <a:spcBef>
                <a:spcPts val="0"/>
              </a:spcBef>
              <a:buClr>
                <a:srgbClr val="000000"/>
              </a:buClr>
              <a:buSzPct val="100000"/>
              <a:defRPr/>
            </a:pPr>
            <a:r>
              <a:rPr lang="de-DE" sz="2800" dirty="0">
                <a:solidFill>
                  <a:schemeClr val="tx1"/>
                </a:solidFill>
                <a:cs typeface="+mn-cs"/>
              </a:rPr>
              <a:t>im Durchschnitt um ca. 15%*</a:t>
            </a:r>
          </a:p>
        </p:txBody>
      </p:sp>
      <p:sp>
        <p:nvSpPr>
          <p:cNvPr id="8" name="Textfeld 7">
            <a:extLst>
              <a:ext uri="{FF2B5EF4-FFF2-40B4-BE49-F238E27FC236}">
                <a16:creationId xmlns:a16="http://schemas.microsoft.com/office/drawing/2014/main" id="{91985C56-02C1-1587-F7E9-D330B880E8B8}"/>
              </a:ext>
            </a:extLst>
          </p:cNvPr>
          <p:cNvSpPr txBox="1"/>
          <p:nvPr/>
        </p:nvSpPr>
        <p:spPr>
          <a:xfrm>
            <a:off x="3584575" y="3878264"/>
            <a:ext cx="7810500"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dirty="0">
                <a:solidFill>
                  <a:schemeClr val="tx1"/>
                </a:solidFill>
                <a:cs typeface="+mn-cs"/>
              </a:rPr>
              <a:t>Das Risiko, an </a:t>
            </a:r>
            <a:r>
              <a:rPr lang="de-DE" sz="2800" b="1" dirty="0">
                <a:solidFill>
                  <a:srgbClr val="CC0000"/>
                </a:solidFill>
                <a:cs typeface="+mn-cs"/>
              </a:rPr>
              <a:t>Diabetes</a:t>
            </a:r>
            <a:r>
              <a:rPr lang="de-DE" sz="2800" dirty="0">
                <a:solidFill>
                  <a:schemeClr val="tx1"/>
                </a:solidFill>
                <a:cs typeface="+mn-cs"/>
              </a:rPr>
              <a:t> zu erkranken, sinkt </a:t>
            </a:r>
          </a:p>
          <a:p>
            <a:pPr eaLnBrk="1">
              <a:lnSpc>
                <a:spcPct val="125000"/>
              </a:lnSpc>
              <a:spcBef>
                <a:spcPts val="0"/>
              </a:spcBef>
              <a:buClr>
                <a:srgbClr val="000000"/>
              </a:buClr>
              <a:buSzPct val="100000"/>
              <a:defRPr/>
            </a:pPr>
            <a:r>
              <a:rPr lang="de-DE" sz="2800" dirty="0">
                <a:solidFill>
                  <a:schemeClr val="tx1"/>
                </a:solidFill>
                <a:cs typeface="+mn-cs"/>
              </a:rPr>
              <a:t>um mehr als 50%*</a:t>
            </a:r>
          </a:p>
        </p:txBody>
      </p:sp>
      <p:sp>
        <p:nvSpPr>
          <p:cNvPr id="9" name="Textfeld 1">
            <a:extLst>
              <a:ext uri="{FF2B5EF4-FFF2-40B4-BE49-F238E27FC236}">
                <a16:creationId xmlns:a16="http://schemas.microsoft.com/office/drawing/2014/main" id="{1B3B47DD-4BD0-26F6-36BF-DFCF1B7CA210}"/>
              </a:ext>
            </a:extLst>
          </p:cNvPr>
          <p:cNvSpPr txBox="1">
            <a:spLocks noChangeArrowheads="1"/>
          </p:cNvSpPr>
          <p:nvPr/>
        </p:nvSpPr>
        <p:spPr bwMode="auto">
          <a:xfrm>
            <a:off x="11753851" y="1990727"/>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a:solidFill>
                  <a:srgbClr val="66FF33"/>
                </a:solidFill>
              </a:rPr>
              <a:t> </a:t>
            </a:r>
            <a:endParaRPr lang="de-DE" altLang="de-DE" sz="2400">
              <a:solidFill>
                <a:srgbClr val="66FF33"/>
              </a:solidFill>
            </a:endParaRPr>
          </a:p>
        </p:txBody>
      </p:sp>
      <p:sp>
        <p:nvSpPr>
          <p:cNvPr id="10" name="Textfeld 11">
            <a:extLst>
              <a:ext uri="{FF2B5EF4-FFF2-40B4-BE49-F238E27FC236}">
                <a16:creationId xmlns:a16="http://schemas.microsoft.com/office/drawing/2014/main" id="{56F491B2-16B9-0EF2-5F2C-113472ECE737}"/>
              </a:ext>
            </a:extLst>
          </p:cNvPr>
          <p:cNvSpPr txBox="1">
            <a:spLocks noChangeArrowheads="1"/>
          </p:cNvSpPr>
          <p:nvPr/>
        </p:nvSpPr>
        <p:spPr bwMode="auto">
          <a:xfrm>
            <a:off x="11763376" y="3522665"/>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a:solidFill>
                  <a:srgbClr val="66FF33"/>
                </a:solidFill>
              </a:rPr>
              <a:t> </a:t>
            </a:r>
            <a:endParaRPr lang="de-DE" altLang="de-DE" sz="2400">
              <a:solidFill>
                <a:srgbClr val="66FF33"/>
              </a:solidFill>
            </a:endParaRPr>
          </a:p>
        </p:txBody>
      </p:sp>
      <p:sp>
        <p:nvSpPr>
          <p:cNvPr id="11" name="Textfeld 12">
            <a:extLst>
              <a:ext uri="{FF2B5EF4-FFF2-40B4-BE49-F238E27FC236}">
                <a16:creationId xmlns:a16="http://schemas.microsoft.com/office/drawing/2014/main" id="{1FC575BE-1E4F-938C-5BA7-65E7F455F15E}"/>
              </a:ext>
            </a:extLst>
          </p:cNvPr>
          <p:cNvSpPr txBox="1">
            <a:spLocks noChangeArrowheads="1"/>
          </p:cNvSpPr>
          <p:nvPr/>
        </p:nvSpPr>
        <p:spPr bwMode="auto">
          <a:xfrm>
            <a:off x="11763376" y="5157790"/>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a:solidFill>
                  <a:srgbClr val="66FF33"/>
                </a:solidFill>
              </a:rPr>
              <a:t> </a:t>
            </a:r>
            <a:endParaRPr lang="de-DE" altLang="de-DE" sz="2400">
              <a:solidFill>
                <a:srgbClr val="66FF33"/>
              </a:solidFill>
            </a:endParaRPr>
          </a:p>
        </p:txBody>
      </p:sp>
      <p:sp>
        <p:nvSpPr>
          <p:cNvPr id="12" name="Textfeld 13">
            <a:extLst>
              <a:ext uri="{FF2B5EF4-FFF2-40B4-BE49-F238E27FC236}">
                <a16:creationId xmlns:a16="http://schemas.microsoft.com/office/drawing/2014/main" id="{7EDC5345-6883-0E5E-7520-545C34448248}"/>
              </a:ext>
            </a:extLst>
          </p:cNvPr>
          <p:cNvSpPr txBox="1">
            <a:spLocks noChangeArrowheads="1"/>
          </p:cNvSpPr>
          <p:nvPr/>
        </p:nvSpPr>
        <p:spPr bwMode="auto">
          <a:xfrm>
            <a:off x="11763376" y="6670677"/>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a:solidFill>
                  <a:srgbClr val="66FF33"/>
                </a:solidFill>
              </a:rPr>
              <a:t> </a:t>
            </a:r>
            <a:endParaRPr lang="de-DE" altLang="de-DE" sz="2400">
              <a:solidFill>
                <a:srgbClr val="66FF33"/>
              </a:solidFill>
            </a:endParaRPr>
          </a:p>
        </p:txBody>
      </p:sp>
      <p:sp>
        <p:nvSpPr>
          <p:cNvPr id="13" name="Textfeld 4">
            <a:extLst>
              <a:ext uri="{FF2B5EF4-FFF2-40B4-BE49-F238E27FC236}">
                <a16:creationId xmlns:a16="http://schemas.microsoft.com/office/drawing/2014/main" id="{A52857F1-F1F8-17C5-9D9F-BE835A19EABB}"/>
              </a:ext>
            </a:extLst>
          </p:cNvPr>
          <p:cNvSpPr txBox="1">
            <a:spLocks noChangeArrowheads="1"/>
          </p:cNvSpPr>
          <p:nvPr/>
        </p:nvSpPr>
        <p:spPr bwMode="auto">
          <a:xfrm>
            <a:off x="3614738" y="8758238"/>
            <a:ext cx="10731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a:solidFill>
                  <a:schemeClr val="tx1"/>
                </a:solidFill>
              </a:rPr>
              <a:t>*Das Ausmaß der Senkung kann von Person zu Person variieren, die Zahlen beziehen sich auf Effekte,</a:t>
            </a:r>
          </a:p>
          <a:p>
            <a:pPr eaLnBrk="1">
              <a:lnSpc>
                <a:spcPct val="93000"/>
              </a:lnSpc>
              <a:buClr>
                <a:srgbClr val="000000"/>
              </a:buClr>
              <a:buSzPct val="100000"/>
              <a:buFont typeface="Times New Roman" panose="02020603050405020304" pitchFamily="18" charset="0"/>
              <a:buNone/>
            </a:pPr>
            <a:r>
              <a:rPr lang="de-DE" altLang="de-DE">
                <a:solidFill>
                  <a:schemeClr val="tx1"/>
                </a:solidFill>
              </a:rPr>
              <a:t>  die in wissenschaftlichen Studien nachgewiesen wurden</a:t>
            </a:r>
          </a:p>
          <a:p>
            <a:pPr eaLnBrk="1">
              <a:lnSpc>
                <a:spcPct val="93000"/>
              </a:lnSpc>
              <a:buClr>
                <a:srgbClr val="000000"/>
              </a:buClr>
              <a:buSzPct val="100000"/>
            </a:pPr>
            <a:r>
              <a:rPr lang="de-DE" altLang="de-DE">
                <a:solidFill>
                  <a:schemeClr val="tx1"/>
                </a:solidFill>
              </a:rPr>
              <a:t>**LDL = Low Density Lipoprotein, erhöhte Werte beschleunigen den Verlauf der Arteriosklerose</a:t>
            </a:r>
          </a:p>
          <a:p>
            <a:pPr eaLnBrk="1">
              <a:lnSpc>
                <a:spcPct val="93000"/>
              </a:lnSpc>
              <a:buClr>
                <a:srgbClr val="000000"/>
              </a:buClr>
              <a:buSzPct val="100000"/>
              <a:buFont typeface="Times New Roman" panose="02020603050405020304" pitchFamily="18" charset="0"/>
              <a:buNone/>
            </a:pPr>
            <a:endParaRPr lang="de-DE" altLang="de-DE">
              <a:solidFill>
                <a:schemeClr val="tx1"/>
              </a:solidFill>
            </a:endParaRPr>
          </a:p>
        </p:txBody>
      </p:sp>
    </p:spTree>
    <p:extLst>
      <p:ext uri="{BB962C8B-B14F-4D97-AF65-F5344CB8AC3E}">
        <p14:creationId xmlns:p14="http://schemas.microsoft.com/office/powerpoint/2010/main" val="952850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4D8965AD-8126-5F8C-1614-9594CCFC5F10}"/>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F36DE864-935C-9F8E-A02A-D3D34DA48519}"/>
              </a:ext>
            </a:extLst>
          </p:cNvPr>
          <p:cNvSpPr>
            <a:spLocks noGrp="1"/>
          </p:cNvSpPr>
          <p:nvPr>
            <p:ph type="sldNum" sz="quarter" idx="12"/>
          </p:nvPr>
        </p:nvSpPr>
        <p:spPr/>
        <p:txBody>
          <a:bodyPr/>
          <a:lstStyle/>
          <a:p>
            <a:fld id="{94B53EA2-B9A9-424E-B194-AA6E1A27327C}" type="slidenum">
              <a:rPr lang="de-DE" altLang="de-DE" smtClean="0"/>
              <a:pPr/>
              <a:t>14</a:t>
            </a:fld>
            <a:endParaRPr lang="de-DE" altLang="de-DE"/>
          </a:p>
        </p:txBody>
      </p:sp>
      <p:sp>
        <p:nvSpPr>
          <p:cNvPr id="5" name="Rectangle 1">
            <a:extLst>
              <a:ext uri="{FF2B5EF4-FFF2-40B4-BE49-F238E27FC236}">
                <a16:creationId xmlns:a16="http://schemas.microsoft.com/office/drawing/2014/main" id="{C67C1AEA-DE30-351B-4EFF-D24F72C668F1}"/>
              </a:ext>
            </a:extLst>
          </p:cNvPr>
          <p:cNvSpPr txBox="1">
            <a:spLocks noChangeArrowheads="1"/>
          </p:cNvSpPr>
          <p:nvPr/>
        </p:nvSpPr>
        <p:spPr>
          <a:xfrm>
            <a:off x="1579910" y="998588"/>
            <a:ext cx="12833350"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3. Sorgen Sie für regelmäßige Bewegung</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6" name="Textfeld 25">
            <a:extLst>
              <a:ext uri="{FF2B5EF4-FFF2-40B4-BE49-F238E27FC236}">
                <a16:creationId xmlns:a16="http://schemas.microsoft.com/office/drawing/2014/main" id="{6B7AF675-18AA-9538-792D-95E838FD2328}"/>
              </a:ext>
            </a:extLst>
          </p:cNvPr>
          <p:cNvSpPr txBox="1">
            <a:spLocks noChangeArrowheads="1"/>
          </p:cNvSpPr>
          <p:nvPr/>
        </p:nvSpPr>
        <p:spPr bwMode="auto">
          <a:xfrm>
            <a:off x="1548795" y="2180327"/>
            <a:ext cx="115919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Unser Körper braucht Bewegung. Dabei werden Herz und Kreislauf trainiert, Energie verbrannt und gefäßschützende sowie stimmungsaufhellende Substanzen freigesetzt. </a:t>
            </a:r>
          </a:p>
        </p:txBody>
      </p:sp>
      <p:sp>
        <p:nvSpPr>
          <p:cNvPr id="7" name="Textfeld 6">
            <a:extLst>
              <a:ext uri="{FF2B5EF4-FFF2-40B4-BE49-F238E27FC236}">
                <a16:creationId xmlns:a16="http://schemas.microsoft.com/office/drawing/2014/main" id="{F1F76D0E-E409-C1E5-BEBF-4ED546B6174D}"/>
              </a:ext>
            </a:extLst>
          </p:cNvPr>
          <p:cNvSpPr txBox="1"/>
          <p:nvPr/>
        </p:nvSpPr>
        <p:spPr>
          <a:xfrm>
            <a:off x="2105497" y="4150420"/>
            <a:ext cx="7128792" cy="3733010"/>
          </a:xfrm>
          <a:prstGeom prst="rect">
            <a:avLst/>
          </a:prstGeom>
          <a:noFill/>
        </p:spPr>
        <p:txBody>
          <a:bodyPr wrap="square">
            <a:spAutoFit/>
          </a:bodyPr>
          <a:lstStyle/>
          <a:p>
            <a:pPr marL="342900" indent="-342900" eaLnBrk="1">
              <a:lnSpc>
                <a:spcPct val="114000"/>
              </a:lnSpc>
              <a:spcBef>
                <a:spcPts val="1200"/>
              </a:spcBef>
              <a:buClr>
                <a:srgbClr val="FF0000"/>
              </a:buClr>
              <a:buSzPct val="100000"/>
              <a:buFont typeface="Arial" panose="020B0604020202020204" pitchFamily="34" charset="0"/>
              <a:buChar char="•"/>
              <a:defRPr/>
            </a:pPr>
            <a:r>
              <a:rPr lang="de-DE" sz="2400" dirty="0">
                <a:solidFill>
                  <a:schemeClr val="tx1"/>
                </a:solidFill>
                <a:cs typeface="+mn-cs"/>
              </a:rPr>
              <a:t>Integrieren Sie Bewegung in den Alltag:</a:t>
            </a:r>
            <a:br>
              <a:rPr lang="de-DE" sz="2400" dirty="0">
                <a:solidFill>
                  <a:schemeClr val="tx1"/>
                </a:solidFill>
                <a:cs typeface="+mn-cs"/>
              </a:rPr>
            </a:br>
            <a:r>
              <a:rPr lang="de-DE" sz="2400" dirty="0">
                <a:solidFill>
                  <a:schemeClr val="tx1"/>
                </a:solidFill>
                <a:cs typeface="+mn-cs"/>
              </a:rPr>
              <a:t>Treppe statt Fahrstuhl, Verzicht auf das Auto</a:t>
            </a:r>
            <a:br>
              <a:rPr lang="de-DE" sz="2400" dirty="0">
                <a:solidFill>
                  <a:schemeClr val="tx1"/>
                </a:solidFill>
                <a:cs typeface="+mn-cs"/>
              </a:rPr>
            </a:br>
            <a:r>
              <a:rPr lang="de-DE" sz="2400" dirty="0">
                <a:solidFill>
                  <a:schemeClr val="tx1"/>
                </a:solidFill>
                <a:cs typeface="+mn-cs"/>
              </a:rPr>
              <a:t>für kleinere Besorgungen usw.</a:t>
            </a:r>
          </a:p>
          <a:p>
            <a:pPr marL="342900" indent="-342900" eaLnBrk="1">
              <a:lnSpc>
                <a:spcPct val="114000"/>
              </a:lnSpc>
              <a:spcBef>
                <a:spcPts val="1200"/>
              </a:spcBef>
              <a:buClr>
                <a:srgbClr val="FF0000"/>
              </a:buClr>
              <a:buSzPct val="100000"/>
              <a:buFont typeface="Arial" panose="020B0604020202020204" pitchFamily="34" charset="0"/>
              <a:buChar char="•"/>
              <a:defRPr/>
            </a:pPr>
            <a:r>
              <a:rPr lang="de-DE" sz="2400" dirty="0">
                <a:solidFill>
                  <a:schemeClr val="tx1"/>
                </a:solidFill>
                <a:cs typeface="+mn-cs"/>
              </a:rPr>
              <a:t>Trainieren Sie zusätzlich 2,5 bis 5 Std. pro Woche mit einer Intensität, die Sie als „etwas anstrengend“ bis „anstrengend“ empfinden</a:t>
            </a:r>
          </a:p>
          <a:p>
            <a:pPr marL="342900" indent="-342900" eaLnBrk="1">
              <a:lnSpc>
                <a:spcPct val="114000"/>
              </a:lnSpc>
              <a:spcBef>
                <a:spcPts val="1200"/>
              </a:spcBef>
              <a:buClr>
                <a:srgbClr val="FF0000"/>
              </a:buClr>
              <a:buSzPct val="100000"/>
              <a:buFont typeface="Arial" panose="020B0604020202020204" pitchFamily="34" charset="0"/>
              <a:buChar char="•"/>
              <a:defRPr/>
            </a:pPr>
            <a:r>
              <a:rPr lang="de-DE" sz="2400" dirty="0">
                <a:solidFill>
                  <a:schemeClr val="tx1"/>
                </a:solidFill>
                <a:cs typeface="+mn-cs"/>
              </a:rPr>
              <a:t>Daher: ergänzen Sie Ihr Training in der Herzgruppe durch weitere Trainingsaktivitäten</a:t>
            </a:r>
          </a:p>
        </p:txBody>
      </p:sp>
      <p:sp>
        <p:nvSpPr>
          <p:cNvPr id="8" name="Textfeld 8">
            <a:extLst>
              <a:ext uri="{FF2B5EF4-FFF2-40B4-BE49-F238E27FC236}">
                <a16:creationId xmlns:a16="http://schemas.microsoft.com/office/drawing/2014/main" id="{D61B8C90-9497-6E85-7974-DDD680753768}"/>
              </a:ext>
            </a:extLst>
          </p:cNvPr>
          <p:cNvSpPr txBox="1">
            <a:spLocks noChangeArrowheads="1"/>
          </p:cNvSpPr>
          <p:nvPr/>
        </p:nvSpPr>
        <p:spPr bwMode="auto">
          <a:xfrm>
            <a:off x="2107085" y="3645595"/>
            <a:ext cx="579437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dirty="0">
                <a:solidFill>
                  <a:srgbClr val="CC0000"/>
                </a:solidFill>
              </a:rPr>
              <a:t>Bewegung ist gut – Training ist besser</a:t>
            </a:r>
          </a:p>
        </p:txBody>
      </p:sp>
      <p:sp>
        <p:nvSpPr>
          <p:cNvPr id="9" name="Textfeld 1">
            <a:extLst>
              <a:ext uri="{FF2B5EF4-FFF2-40B4-BE49-F238E27FC236}">
                <a16:creationId xmlns:a16="http://schemas.microsoft.com/office/drawing/2014/main" id="{74040F79-3C61-F94E-46AC-5E00CE8DAB84}"/>
              </a:ext>
            </a:extLst>
          </p:cNvPr>
          <p:cNvSpPr txBox="1">
            <a:spLocks noChangeArrowheads="1"/>
          </p:cNvSpPr>
          <p:nvPr/>
        </p:nvSpPr>
        <p:spPr bwMode="auto">
          <a:xfrm>
            <a:off x="9522321" y="8326307"/>
            <a:ext cx="3252814" cy="26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chemeClr val="tx1"/>
                </a:solidFill>
              </a:rPr>
              <a:t>Bildquelle: </a:t>
            </a:r>
            <a:r>
              <a:rPr lang="de-DE" altLang="de-DE" sz="1200" dirty="0" err="1">
                <a:solidFill>
                  <a:schemeClr val="tx1"/>
                </a:solidFill>
              </a:rPr>
              <a:t>iStock,com</a:t>
            </a:r>
            <a:r>
              <a:rPr lang="de-DE" altLang="de-DE" sz="1200" dirty="0">
                <a:solidFill>
                  <a:schemeClr val="tx1"/>
                </a:solidFill>
              </a:rPr>
              <a:t>/</a:t>
            </a:r>
            <a:r>
              <a:rPr lang="de-DE" altLang="de-DE" sz="1200" dirty="0" err="1">
                <a:solidFill>
                  <a:schemeClr val="tx1"/>
                </a:solidFill>
              </a:rPr>
              <a:t>KatarzynaBialasiewicz</a:t>
            </a:r>
            <a:endParaRPr lang="de-DE" altLang="de-DE" sz="1200" dirty="0">
              <a:solidFill>
                <a:schemeClr val="tx1"/>
              </a:solidFill>
            </a:endParaRPr>
          </a:p>
        </p:txBody>
      </p:sp>
      <p:pic>
        <p:nvPicPr>
          <p:cNvPr id="10" name="Grafik 9" descr="Ein Bild, das Person, Kleidung, Wand, körperliche Fitness enthält.&#10;&#10;Automatisch generierte Beschreibung">
            <a:extLst>
              <a:ext uri="{FF2B5EF4-FFF2-40B4-BE49-F238E27FC236}">
                <a16:creationId xmlns:a16="http://schemas.microsoft.com/office/drawing/2014/main" id="{106A241A-BD45-6F85-4F06-ED16D4BC836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65" t="-1172"/>
          <a:stretch/>
        </p:blipFill>
        <p:spPr>
          <a:xfrm>
            <a:off x="9404784" y="3184559"/>
            <a:ext cx="6914086" cy="50615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01419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B4125351-9031-2D01-1713-724F90F699D1}"/>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AC37C818-ED2B-5D28-D1A4-32DD192CDEF0}"/>
              </a:ext>
            </a:extLst>
          </p:cNvPr>
          <p:cNvSpPr>
            <a:spLocks noGrp="1"/>
          </p:cNvSpPr>
          <p:nvPr>
            <p:ph type="sldNum" sz="quarter" idx="12"/>
          </p:nvPr>
        </p:nvSpPr>
        <p:spPr/>
        <p:txBody>
          <a:bodyPr/>
          <a:lstStyle/>
          <a:p>
            <a:fld id="{94B53EA2-B9A9-424E-B194-AA6E1A27327C}" type="slidenum">
              <a:rPr lang="de-DE" altLang="de-DE" smtClean="0"/>
              <a:pPr/>
              <a:t>15</a:t>
            </a:fld>
            <a:endParaRPr lang="de-DE" altLang="de-DE"/>
          </a:p>
        </p:txBody>
      </p:sp>
      <p:sp>
        <p:nvSpPr>
          <p:cNvPr id="4" name="Rectangle 1">
            <a:extLst>
              <a:ext uri="{FF2B5EF4-FFF2-40B4-BE49-F238E27FC236}">
                <a16:creationId xmlns:a16="http://schemas.microsoft.com/office/drawing/2014/main" id="{D0AC347F-349B-02F1-18DD-74FF6AA2EFFF}"/>
              </a:ext>
            </a:extLst>
          </p:cNvPr>
          <p:cNvSpPr txBox="1">
            <a:spLocks noChangeArrowheads="1"/>
          </p:cNvSpPr>
          <p:nvPr/>
        </p:nvSpPr>
        <p:spPr>
          <a:xfrm>
            <a:off x="2241550" y="913801"/>
            <a:ext cx="12833350"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Auswirkung von regelmäßigem Training</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096A7245-5E61-3733-3FCF-3DC111EC6DE0}"/>
              </a:ext>
            </a:extLst>
          </p:cNvPr>
          <p:cNvSpPr txBox="1"/>
          <p:nvPr/>
        </p:nvSpPr>
        <p:spPr>
          <a:xfrm>
            <a:off x="3614738" y="2332039"/>
            <a:ext cx="7777162"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Erhöhtes Körpergewicht </a:t>
            </a:r>
            <a:r>
              <a:rPr lang="de-DE" sz="2800" dirty="0">
                <a:solidFill>
                  <a:schemeClr val="tx1"/>
                </a:solidFill>
                <a:cs typeface="+mn-cs"/>
              </a:rPr>
              <a:t>sinkt, wenn mehr Energie verbraucht als aufgenommen wird</a:t>
            </a:r>
          </a:p>
        </p:txBody>
      </p:sp>
      <p:sp>
        <p:nvSpPr>
          <p:cNvPr id="6" name="Textfeld 5">
            <a:extLst>
              <a:ext uri="{FF2B5EF4-FFF2-40B4-BE49-F238E27FC236}">
                <a16:creationId xmlns:a16="http://schemas.microsoft.com/office/drawing/2014/main" id="{209D7B11-CB82-650F-8193-E443D6148BA2}"/>
              </a:ext>
            </a:extLst>
          </p:cNvPr>
          <p:cNvSpPr txBox="1"/>
          <p:nvPr/>
        </p:nvSpPr>
        <p:spPr>
          <a:xfrm>
            <a:off x="3644902" y="6022977"/>
            <a:ext cx="7775575" cy="578043"/>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Erhöhter Blutdruck </a:t>
            </a:r>
            <a:r>
              <a:rPr lang="de-DE" sz="2800" dirty="0">
                <a:solidFill>
                  <a:schemeClr val="tx1"/>
                </a:solidFill>
                <a:cs typeface="+mn-cs"/>
              </a:rPr>
              <a:t>sinkt </a:t>
            </a:r>
          </a:p>
        </p:txBody>
      </p:sp>
      <p:sp>
        <p:nvSpPr>
          <p:cNvPr id="7" name="Textfeld 6">
            <a:extLst>
              <a:ext uri="{FF2B5EF4-FFF2-40B4-BE49-F238E27FC236}">
                <a16:creationId xmlns:a16="http://schemas.microsoft.com/office/drawing/2014/main" id="{6796FB75-F147-D1BA-06AB-FABAB6C1F2FC}"/>
              </a:ext>
            </a:extLst>
          </p:cNvPr>
          <p:cNvSpPr txBox="1"/>
          <p:nvPr/>
        </p:nvSpPr>
        <p:spPr>
          <a:xfrm>
            <a:off x="3614738" y="3700464"/>
            <a:ext cx="7777162" cy="1116652"/>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Das Verhältnis von LDL*- zu HDL**-</a:t>
            </a:r>
            <a:r>
              <a:rPr lang="de-DE" sz="2800" b="1" dirty="0" err="1">
                <a:solidFill>
                  <a:srgbClr val="CC0000"/>
                </a:solidFill>
                <a:cs typeface="+mn-cs"/>
              </a:rPr>
              <a:t>Chole</a:t>
            </a:r>
            <a:r>
              <a:rPr lang="de-DE" sz="2800" b="1" dirty="0">
                <a:solidFill>
                  <a:srgbClr val="CC0000"/>
                </a:solidFill>
                <a:cs typeface="+mn-cs"/>
              </a:rPr>
              <a:t>-sterin </a:t>
            </a:r>
            <a:r>
              <a:rPr lang="de-DE" sz="2800" dirty="0">
                <a:solidFill>
                  <a:schemeClr val="tx1"/>
                </a:solidFill>
                <a:cs typeface="+mn-cs"/>
              </a:rPr>
              <a:t>verbessert sich</a:t>
            </a:r>
          </a:p>
        </p:txBody>
      </p:sp>
      <p:sp>
        <p:nvSpPr>
          <p:cNvPr id="8" name="Textfeld 7">
            <a:extLst>
              <a:ext uri="{FF2B5EF4-FFF2-40B4-BE49-F238E27FC236}">
                <a16:creationId xmlns:a16="http://schemas.microsoft.com/office/drawing/2014/main" id="{B9DEE455-2A8E-8C4B-B577-1572297F0851}"/>
              </a:ext>
            </a:extLst>
          </p:cNvPr>
          <p:cNvSpPr txBox="1"/>
          <p:nvPr/>
        </p:nvSpPr>
        <p:spPr>
          <a:xfrm>
            <a:off x="3614738" y="5157790"/>
            <a:ext cx="7808912" cy="578043"/>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Erhöhter Blutzucker </a:t>
            </a:r>
            <a:r>
              <a:rPr lang="de-DE" sz="2800" dirty="0">
                <a:solidFill>
                  <a:schemeClr val="tx1"/>
                </a:solidFill>
                <a:cs typeface="+mn-cs"/>
              </a:rPr>
              <a:t>sinkt</a:t>
            </a:r>
          </a:p>
        </p:txBody>
      </p:sp>
      <p:sp>
        <p:nvSpPr>
          <p:cNvPr id="9" name="Textfeld 1">
            <a:extLst>
              <a:ext uri="{FF2B5EF4-FFF2-40B4-BE49-F238E27FC236}">
                <a16:creationId xmlns:a16="http://schemas.microsoft.com/office/drawing/2014/main" id="{501A132B-D424-AA20-3BCE-899D72E5992B}"/>
              </a:ext>
            </a:extLst>
          </p:cNvPr>
          <p:cNvSpPr txBox="1">
            <a:spLocks noChangeArrowheads="1"/>
          </p:cNvSpPr>
          <p:nvPr/>
        </p:nvSpPr>
        <p:spPr bwMode="auto">
          <a:xfrm>
            <a:off x="11610553" y="1872306"/>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0" name="Textfeld 11">
            <a:extLst>
              <a:ext uri="{FF2B5EF4-FFF2-40B4-BE49-F238E27FC236}">
                <a16:creationId xmlns:a16="http://schemas.microsoft.com/office/drawing/2014/main" id="{FEE36710-ED42-ED77-B798-D707EC32F7F1}"/>
              </a:ext>
            </a:extLst>
          </p:cNvPr>
          <p:cNvSpPr txBox="1">
            <a:spLocks noChangeArrowheads="1"/>
          </p:cNvSpPr>
          <p:nvPr/>
        </p:nvSpPr>
        <p:spPr bwMode="auto">
          <a:xfrm>
            <a:off x="11635121" y="3326174"/>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1" name="Textfeld 12">
            <a:extLst>
              <a:ext uri="{FF2B5EF4-FFF2-40B4-BE49-F238E27FC236}">
                <a16:creationId xmlns:a16="http://schemas.microsoft.com/office/drawing/2014/main" id="{DFBBAFAF-CBE1-A3EF-88E9-0BD8A25DAB8C}"/>
              </a:ext>
            </a:extLst>
          </p:cNvPr>
          <p:cNvSpPr txBox="1">
            <a:spLocks noChangeArrowheads="1"/>
          </p:cNvSpPr>
          <p:nvPr/>
        </p:nvSpPr>
        <p:spPr bwMode="auto">
          <a:xfrm>
            <a:off x="11699248" y="4413130"/>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2" name="Textfeld 13">
            <a:extLst>
              <a:ext uri="{FF2B5EF4-FFF2-40B4-BE49-F238E27FC236}">
                <a16:creationId xmlns:a16="http://schemas.microsoft.com/office/drawing/2014/main" id="{DA82FAAD-7A91-8696-091C-DA744646521F}"/>
              </a:ext>
            </a:extLst>
          </p:cNvPr>
          <p:cNvSpPr txBox="1">
            <a:spLocks noChangeArrowheads="1"/>
          </p:cNvSpPr>
          <p:nvPr/>
        </p:nvSpPr>
        <p:spPr bwMode="auto">
          <a:xfrm>
            <a:off x="11718308" y="5251361"/>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3" name="Textfeld 12">
            <a:extLst>
              <a:ext uri="{FF2B5EF4-FFF2-40B4-BE49-F238E27FC236}">
                <a16:creationId xmlns:a16="http://schemas.microsoft.com/office/drawing/2014/main" id="{5D458CD2-DFB3-C500-0804-6C3469C57D55}"/>
              </a:ext>
            </a:extLst>
          </p:cNvPr>
          <p:cNvSpPr txBox="1"/>
          <p:nvPr/>
        </p:nvSpPr>
        <p:spPr>
          <a:xfrm>
            <a:off x="3644902" y="6940552"/>
            <a:ext cx="7808913" cy="578043"/>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Die Leistungsfähigkeit verbessert sich</a:t>
            </a:r>
            <a:endParaRPr lang="de-DE" sz="2800" dirty="0">
              <a:solidFill>
                <a:schemeClr val="tx1"/>
              </a:solidFill>
              <a:cs typeface="+mn-cs"/>
            </a:endParaRPr>
          </a:p>
        </p:txBody>
      </p:sp>
      <p:sp>
        <p:nvSpPr>
          <p:cNvPr id="14" name="Textfeld 13">
            <a:extLst>
              <a:ext uri="{FF2B5EF4-FFF2-40B4-BE49-F238E27FC236}">
                <a16:creationId xmlns:a16="http://schemas.microsoft.com/office/drawing/2014/main" id="{5135CEBE-345D-D2C0-3716-DD2F6134FF56}"/>
              </a:ext>
            </a:extLst>
          </p:cNvPr>
          <p:cNvSpPr txBox="1"/>
          <p:nvPr/>
        </p:nvSpPr>
        <p:spPr>
          <a:xfrm>
            <a:off x="3644902" y="7835902"/>
            <a:ext cx="7808913" cy="578043"/>
          </a:xfrm>
          <a:prstGeom prst="rect">
            <a:avLst/>
          </a:prstGeom>
          <a:solidFill>
            <a:schemeClr val="bg1">
              <a:lumMod val="85000"/>
            </a:schemeClr>
          </a:solidFill>
        </p:spPr>
        <p:txBody>
          <a:bodyPr>
            <a:spAutoFit/>
          </a:bodyPr>
          <a:lstStyle/>
          <a:p>
            <a:pPr eaLnBrk="1">
              <a:lnSpc>
                <a:spcPct val="125000"/>
              </a:lnSpc>
              <a:spcBef>
                <a:spcPts val="0"/>
              </a:spcBef>
              <a:buClr>
                <a:srgbClr val="000000"/>
              </a:buClr>
              <a:buSzPct val="100000"/>
              <a:defRPr/>
            </a:pPr>
            <a:r>
              <a:rPr lang="de-DE" sz="2800" b="1" dirty="0">
                <a:solidFill>
                  <a:srgbClr val="CC0000"/>
                </a:solidFill>
                <a:cs typeface="+mn-cs"/>
              </a:rPr>
              <a:t>Die psychische Verfassung bessert sich</a:t>
            </a:r>
            <a:endParaRPr lang="de-DE" sz="2800" dirty="0">
              <a:solidFill>
                <a:schemeClr val="tx1"/>
              </a:solidFill>
              <a:cs typeface="+mn-cs"/>
            </a:endParaRPr>
          </a:p>
        </p:txBody>
      </p:sp>
      <p:sp>
        <p:nvSpPr>
          <p:cNvPr id="15" name="Textfeld 16">
            <a:extLst>
              <a:ext uri="{FF2B5EF4-FFF2-40B4-BE49-F238E27FC236}">
                <a16:creationId xmlns:a16="http://schemas.microsoft.com/office/drawing/2014/main" id="{D74C38DA-1C96-E20F-788A-311052A4394B}"/>
              </a:ext>
            </a:extLst>
          </p:cNvPr>
          <p:cNvSpPr txBox="1">
            <a:spLocks noChangeArrowheads="1"/>
          </p:cNvSpPr>
          <p:nvPr/>
        </p:nvSpPr>
        <p:spPr bwMode="auto">
          <a:xfrm>
            <a:off x="11753850" y="6166594"/>
            <a:ext cx="2076450"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6" name="Textfeld 17">
            <a:extLst>
              <a:ext uri="{FF2B5EF4-FFF2-40B4-BE49-F238E27FC236}">
                <a16:creationId xmlns:a16="http://schemas.microsoft.com/office/drawing/2014/main" id="{2461E921-FB31-A09A-CA16-8FD62C7CDC60}"/>
              </a:ext>
            </a:extLst>
          </p:cNvPr>
          <p:cNvSpPr txBox="1">
            <a:spLocks noChangeArrowheads="1"/>
          </p:cNvSpPr>
          <p:nvPr/>
        </p:nvSpPr>
        <p:spPr bwMode="auto">
          <a:xfrm>
            <a:off x="11753851" y="7051561"/>
            <a:ext cx="2066591" cy="206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93000"/>
              </a:lnSpc>
              <a:spcAft>
                <a:spcPct val="0"/>
              </a:spcAft>
              <a:buClr>
                <a:srgbClr val="66FF33"/>
              </a:buClr>
              <a:buFont typeface="Wingdings" panose="05000000000000000000" pitchFamily="2" charset="2"/>
              <a:buChar char="ü"/>
            </a:pPr>
            <a:r>
              <a:rPr lang="de-DE" altLang="de-DE" sz="13800" dirty="0">
                <a:solidFill>
                  <a:srgbClr val="66FF33"/>
                </a:solidFill>
              </a:rPr>
              <a:t> </a:t>
            </a:r>
            <a:endParaRPr lang="de-DE" altLang="de-DE" sz="2400" dirty="0">
              <a:solidFill>
                <a:srgbClr val="66FF33"/>
              </a:solidFill>
            </a:endParaRPr>
          </a:p>
        </p:txBody>
      </p:sp>
      <p:sp>
        <p:nvSpPr>
          <p:cNvPr id="17" name="Textfeld 18">
            <a:extLst>
              <a:ext uri="{FF2B5EF4-FFF2-40B4-BE49-F238E27FC236}">
                <a16:creationId xmlns:a16="http://schemas.microsoft.com/office/drawing/2014/main" id="{79FB50A3-AE24-7820-F158-5C2720A04EE5}"/>
              </a:ext>
            </a:extLst>
          </p:cNvPr>
          <p:cNvSpPr txBox="1">
            <a:spLocks noChangeArrowheads="1"/>
          </p:cNvSpPr>
          <p:nvPr/>
        </p:nvSpPr>
        <p:spPr bwMode="auto">
          <a:xfrm>
            <a:off x="3614738" y="9001126"/>
            <a:ext cx="107315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dirty="0">
                <a:solidFill>
                  <a:schemeClr val="tx1"/>
                </a:solidFill>
              </a:rPr>
              <a:t>*LDL = Low Density Lipoprotein, erhöhte Werte beschleunigen den Verlauf der Arteriosklerose</a:t>
            </a:r>
          </a:p>
          <a:p>
            <a:pPr eaLnBrk="1">
              <a:lnSpc>
                <a:spcPct val="93000"/>
              </a:lnSpc>
              <a:buClr>
                <a:srgbClr val="000000"/>
              </a:buClr>
              <a:buSzPct val="100000"/>
              <a:buFont typeface="Times New Roman" panose="02020603050405020304" pitchFamily="18" charset="0"/>
              <a:buNone/>
            </a:pPr>
            <a:r>
              <a:rPr lang="de-DE" altLang="de-DE" dirty="0">
                <a:solidFill>
                  <a:schemeClr val="tx1"/>
                </a:solidFill>
              </a:rPr>
              <a:t> **HDL = High Density Lipoprotein, hohe Werte schützen vor Arteriosklerose</a:t>
            </a:r>
          </a:p>
        </p:txBody>
      </p:sp>
    </p:spTree>
    <p:extLst>
      <p:ext uri="{BB962C8B-B14F-4D97-AF65-F5344CB8AC3E}">
        <p14:creationId xmlns:p14="http://schemas.microsoft.com/office/powerpoint/2010/main" val="2672840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1BE3A670-191C-6239-94BF-62370F677BD1}"/>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D0B814A0-4972-CADD-E83D-A8ADEBBBCA11}"/>
              </a:ext>
            </a:extLst>
          </p:cNvPr>
          <p:cNvSpPr>
            <a:spLocks noGrp="1"/>
          </p:cNvSpPr>
          <p:nvPr>
            <p:ph type="sldNum" sz="quarter" idx="12"/>
          </p:nvPr>
        </p:nvSpPr>
        <p:spPr/>
        <p:txBody>
          <a:bodyPr/>
          <a:lstStyle/>
          <a:p>
            <a:fld id="{94B53EA2-B9A9-424E-B194-AA6E1A27327C}" type="slidenum">
              <a:rPr lang="de-DE" altLang="de-DE" smtClean="0"/>
              <a:pPr/>
              <a:t>16</a:t>
            </a:fld>
            <a:endParaRPr lang="de-DE" altLang="de-DE"/>
          </a:p>
        </p:txBody>
      </p:sp>
      <p:sp>
        <p:nvSpPr>
          <p:cNvPr id="5" name="Rectangle 1">
            <a:extLst>
              <a:ext uri="{FF2B5EF4-FFF2-40B4-BE49-F238E27FC236}">
                <a16:creationId xmlns:a16="http://schemas.microsoft.com/office/drawing/2014/main" id="{FC0C88DE-D890-F675-15D3-290F74C1E4CC}"/>
              </a:ext>
            </a:extLst>
          </p:cNvPr>
          <p:cNvSpPr txBox="1">
            <a:spLocks noChangeArrowheads="1"/>
          </p:cNvSpPr>
          <p:nvPr/>
        </p:nvSpPr>
        <p:spPr>
          <a:xfrm>
            <a:off x="2142009" y="1121000"/>
            <a:ext cx="12833350"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Besonderheiten beim Training als Herzpatient</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6" name="Textfeld 25">
            <a:extLst>
              <a:ext uri="{FF2B5EF4-FFF2-40B4-BE49-F238E27FC236}">
                <a16:creationId xmlns:a16="http://schemas.microsoft.com/office/drawing/2014/main" id="{5A8B5511-AA61-ED75-37D0-22FE84B8D36A}"/>
              </a:ext>
            </a:extLst>
          </p:cNvPr>
          <p:cNvSpPr txBox="1">
            <a:spLocks noChangeArrowheads="1"/>
          </p:cNvSpPr>
          <p:nvPr/>
        </p:nvSpPr>
        <p:spPr bwMode="auto">
          <a:xfrm>
            <a:off x="2142009" y="2156024"/>
            <a:ext cx="1359006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Vor Trainingsbeginn muss die Herzerkrankung </a:t>
            </a:r>
            <a:r>
              <a:rPr lang="de-DE" altLang="de-DE" sz="2400" dirty="0">
                <a:solidFill>
                  <a:srgbClr val="CC0000"/>
                </a:solidFill>
              </a:rPr>
              <a:t>stabil</a:t>
            </a:r>
            <a:r>
              <a:rPr lang="de-DE" altLang="de-DE" sz="2400" dirty="0">
                <a:solidFill>
                  <a:schemeClr val="tx1"/>
                </a:solidFill>
              </a:rPr>
              <a:t> sein</a:t>
            </a:r>
            <a:r>
              <a:rPr lang="de-DE" altLang="de-DE" sz="2400" dirty="0">
                <a:solidFill>
                  <a:srgbClr val="CC0000"/>
                </a:solidFill>
              </a:rPr>
              <a:t> </a:t>
            </a:r>
            <a:r>
              <a:rPr lang="de-DE" altLang="de-DE" sz="2400" dirty="0">
                <a:solidFill>
                  <a:schemeClr val="tx1"/>
                </a:solidFill>
              </a:rPr>
              <a:t>(keine Beschwerden in Ruhe und bei Alltagsbelastungen). Es sollte ein </a:t>
            </a:r>
            <a:r>
              <a:rPr lang="de-DE" altLang="de-DE" sz="2400" dirty="0">
                <a:solidFill>
                  <a:srgbClr val="CC0000"/>
                </a:solidFill>
              </a:rPr>
              <a:t>Belastungs-EKG </a:t>
            </a:r>
            <a:r>
              <a:rPr lang="de-DE" altLang="de-DE" sz="2400" dirty="0">
                <a:solidFill>
                  <a:schemeClr val="tx1"/>
                </a:solidFill>
              </a:rPr>
              <a:t>erfolgt und das Trainingsvorhaben mit dem behandelnden Arzt abgesprochen sein.</a:t>
            </a:r>
          </a:p>
        </p:txBody>
      </p:sp>
      <p:sp>
        <p:nvSpPr>
          <p:cNvPr id="7" name="Textfeld 28">
            <a:extLst>
              <a:ext uri="{FF2B5EF4-FFF2-40B4-BE49-F238E27FC236}">
                <a16:creationId xmlns:a16="http://schemas.microsoft.com/office/drawing/2014/main" id="{C738DC82-E531-0142-7BE7-1AFAF30AD7A4}"/>
              </a:ext>
            </a:extLst>
          </p:cNvPr>
          <p:cNvSpPr txBox="1">
            <a:spLocks noChangeArrowheads="1"/>
          </p:cNvSpPr>
          <p:nvPr/>
        </p:nvSpPr>
        <p:spPr bwMode="auto">
          <a:xfrm>
            <a:off x="3021807" y="4270376"/>
            <a:ext cx="7148586" cy="373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14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Training darf anstrengend sein, aber keine Beschwerden verursachen</a:t>
            </a:r>
          </a:p>
          <a:p>
            <a:pPr algn="l" eaLnBrk="1">
              <a:lnSpc>
                <a:spcPct val="114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beim Ausdauertraining orientiert man sich am Trainingspuls (z.B. 60 - 85% des im Belastungs-EKG erreichten Maximalpulses)</a:t>
            </a:r>
          </a:p>
          <a:p>
            <a:pPr algn="l" eaLnBrk="1">
              <a:lnSpc>
                <a:spcPct val="114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Krafttraining sollte nur als Kraftausdauertraining erfolgen, kein „Bodybuilding“, Pressatmung ist zu vermeiden</a:t>
            </a:r>
          </a:p>
        </p:txBody>
      </p:sp>
      <p:sp>
        <p:nvSpPr>
          <p:cNvPr id="8" name="Textfeld 8">
            <a:extLst>
              <a:ext uri="{FF2B5EF4-FFF2-40B4-BE49-F238E27FC236}">
                <a16:creationId xmlns:a16="http://schemas.microsoft.com/office/drawing/2014/main" id="{E45C1463-8094-5B2A-AF16-2363DCE50E1C}"/>
              </a:ext>
            </a:extLst>
          </p:cNvPr>
          <p:cNvSpPr txBox="1">
            <a:spLocks noChangeArrowheads="1"/>
          </p:cNvSpPr>
          <p:nvPr/>
        </p:nvSpPr>
        <p:spPr bwMode="auto">
          <a:xfrm>
            <a:off x="3167859" y="3694114"/>
            <a:ext cx="579437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a:solidFill>
                  <a:srgbClr val="CC0000"/>
                </a:solidFill>
              </a:rPr>
              <a:t>Trainings-Grundsätze für Herzkranke</a:t>
            </a:r>
          </a:p>
        </p:txBody>
      </p:sp>
      <p:pic>
        <p:nvPicPr>
          <p:cNvPr id="10" name="Grafik 9" descr="Ein Bild, das Person, Kleidung, Baum, draußen enthält.&#10;&#10;Automatisch generierte Beschreibung">
            <a:extLst>
              <a:ext uri="{FF2B5EF4-FFF2-40B4-BE49-F238E27FC236}">
                <a16:creationId xmlns:a16="http://schemas.microsoft.com/office/drawing/2014/main" id="{9A4CD3BF-217B-B05D-2934-5006EC7AAC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314409" y="3604370"/>
            <a:ext cx="6192160" cy="4578449"/>
          </a:xfrm>
          <a:prstGeom prst="rect">
            <a:avLst/>
          </a:prstGeom>
          <a:ln>
            <a:noFill/>
          </a:ln>
          <a:effectLst>
            <a:outerShdw blurRad="292100" dist="139700" dir="2700000" algn="tl" rotWithShape="0">
              <a:srgbClr val="333333">
                <a:alpha val="65000"/>
              </a:srgbClr>
            </a:outerShdw>
          </a:effectLst>
        </p:spPr>
      </p:pic>
      <p:sp>
        <p:nvSpPr>
          <p:cNvPr id="11" name="Textfeld 1">
            <a:extLst>
              <a:ext uri="{FF2B5EF4-FFF2-40B4-BE49-F238E27FC236}">
                <a16:creationId xmlns:a16="http://schemas.microsoft.com/office/drawing/2014/main" id="{F8E61DB2-7EE4-E5A9-BA7C-05A185440030}"/>
              </a:ext>
            </a:extLst>
          </p:cNvPr>
          <p:cNvSpPr txBox="1">
            <a:spLocks noChangeArrowheads="1"/>
          </p:cNvSpPr>
          <p:nvPr/>
        </p:nvSpPr>
        <p:spPr bwMode="auto">
          <a:xfrm>
            <a:off x="10314409" y="8298812"/>
            <a:ext cx="2707793" cy="26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chemeClr val="tx1"/>
                </a:solidFill>
              </a:rPr>
              <a:t>Bildquelle: </a:t>
            </a:r>
            <a:r>
              <a:rPr lang="de-DE" altLang="de-DE" sz="1200" dirty="0" err="1">
                <a:solidFill>
                  <a:schemeClr val="tx1"/>
                </a:solidFill>
              </a:rPr>
              <a:t>iStock,com</a:t>
            </a:r>
            <a:r>
              <a:rPr lang="de-DE" altLang="de-DE" sz="1200" dirty="0">
                <a:solidFill>
                  <a:schemeClr val="tx1"/>
                </a:solidFill>
              </a:rPr>
              <a:t>/</a:t>
            </a:r>
            <a:r>
              <a:rPr lang="de-DE" altLang="de-DE" sz="1200" dirty="0" err="1">
                <a:solidFill>
                  <a:schemeClr val="tx1"/>
                </a:solidFill>
              </a:rPr>
              <a:t>PeopleImages</a:t>
            </a:r>
            <a:endParaRPr lang="de-DE" altLang="de-DE" sz="1200" dirty="0">
              <a:solidFill>
                <a:schemeClr val="tx1"/>
              </a:solidFill>
            </a:endParaRPr>
          </a:p>
        </p:txBody>
      </p:sp>
    </p:spTree>
    <p:extLst>
      <p:ext uri="{BB962C8B-B14F-4D97-AF65-F5344CB8AC3E}">
        <p14:creationId xmlns:p14="http://schemas.microsoft.com/office/powerpoint/2010/main" val="3521086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E6B31BAF-E2E6-C85B-AB57-C055DD0AE45F}"/>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D3200775-9B9D-A0AD-1791-63219A0B11BC}"/>
              </a:ext>
            </a:extLst>
          </p:cNvPr>
          <p:cNvSpPr>
            <a:spLocks noGrp="1"/>
          </p:cNvSpPr>
          <p:nvPr>
            <p:ph type="sldNum" sz="quarter" idx="12"/>
          </p:nvPr>
        </p:nvSpPr>
        <p:spPr/>
        <p:txBody>
          <a:bodyPr/>
          <a:lstStyle/>
          <a:p>
            <a:fld id="{94B53EA2-B9A9-424E-B194-AA6E1A27327C}" type="slidenum">
              <a:rPr lang="de-DE" altLang="de-DE" smtClean="0"/>
              <a:pPr/>
              <a:t>17</a:t>
            </a:fld>
            <a:endParaRPr lang="de-DE" altLang="de-DE"/>
          </a:p>
        </p:txBody>
      </p:sp>
      <p:sp>
        <p:nvSpPr>
          <p:cNvPr id="5" name="Rectangle 2">
            <a:extLst>
              <a:ext uri="{FF2B5EF4-FFF2-40B4-BE49-F238E27FC236}">
                <a16:creationId xmlns:a16="http://schemas.microsoft.com/office/drawing/2014/main" id="{71542AF8-264C-C7A8-ABC3-04EEA033F24F}"/>
              </a:ext>
            </a:extLst>
          </p:cNvPr>
          <p:cNvSpPr txBox="1">
            <a:spLocks noChangeArrowheads="1"/>
          </p:cNvSpPr>
          <p:nvPr/>
        </p:nvSpPr>
        <p:spPr>
          <a:xfrm>
            <a:off x="1241401" y="958665"/>
            <a:ext cx="15193688" cy="1511300"/>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spcAft>
                <a:spcPts val="0"/>
              </a:spcAft>
            </a:pPr>
            <a:r>
              <a:rPr lang="de-DE" altLang="de-DE" sz="4400" dirty="0">
                <a:latin typeface="Arial" panose="020B0604020202020204" pitchFamily="34" charset="0"/>
                <a:cs typeface="Arial" panose="020B0604020202020204" pitchFamily="34" charset="0"/>
              </a:rPr>
              <a:t> Geeignete Sportarten für Herz- und Gefäßkranke </a:t>
            </a:r>
            <a:br>
              <a:rPr lang="de-DE" altLang="de-DE" sz="4400" dirty="0">
                <a:latin typeface="Arial" panose="020B0604020202020204" pitchFamily="34" charset="0"/>
                <a:cs typeface="Arial" panose="020B0604020202020204" pitchFamily="34" charset="0"/>
              </a:rPr>
            </a:br>
            <a:r>
              <a:rPr lang="de-DE" altLang="de-DE" sz="4400" dirty="0">
                <a:latin typeface="Arial" panose="020B0604020202020204" pitchFamily="34" charset="0"/>
                <a:cs typeface="Arial" panose="020B0604020202020204" pitchFamily="34" charset="0"/>
              </a:rPr>
              <a:t> (je nach Belastbarkeit)</a:t>
            </a:r>
          </a:p>
        </p:txBody>
      </p:sp>
      <p:sp>
        <p:nvSpPr>
          <p:cNvPr id="6" name="Rectangle 3">
            <a:extLst>
              <a:ext uri="{FF2B5EF4-FFF2-40B4-BE49-F238E27FC236}">
                <a16:creationId xmlns:a16="http://schemas.microsoft.com/office/drawing/2014/main" id="{D67652FF-E42F-712D-3375-8946FCA4201B}"/>
              </a:ext>
            </a:extLst>
          </p:cNvPr>
          <p:cNvSpPr txBox="1">
            <a:spLocks noChangeArrowheads="1"/>
          </p:cNvSpPr>
          <p:nvPr/>
        </p:nvSpPr>
        <p:spPr>
          <a:xfrm>
            <a:off x="3240088" y="3292514"/>
            <a:ext cx="7935649" cy="5705475"/>
          </a:xfrm>
          <a:prstGeom prst="rect">
            <a:avLst/>
          </a:prstGeom>
        </p:spPr>
        <p:txBody>
          <a:bodyPr/>
          <a:lstStyle>
            <a:lvl1pPr marL="324681" indent="-324681" algn="l" defTabSz="1298722" rtl="0" eaLnBrk="1" latinLnBrk="0" hangingPunct="1">
              <a:lnSpc>
                <a:spcPct val="90000"/>
              </a:lnSpc>
              <a:spcBef>
                <a:spcPts val="1420"/>
              </a:spcBef>
              <a:buFont typeface="Arial" panose="020B0604020202020204" pitchFamily="34" charset="0"/>
              <a:buChar char="•"/>
              <a:defRPr sz="3977" kern="1200">
                <a:solidFill>
                  <a:schemeClr val="tx1"/>
                </a:solidFill>
                <a:latin typeface="+mn-lt"/>
                <a:ea typeface="+mn-ea"/>
                <a:cs typeface="+mn-cs"/>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mn-lt"/>
                <a:ea typeface="+mn-ea"/>
                <a:cs typeface="+mn-cs"/>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mn-lt"/>
                <a:ea typeface="+mn-ea"/>
                <a:cs typeface="+mn-cs"/>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a:lstStyle>
          <a:p>
            <a:pPr fontAlgn="auto">
              <a:lnSpc>
                <a:spcPct val="100000"/>
              </a:lnSpc>
              <a:spcAft>
                <a:spcPts val="0"/>
              </a:spcAft>
              <a:buClr>
                <a:srgbClr val="FF0000"/>
              </a:buClr>
              <a:defRPr/>
            </a:pPr>
            <a:r>
              <a:rPr lang="de-DE" altLang="de-DE" sz="2800" dirty="0"/>
              <a:t>Zügiges Gehen, Walking, Nordic Walking, Joggen, Laufen</a:t>
            </a:r>
          </a:p>
          <a:p>
            <a:pPr fontAlgn="auto">
              <a:lnSpc>
                <a:spcPct val="100000"/>
              </a:lnSpc>
              <a:spcAft>
                <a:spcPts val="0"/>
              </a:spcAft>
              <a:buClr>
                <a:srgbClr val="FF0000"/>
              </a:buClr>
              <a:defRPr/>
            </a:pPr>
            <a:r>
              <a:rPr lang="de-DE" altLang="de-DE" sz="2800" dirty="0"/>
              <a:t>Rad fahren, </a:t>
            </a:r>
            <a:r>
              <a:rPr lang="de-DE" altLang="de-DE" sz="2800" dirty="0" err="1"/>
              <a:t>Ergometertraining</a:t>
            </a:r>
            <a:endParaRPr lang="de-DE" altLang="de-DE" sz="2800" dirty="0"/>
          </a:p>
          <a:p>
            <a:pPr fontAlgn="auto">
              <a:lnSpc>
                <a:spcPct val="100000"/>
              </a:lnSpc>
              <a:spcAft>
                <a:spcPts val="0"/>
              </a:spcAft>
              <a:buClr>
                <a:srgbClr val="FF0000"/>
              </a:buClr>
              <a:defRPr/>
            </a:pPr>
            <a:r>
              <a:rPr lang="de-DE" altLang="de-DE" sz="2800" dirty="0"/>
              <a:t>Schwimmen, Aquafitness*</a:t>
            </a:r>
          </a:p>
          <a:p>
            <a:pPr fontAlgn="auto">
              <a:lnSpc>
                <a:spcPct val="100000"/>
              </a:lnSpc>
              <a:spcAft>
                <a:spcPts val="0"/>
              </a:spcAft>
              <a:buClr>
                <a:srgbClr val="FF0000"/>
              </a:buClr>
              <a:defRPr/>
            </a:pPr>
            <a:r>
              <a:rPr lang="de-DE" altLang="de-DE" sz="2800" dirty="0"/>
              <a:t>Ausdauertraining an Geräten </a:t>
            </a:r>
          </a:p>
          <a:p>
            <a:pPr fontAlgn="auto">
              <a:lnSpc>
                <a:spcPct val="100000"/>
              </a:lnSpc>
              <a:spcAft>
                <a:spcPts val="0"/>
              </a:spcAft>
              <a:buClr>
                <a:srgbClr val="FF0000"/>
              </a:buClr>
              <a:defRPr/>
            </a:pPr>
            <a:r>
              <a:rPr lang="de-DE" altLang="de-DE" sz="2800" dirty="0"/>
              <a:t>Kraftausdauertraining an Geräten</a:t>
            </a:r>
          </a:p>
          <a:p>
            <a:pPr fontAlgn="auto">
              <a:lnSpc>
                <a:spcPct val="100000"/>
              </a:lnSpc>
              <a:spcAft>
                <a:spcPts val="0"/>
              </a:spcAft>
              <a:buClr>
                <a:srgbClr val="FF0000"/>
              </a:buClr>
              <a:defRPr/>
            </a:pPr>
            <a:r>
              <a:rPr lang="de-DE" altLang="de-DE" sz="2800" dirty="0"/>
              <a:t>Weiteres: Golf, Inline-Skating, Ski-Langlauf, </a:t>
            </a:r>
            <a:br>
              <a:rPr lang="de-DE" altLang="de-DE" sz="2800" dirty="0"/>
            </a:br>
            <a:r>
              <a:rPr lang="de-DE" altLang="de-DE" sz="2800" dirty="0"/>
              <a:t>Rudern, Kanu fahren</a:t>
            </a:r>
          </a:p>
        </p:txBody>
      </p:sp>
      <p:sp>
        <p:nvSpPr>
          <p:cNvPr id="8" name="Textfeld 7">
            <a:extLst>
              <a:ext uri="{FF2B5EF4-FFF2-40B4-BE49-F238E27FC236}">
                <a16:creationId xmlns:a16="http://schemas.microsoft.com/office/drawing/2014/main" id="{A4F44EB3-6FBA-5980-E829-125502C88D73}"/>
              </a:ext>
            </a:extLst>
          </p:cNvPr>
          <p:cNvSpPr txBox="1"/>
          <p:nvPr/>
        </p:nvSpPr>
        <p:spPr>
          <a:xfrm>
            <a:off x="2954356" y="8962914"/>
            <a:ext cx="5574796" cy="461665"/>
          </a:xfrm>
          <a:prstGeom prst="rect">
            <a:avLst/>
          </a:prstGeom>
          <a:noFill/>
        </p:spPr>
        <p:txBody>
          <a:bodyPr wrap="none" rtlCol="0">
            <a:spAutoFit/>
          </a:bodyPr>
          <a:lstStyle/>
          <a:p>
            <a:r>
              <a:rPr lang="de-DE" sz="2400" dirty="0">
                <a:solidFill>
                  <a:schemeClr val="tx1"/>
                </a:solidFill>
              </a:rPr>
              <a:t>* weniger geeignet bei Herzinsuffizienz </a:t>
            </a:r>
          </a:p>
        </p:txBody>
      </p:sp>
      <p:pic>
        <p:nvPicPr>
          <p:cNvPr id="9" name="Grafik 8" descr="Ein Bild, das Person, Kleidung, draußen, Baum enthält.&#10;&#10;Automatisch generierte Beschreibung">
            <a:extLst>
              <a:ext uri="{FF2B5EF4-FFF2-40B4-BE49-F238E27FC236}">
                <a16:creationId xmlns:a16="http://schemas.microsoft.com/office/drawing/2014/main" id="{83DE0C70-7DCC-E55C-4D36-276CA3BDD0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505" y="2854226"/>
            <a:ext cx="3944520" cy="2629680"/>
          </a:xfrm>
          <a:prstGeom prst="rect">
            <a:avLst/>
          </a:prstGeom>
          <a:ln>
            <a:noFill/>
          </a:ln>
          <a:effectLst>
            <a:outerShdw blurRad="292100" dist="139700" dir="2700000" algn="tl" rotWithShape="0">
              <a:srgbClr val="333333">
                <a:alpha val="65000"/>
              </a:srgbClr>
            </a:outerShdw>
          </a:effectLst>
        </p:spPr>
      </p:pic>
      <p:pic>
        <p:nvPicPr>
          <p:cNvPr id="10" name="Grafik 9" descr="Ein Bild, das Person, Kleidung, Mann, Sport enthält.&#10;&#10;Automatisch generierte Beschreibung">
            <a:extLst>
              <a:ext uri="{FF2B5EF4-FFF2-40B4-BE49-F238E27FC236}">
                <a16:creationId xmlns:a16="http://schemas.microsoft.com/office/drawing/2014/main" id="{409DEF9D-1BDC-98FA-C46D-5BAFAA47BF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5737" y="5809266"/>
            <a:ext cx="3944931" cy="2629680"/>
          </a:xfrm>
          <a:prstGeom prst="rect">
            <a:avLst/>
          </a:prstGeom>
          <a:ln>
            <a:noFill/>
          </a:ln>
          <a:effectLst>
            <a:outerShdw blurRad="292100" dist="139700" dir="2700000" algn="tl" rotWithShape="0">
              <a:srgbClr val="333333">
                <a:alpha val="65000"/>
              </a:srgbClr>
            </a:outerShdw>
          </a:effectLst>
        </p:spPr>
      </p:pic>
      <p:sp>
        <p:nvSpPr>
          <p:cNvPr id="11" name="Textfeld 1">
            <a:extLst>
              <a:ext uri="{FF2B5EF4-FFF2-40B4-BE49-F238E27FC236}">
                <a16:creationId xmlns:a16="http://schemas.microsoft.com/office/drawing/2014/main" id="{09F2CEC5-101D-9C3C-5377-1095F745E42D}"/>
              </a:ext>
            </a:extLst>
          </p:cNvPr>
          <p:cNvSpPr txBox="1">
            <a:spLocks noChangeArrowheads="1"/>
          </p:cNvSpPr>
          <p:nvPr/>
        </p:nvSpPr>
        <p:spPr bwMode="auto">
          <a:xfrm>
            <a:off x="11153431" y="8447409"/>
            <a:ext cx="2238113" cy="26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chemeClr val="tx1"/>
                </a:solidFill>
              </a:rPr>
              <a:t>Bildquelle: </a:t>
            </a:r>
            <a:r>
              <a:rPr lang="de-DE" altLang="de-DE" sz="1200" dirty="0" err="1">
                <a:solidFill>
                  <a:schemeClr val="tx1"/>
                </a:solidFill>
              </a:rPr>
              <a:t>iStock,com</a:t>
            </a:r>
            <a:r>
              <a:rPr lang="de-DE" altLang="de-DE" sz="1200" dirty="0">
                <a:solidFill>
                  <a:schemeClr val="tx1"/>
                </a:solidFill>
              </a:rPr>
              <a:t>/nd3000</a:t>
            </a:r>
          </a:p>
        </p:txBody>
      </p:sp>
      <p:sp>
        <p:nvSpPr>
          <p:cNvPr id="12" name="Textfeld 1">
            <a:extLst>
              <a:ext uri="{FF2B5EF4-FFF2-40B4-BE49-F238E27FC236}">
                <a16:creationId xmlns:a16="http://schemas.microsoft.com/office/drawing/2014/main" id="{19E83ADA-4D42-70D8-D258-CBFCE2A69958}"/>
              </a:ext>
            </a:extLst>
          </p:cNvPr>
          <p:cNvSpPr txBox="1">
            <a:spLocks noChangeArrowheads="1"/>
          </p:cNvSpPr>
          <p:nvPr/>
        </p:nvSpPr>
        <p:spPr bwMode="auto">
          <a:xfrm>
            <a:off x="11153431" y="5446514"/>
            <a:ext cx="2266967" cy="26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chemeClr val="tx1"/>
                </a:solidFill>
              </a:rPr>
              <a:t>Bildquelle: </a:t>
            </a:r>
            <a:r>
              <a:rPr lang="de-DE" altLang="de-DE" sz="1200" dirty="0" err="1">
                <a:solidFill>
                  <a:schemeClr val="tx1"/>
                </a:solidFill>
              </a:rPr>
              <a:t>iStock,com</a:t>
            </a:r>
            <a:r>
              <a:rPr lang="de-DE" altLang="de-DE" sz="1200" dirty="0">
                <a:solidFill>
                  <a:schemeClr val="tx1"/>
                </a:solidFill>
              </a:rPr>
              <a:t>/PIKSEL</a:t>
            </a:r>
          </a:p>
        </p:txBody>
      </p:sp>
    </p:spTree>
    <p:extLst>
      <p:ext uri="{BB962C8B-B14F-4D97-AF65-F5344CB8AC3E}">
        <p14:creationId xmlns:p14="http://schemas.microsoft.com/office/powerpoint/2010/main" val="989106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ADD0E10C-71ED-95EB-D3DD-AD915C440760}"/>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491A91F5-4DC7-C63F-918D-CAC31C863CDA}"/>
              </a:ext>
            </a:extLst>
          </p:cNvPr>
          <p:cNvSpPr>
            <a:spLocks noGrp="1"/>
          </p:cNvSpPr>
          <p:nvPr>
            <p:ph type="sldNum" sz="quarter" idx="12"/>
          </p:nvPr>
        </p:nvSpPr>
        <p:spPr/>
        <p:txBody>
          <a:bodyPr/>
          <a:lstStyle/>
          <a:p>
            <a:fld id="{94B53EA2-B9A9-424E-B194-AA6E1A27327C}" type="slidenum">
              <a:rPr lang="de-DE" altLang="de-DE" smtClean="0"/>
              <a:pPr/>
              <a:t>18</a:t>
            </a:fld>
            <a:endParaRPr lang="de-DE" altLang="de-DE"/>
          </a:p>
        </p:txBody>
      </p:sp>
      <p:sp>
        <p:nvSpPr>
          <p:cNvPr id="5" name="Rectangle 1">
            <a:extLst>
              <a:ext uri="{FF2B5EF4-FFF2-40B4-BE49-F238E27FC236}">
                <a16:creationId xmlns:a16="http://schemas.microsoft.com/office/drawing/2014/main" id="{4273C1E5-6E52-1DCD-40D3-AD8343F9062B}"/>
              </a:ext>
            </a:extLst>
          </p:cNvPr>
          <p:cNvSpPr txBox="1">
            <a:spLocks noChangeArrowheads="1"/>
          </p:cNvSpPr>
          <p:nvPr/>
        </p:nvSpPr>
        <p:spPr bwMode="auto">
          <a:xfrm>
            <a:off x="2105497" y="1054026"/>
            <a:ext cx="12833350" cy="137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000" tIns="45000" rIns="45000" bIns="45000" numCol="1" anchor="t" anchorCtr="0" compatLnSpc="1">
            <a:prstTxWarp prst="textNoShape">
              <a:avLst/>
            </a:prstTxWarp>
          </a:bodyPr>
          <a:lstStyle>
            <a:lvl1pPr algn="ctr" defTabSz="449263" rtl="0" eaLnBrk="0" fontAlgn="base" hangingPunct="0">
              <a:lnSpc>
                <a:spcPct val="86000"/>
              </a:lnSpc>
              <a:spcBef>
                <a:spcPct val="0"/>
              </a:spcBef>
              <a:spcAft>
                <a:spcPct val="0"/>
              </a:spcAft>
              <a:buClr>
                <a:srgbClr val="000000"/>
              </a:buClr>
              <a:buSzPct val="100000"/>
              <a:buFont typeface="Times New Roman" pitchFamily="18" charset="0"/>
              <a:defRPr sz="5300" kern="1200">
                <a:solidFill>
                  <a:srgbClr val="535353"/>
                </a:solidFill>
                <a:latin typeface="+mj-lt"/>
                <a:ea typeface="Times New Roman" charset="0"/>
                <a:cs typeface="+mj-cs"/>
              </a:defRPr>
            </a:lvl1pPr>
            <a:lvl2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2pPr>
            <a:lvl3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3pPr>
            <a:lvl4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4pPr>
            <a:lvl5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5pPr>
            <a:lvl6pPr marL="25146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6pPr>
            <a:lvl7pPr marL="29718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7pPr>
            <a:lvl8pPr marL="34290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8pPr>
            <a:lvl9pPr marL="38862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9pPr>
          </a:lstStyle>
          <a:p>
            <a:pPr algn="l" eaLnBrk="1">
              <a:lnSpc>
                <a:spcPct val="100000"/>
              </a:lnSpc>
              <a:buClrTx/>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a:solidFill>
                  <a:schemeClr val="tx1"/>
                </a:solidFill>
                <a:latin typeface="Arial" panose="020B0604020202020204" pitchFamily="34" charset="0"/>
                <a:cs typeface="Arial" panose="020B0604020202020204" pitchFamily="34" charset="0"/>
              </a:rPr>
              <a:t>4. Meiden Sie schädlichen Stress</a:t>
            </a:r>
          </a:p>
        </p:txBody>
      </p:sp>
      <p:sp>
        <p:nvSpPr>
          <p:cNvPr id="6" name="Textfeld 25">
            <a:extLst>
              <a:ext uri="{FF2B5EF4-FFF2-40B4-BE49-F238E27FC236}">
                <a16:creationId xmlns:a16="http://schemas.microsoft.com/office/drawing/2014/main" id="{174F7EBE-AD61-0702-207B-B1CBEC25DE67}"/>
              </a:ext>
            </a:extLst>
          </p:cNvPr>
          <p:cNvSpPr txBox="1">
            <a:spLocks noChangeArrowheads="1"/>
          </p:cNvSpPr>
          <p:nvPr/>
        </p:nvSpPr>
        <p:spPr bwMode="auto">
          <a:xfrm>
            <a:off x="2040876" y="2017990"/>
            <a:ext cx="115919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Stress wird meistens als etwas von außen Kommendes empfunden. Dennoch können wir lernen, mit den Anforderungen unseres Alltags-, Berufs- oder Familienlebens so umzugehen, dass schädlicher Stress abgebaut wird.</a:t>
            </a:r>
          </a:p>
        </p:txBody>
      </p:sp>
      <p:sp>
        <p:nvSpPr>
          <p:cNvPr id="7" name="Textfeld 28">
            <a:extLst>
              <a:ext uri="{FF2B5EF4-FFF2-40B4-BE49-F238E27FC236}">
                <a16:creationId xmlns:a16="http://schemas.microsoft.com/office/drawing/2014/main" id="{9F1A9B98-2EB7-C90A-2037-8C63702C1BF7}"/>
              </a:ext>
            </a:extLst>
          </p:cNvPr>
          <p:cNvSpPr txBox="1">
            <a:spLocks noChangeArrowheads="1"/>
          </p:cNvSpPr>
          <p:nvPr/>
        </p:nvSpPr>
        <p:spPr bwMode="auto">
          <a:xfrm>
            <a:off x="2300704" y="4270376"/>
            <a:ext cx="6697663"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machen Sie sich bewusst, was Sie in Stress versetzt und wie Sie diesen bewältigen</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gleichen Sie Phasen der Anspannung durch Entspannung aus</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setzen Sie Entspannungstechniken ein</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akzeptieren Sie Ihre eigenen Grenzen</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richten Sie den Blick auf das Positive</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pflegen Sie soziale Kontakte und Hobbys</a:t>
            </a:r>
          </a:p>
          <a:p>
            <a:pPr algn="l" eaLnBrk="1">
              <a:lnSpc>
                <a:spcPct val="100000"/>
              </a:lnSpc>
              <a:spcBef>
                <a:spcPts val="1200"/>
              </a:spcBef>
              <a:spcAft>
                <a:spcPct val="0"/>
              </a:spcAft>
              <a:buClr>
                <a:srgbClr val="FF0000"/>
              </a:buClr>
              <a:buFont typeface="Arial" panose="020B0604020202020204" pitchFamily="34" charset="0"/>
              <a:buChar char="•"/>
            </a:pPr>
            <a:r>
              <a:rPr lang="de-DE" altLang="de-DE" sz="2400" dirty="0">
                <a:solidFill>
                  <a:schemeClr val="tx1"/>
                </a:solidFill>
              </a:rPr>
              <a:t>bleiben Sie in Bewegung und beim Training</a:t>
            </a:r>
          </a:p>
        </p:txBody>
      </p:sp>
      <p:sp>
        <p:nvSpPr>
          <p:cNvPr id="8" name="Textfeld 8">
            <a:extLst>
              <a:ext uri="{FF2B5EF4-FFF2-40B4-BE49-F238E27FC236}">
                <a16:creationId xmlns:a16="http://schemas.microsoft.com/office/drawing/2014/main" id="{958F7D3E-72D8-ED5E-1C81-E998A3220F50}"/>
              </a:ext>
            </a:extLst>
          </p:cNvPr>
          <p:cNvSpPr txBox="1">
            <a:spLocks noChangeArrowheads="1"/>
          </p:cNvSpPr>
          <p:nvPr/>
        </p:nvSpPr>
        <p:spPr bwMode="auto">
          <a:xfrm>
            <a:off x="2446755" y="3694114"/>
            <a:ext cx="579437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a:solidFill>
                  <a:srgbClr val="CC0000"/>
                </a:solidFill>
              </a:rPr>
              <a:t>Tipps zur Reduktion von Stress</a:t>
            </a:r>
          </a:p>
        </p:txBody>
      </p:sp>
      <p:pic>
        <p:nvPicPr>
          <p:cNvPr id="10" name="Grafik 9" descr="Ein Bild, das Person, Knie, Ellenbogen, Menschliches Gesicht enthält.&#10;&#10;Automatisch generierte Beschreibung">
            <a:extLst>
              <a:ext uri="{FF2B5EF4-FFF2-40B4-BE49-F238E27FC236}">
                <a16:creationId xmlns:a16="http://schemas.microsoft.com/office/drawing/2014/main" id="{94E81D74-0998-F2B5-D4F0-FAADE35565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30049" y="3533595"/>
            <a:ext cx="6761024" cy="5049190"/>
          </a:xfrm>
          <a:prstGeom prst="rect">
            <a:avLst/>
          </a:prstGeom>
          <a:ln>
            <a:noFill/>
          </a:ln>
          <a:effectLst>
            <a:outerShdw blurRad="292100" dist="139700" dir="2700000" algn="tl" rotWithShape="0">
              <a:srgbClr val="333333">
                <a:alpha val="65000"/>
              </a:srgbClr>
            </a:outerShdw>
          </a:effectLst>
        </p:spPr>
      </p:pic>
      <p:sp>
        <p:nvSpPr>
          <p:cNvPr id="11" name="Textfeld 1">
            <a:extLst>
              <a:ext uri="{FF2B5EF4-FFF2-40B4-BE49-F238E27FC236}">
                <a16:creationId xmlns:a16="http://schemas.microsoft.com/office/drawing/2014/main" id="{4E540B33-01EC-6F74-335E-47CD1D8FD9EF}"/>
              </a:ext>
            </a:extLst>
          </p:cNvPr>
          <p:cNvSpPr txBox="1">
            <a:spLocks noChangeArrowheads="1"/>
          </p:cNvSpPr>
          <p:nvPr/>
        </p:nvSpPr>
        <p:spPr bwMode="auto">
          <a:xfrm>
            <a:off x="9524908" y="8617001"/>
            <a:ext cx="2121093" cy="26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chemeClr val="tx1"/>
                </a:solidFill>
              </a:rPr>
              <a:t>Bildquelle: </a:t>
            </a:r>
            <a:r>
              <a:rPr lang="de-DE" altLang="de-DE" sz="1200" dirty="0" err="1">
                <a:solidFill>
                  <a:schemeClr val="tx1"/>
                </a:solidFill>
              </a:rPr>
              <a:t>iStock,com</a:t>
            </a:r>
            <a:r>
              <a:rPr lang="de-DE" altLang="de-DE" sz="1200" dirty="0">
                <a:solidFill>
                  <a:schemeClr val="tx1"/>
                </a:solidFill>
              </a:rPr>
              <a:t>/</a:t>
            </a:r>
            <a:r>
              <a:rPr lang="de-DE" altLang="de-DE" sz="1200" dirty="0" err="1">
                <a:solidFill>
                  <a:schemeClr val="tx1"/>
                </a:solidFill>
              </a:rPr>
              <a:t>fizkes</a:t>
            </a:r>
            <a:endParaRPr lang="de-DE" altLang="de-DE" sz="1200" dirty="0">
              <a:solidFill>
                <a:schemeClr val="tx1"/>
              </a:solidFill>
            </a:endParaRPr>
          </a:p>
        </p:txBody>
      </p:sp>
    </p:spTree>
    <p:extLst>
      <p:ext uri="{BB962C8B-B14F-4D97-AF65-F5344CB8AC3E}">
        <p14:creationId xmlns:p14="http://schemas.microsoft.com/office/powerpoint/2010/main" val="21404597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6E0F66B-23A2-87F3-23BC-E9BB4482F257}"/>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D95CEDF0-81B5-88D1-A1D6-DF7461A1F526}"/>
              </a:ext>
            </a:extLst>
          </p:cNvPr>
          <p:cNvSpPr>
            <a:spLocks noGrp="1"/>
          </p:cNvSpPr>
          <p:nvPr>
            <p:ph type="sldNum" sz="quarter" idx="12"/>
          </p:nvPr>
        </p:nvSpPr>
        <p:spPr/>
        <p:txBody>
          <a:bodyPr/>
          <a:lstStyle/>
          <a:p>
            <a:fld id="{94B53EA2-B9A9-424E-B194-AA6E1A27327C}" type="slidenum">
              <a:rPr lang="de-DE" altLang="de-DE" smtClean="0"/>
              <a:pPr/>
              <a:t>19</a:t>
            </a:fld>
            <a:endParaRPr lang="de-DE" altLang="de-DE"/>
          </a:p>
        </p:txBody>
      </p:sp>
      <p:sp>
        <p:nvSpPr>
          <p:cNvPr id="5" name="Rectangle 1">
            <a:extLst>
              <a:ext uri="{FF2B5EF4-FFF2-40B4-BE49-F238E27FC236}">
                <a16:creationId xmlns:a16="http://schemas.microsoft.com/office/drawing/2014/main" id="{541AB1FC-ED0F-3B36-1A5C-C35EE8731CDF}"/>
              </a:ext>
            </a:extLst>
          </p:cNvPr>
          <p:cNvSpPr txBox="1">
            <a:spLocks noChangeArrowheads="1"/>
          </p:cNvSpPr>
          <p:nvPr/>
        </p:nvSpPr>
        <p:spPr>
          <a:xfrm>
            <a:off x="2947989" y="951009"/>
            <a:ext cx="12118974"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5. Medikamente</a:t>
            </a:r>
          </a:p>
        </p:txBody>
      </p:sp>
      <p:sp>
        <p:nvSpPr>
          <p:cNvPr id="6" name="Textfeld 25">
            <a:extLst>
              <a:ext uri="{FF2B5EF4-FFF2-40B4-BE49-F238E27FC236}">
                <a16:creationId xmlns:a16="http://schemas.microsoft.com/office/drawing/2014/main" id="{89022BA6-72F4-24C3-4328-D84FEECE6E49}"/>
              </a:ext>
            </a:extLst>
          </p:cNvPr>
          <p:cNvSpPr txBox="1">
            <a:spLocks noChangeArrowheads="1"/>
          </p:cNvSpPr>
          <p:nvPr/>
        </p:nvSpPr>
        <p:spPr bwMode="auto">
          <a:xfrm>
            <a:off x="2941640" y="2111376"/>
            <a:ext cx="115919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Durch Medikamente kann das Risiko für einen (erneuten) Infarkt vermindert und die Lebenserwartung verlängert werden. Setzen Sie verordnete Medikamente nicht selbständig ab. Sprechen Sie mit Ihrem Arzt, wenn Sie Nebenwirkungen befürchten.</a:t>
            </a:r>
          </a:p>
        </p:txBody>
      </p:sp>
      <p:sp>
        <p:nvSpPr>
          <p:cNvPr id="7" name="Textfeld 28">
            <a:extLst>
              <a:ext uri="{FF2B5EF4-FFF2-40B4-BE49-F238E27FC236}">
                <a16:creationId xmlns:a16="http://schemas.microsoft.com/office/drawing/2014/main" id="{6A9F8751-7B59-9FF5-33C5-3E1C177B3A3D}"/>
              </a:ext>
            </a:extLst>
          </p:cNvPr>
          <p:cNvSpPr txBox="1">
            <a:spLocks noChangeArrowheads="1"/>
          </p:cNvSpPr>
          <p:nvPr/>
        </p:nvSpPr>
        <p:spPr bwMode="auto">
          <a:xfrm>
            <a:off x="2947989" y="4857750"/>
            <a:ext cx="6934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marL="342900" indent="-3429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00000"/>
              </a:lnSpc>
              <a:spcAft>
                <a:spcPct val="0"/>
              </a:spcAft>
              <a:buClr>
                <a:srgbClr val="FF0000"/>
              </a:buClr>
              <a:buFont typeface="Arial" panose="020B0604020202020204" pitchFamily="34" charset="0"/>
              <a:buChar char="•"/>
            </a:pPr>
            <a:r>
              <a:rPr lang="de-DE" altLang="de-DE" sz="2400" b="1" dirty="0">
                <a:solidFill>
                  <a:srgbClr val="CC0000"/>
                </a:solidFill>
              </a:rPr>
              <a:t>Gerinnungshemmer </a:t>
            </a:r>
          </a:p>
          <a:p>
            <a:pPr marL="0" indent="0" algn="l" eaLnBrk="1">
              <a:lnSpc>
                <a:spcPct val="100000"/>
              </a:lnSpc>
              <a:spcAft>
                <a:spcPct val="0"/>
              </a:spcAft>
              <a:buClr>
                <a:srgbClr val="FF0000"/>
              </a:buClr>
            </a:pPr>
            <a:r>
              <a:rPr lang="de-DE" altLang="de-DE" sz="2400" b="1">
                <a:solidFill>
                  <a:srgbClr val="CC0000"/>
                </a:solidFill>
                <a:latin typeface="Arial"/>
                <a:cs typeface="Arial"/>
              </a:rPr>
              <a:t>	</a:t>
            </a:r>
            <a:r>
              <a:rPr lang="de-DE" altLang="de-DE" sz="2400">
                <a:solidFill>
                  <a:schemeClr val="tx1"/>
                </a:solidFill>
                <a:latin typeface="Arial"/>
                <a:cs typeface="Arial"/>
              </a:rPr>
              <a:t>(z. B. NOAKs, ASS)</a:t>
            </a:r>
          </a:p>
          <a:p>
            <a:pPr algn="l" eaLnBrk="1">
              <a:lnSpc>
                <a:spcPct val="100000"/>
              </a:lnSpc>
              <a:spcAft>
                <a:spcPct val="0"/>
              </a:spcAft>
              <a:buClr>
                <a:srgbClr val="FF0000"/>
              </a:buClr>
              <a:buFont typeface="Arial" panose="020B0604020202020204" pitchFamily="34" charset="0"/>
              <a:buChar char="•"/>
            </a:pPr>
            <a:r>
              <a:rPr lang="de-DE" altLang="de-DE" sz="2400" b="1" dirty="0">
                <a:solidFill>
                  <a:srgbClr val="CC0000"/>
                </a:solidFill>
              </a:rPr>
              <a:t>Cholesterinsenker </a:t>
            </a:r>
          </a:p>
          <a:p>
            <a:pPr marL="0" indent="0" algn="l" eaLnBrk="1">
              <a:lnSpc>
                <a:spcPct val="100000"/>
              </a:lnSpc>
              <a:spcAft>
                <a:spcPct val="0"/>
              </a:spcAft>
              <a:buClr>
                <a:srgbClr val="FF0000"/>
              </a:buClr>
            </a:pPr>
            <a:endParaRPr lang="de-DE" altLang="de-DE" sz="2400" dirty="0">
              <a:solidFill>
                <a:schemeClr val="tx1"/>
              </a:solidFill>
            </a:endParaRPr>
          </a:p>
          <a:p>
            <a:pPr algn="l" eaLnBrk="1">
              <a:lnSpc>
                <a:spcPct val="100000"/>
              </a:lnSpc>
              <a:spcAft>
                <a:spcPct val="0"/>
              </a:spcAft>
              <a:buClr>
                <a:srgbClr val="FF0000"/>
              </a:buClr>
              <a:buFont typeface="Arial" panose="020B0604020202020204" pitchFamily="34" charset="0"/>
              <a:buChar char="•"/>
            </a:pPr>
            <a:r>
              <a:rPr lang="de-DE" altLang="de-DE" sz="2400" b="1" dirty="0">
                <a:solidFill>
                  <a:srgbClr val="CC0000"/>
                </a:solidFill>
              </a:rPr>
              <a:t>Beta-Blocker</a:t>
            </a:r>
            <a:r>
              <a:rPr lang="de-DE" altLang="de-DE" sz="2400" dirty="0">
                <a:solidFill>
                  <a:schemeClr val="tx1"/>
                </a:solidFill>
              </a:rPr>
              <a:t> </a:t>
            </a:r>
          </a:p>
          <a:p>
            <a:pPr marL="0" indent="0" algn="l" eaLnBrk="1">
              <a:lnSpc>
                <a:spcPct val="100000"/>
              </a:lnSpc>
              <a:spcAft>
                <a:spcPct val="0"/>
              </a:spcAft>
              <a:buClr>
                <a:srgbClr val="FF0000"/>
              </a:buClr>
            </a:pPr>
            <a:r>
              <a:rPr lang="de-DE" altLang="de-DE" sz="2400" dirty="0">
                <a:solidFill>
                  <a:schemeClr val="tx1"/>
                </a:solidFill>
              </a:rPr>
              <a:t>	(z. B. Metoprolol)</a:t>
            </a:r>
          </a:p>
          <a:p>
            <a:pPr algn="l" eaLnBrk="1">
              <a:lnSpc>
                <a:spcPct val="100000"/>
              </a:lnSpc>
              <a:spcAft>
                <a:spcPct val="0"/>
              </a:spcAft>
              <a:buClr>
                <a:srgbClr val="FF0000"/>
              </a:buClr>
              <a:buFont typeface="Arial" panose="020B0604020202020204" pitchFamily="34" charset="0"/>
              <a:buChar char="•"/>
            </a:pPr>
            <a:r>
              <a:rPr lang="de-DE" altLang="de-DE" sz="2400" b="1" dirty="0">
                <a:solidFill>
                  <a:srgbClr val="CC0000"/>
                </a:solidFill>
              </a:rPr>
              <a:t>ACE** (oder AT1**)-Hemmer </a:t>
            </a:r>
          </a:p>
          <a:p>
            <a:pPr marL="0" indent="0" algn="l" eaLnBrk="1">
              <a:lnSpc>
                <a:spcPct val="100000"/>
              </a:lnSpc>
              <a:spcAft>
                <a:spcPct val="0"/>
              </a:spcAft>
              <a:buClr>
                <a:srgbClr val="FF0000"/>
              </a:buClr>
            </a:pPr>
            <a:r>
              <a:rPr lang="de-DE" altLang="de-DE" sz="2400" dirty="0">
                <a:solidFill>
                  <a:schemeClr val="tx1"/>
                </a:solidFill>
              </a:rPr>
              <a:t>	(z. B. </a:t>
            </a:r>
            <a:r>
              <a:rPr lang="de-DE" altLang="de-DE" sz="2400" dirty="0" err="1">
                <a:solidFill>
                  <a:schemeClr val="tx1"/>
                </a:solidFill>
              </a:rPr>
              <a:t>Ramipril</a:t>
            </a:r>
            <a:r>
              <a:rPr lang="de-DE" altLang="de-DE" sz="2400" dirty="0">
                <a:solidFill>
                  <a:schemeClr val="tx1"/>
                </a:solidFill>
              </a:rPr>
              <a:t> oder Candesartan)</a:t>
            </a:r>
          </a:p>
        </p:txBody>
      </p:sp>
      <p:sp>
        <p:nvSpPr>
          <p:cNvPr id="8" name="Textfeld 8">
            <a:extLst>
              <a:ext uri="{FF2B5EF4-FFF2-40B4-BE49-F238E27FC236}">
                <a16:creationId xmlns:a16="http://schemas.microsoft.com/office/drawing/2014/main" id="{3281188E-6581-1739-C59C-9A801A0B4573}"/>
              </a:ext>
            </a:extLst>
          </p:cNvPr>
          <p:cNvSpPr txBox="1">
            <a:spLocks noChangeArrowheads="1"/>
          </p:cNvSpPr>
          <p:nvPr/>
        </p:nvSpPr>
        <p:spPr bwMode="auto">
          <a:xfrm>
            <a:off x="2941638" y="3430289"/>
            <a:ext cx="11080750" cy="49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800" b="1" dirty="0">
                <a:solidFill>
                  <a:srgbClr val="CC0000"/>
                </a:solidFill>
              </a:rPr>
              <a:t>4 Medikamentengruppen zur Sekundärprävention</a:t>
            </a:r>
          </a:p>
        </p:txBody>
      </p:sp>
      <p:sp>
        <p:nvSpPr>
          <p:cNvPr id="9" name="Textfeld 28">
            <a:extLst>
              <a:ext uri="{FF2B5EF4-FFF2-40B4-BE49-F238E27FC236}">
                <a16:creationId xmlns:a16="http://schemas.microsoft.com/office/drawing/2014/main" id="{7E8AEE6A-83D7-C607-5A05-7E8CED180D99}"/>
              </a:ext>
            </a:extLst>
          </p:cNvPr>
          <p:cNvSpPr txBox="1">
            <a:spLocks noChangeArrowheads="1"/>
          </p:cNvSpPr>
          <p:nvPr/>
        </p:nvSpPr>
        <p:spPr bwMode="auto">
          <a:xfrm>
            <a:off x="8449344" y="4870450"/>
            <a:ext cx="827377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marL="342900" indent="-342900" algn="l" eaLnBrk="1">
              <a:lnSpc>
                <a:spcPct val="100000"/>
              </a:lnSpc>
              <a:spcAft>
                <a:spcPct val="0"/>
              </a:spcAft>
              <a:buClr>
                <a:srgbClr val="FF0000"/>
              </a:buClr>
              <a:buFont typeface="Arial" panose="020B0604020202020204" pitchFamily="34" charset="0"/>
              <a:buChar char="•"/>
            </a:pPr>
            <a:r>
              <a:rPr lang="de-DE" altLang="de-DE" sz="2400" dirty="0">
                <a:solidFill>
                  <a:schemeClr val="tx1"/>
                </a:solidFill>
              </a:rPr>
              <a:t>hemmen die Gerinnselbildung in den erkrankten oder behandelten (z. B. </a:t>
            </a:r>
            <a:r>
              <a:rPr lang="de-DE" altLang="de-DE" sz="2400" dirty="0" err="1">
                <a:solidFill>
                  <a:schemeClr val="tx1"/>
                </a:solidFill>
              </a:rPr>
              <a:t>gestenteten</a:t>
            </a:r>
            <a:r>
              <a:rPr lang="de-DE" altLang="de-DE" sz="2400" dirty="0">
                <a:solidFill>
                  <a:schemeClr val="tx1"/>
                </a:solidFill>
              </a:rPr>
              <a:t>*) Arterien</a:t>
            </a:r>
          </a:p>
          <a:p>
            <a:pPr marL="342900" indent="-342900" algn="l" eaLnBrk="1">
              <a:lnSpc>
                <a:spcPct val="100000"/>
              </a:lnSpc>
              <a:spcAft>
                <a:spcPct val="0"/>
              </a:spcAft>
              <a:buClr>
                <a:srgbClr val="FF0000"/>
              </a:buClr>
              <a:buFont typeface="Arial" panose="020B0604020202020204" pitchFamily="34" charset="0"/>
              <a:buChar char="•"/>
            </a:pPr>
            <a:r>
              <a:rPr lang="de-DE" altLang="de-DE" sz="2400" dirty="0">
                <a:solidFill>
                  <a:schemeClr val="tx1"/>
                </a:solidFill>
              </a:rPr>
              <a:t>reduzieren Cholesterinablagerungen in den Arterien</a:t>
            </a:r>
          </a:p>
          <a:p>
            <a:pPr algn="l" eaLnBrk="1">
              <a:lnSpc>
                <a:spcPct val="100000"/>
              </a:lnSpc>
              <a:spcAft>
                <a:spcPct val="0"/>
              </a:spcAft>
              <a:buClr>
                <a:srgbClr val="FF0000"/>
              </a:buClr>
            </a:pPr>
            <a:endParaRPr lang="de-DE" altLang="de-DE" sz="2400" dirty="0">
              <a:solidFill>
                <a:schemeClr val="tx1"/>
              </a:solidFill>
            </a:endParaRPr>
          </a:p>
          <a:p>
            <a:pPr marL="342900" indent="-342900" algn="l" eaLnBrk="1">
              <a:lnSpc>
                <a:spcPct val="100000"/>
              </a:lnSpc>
              <a:spcAft>
                <a:spcPct val="0"/>
              </a:spcAft>
              <a:buClr>
                <a:srgbClr val="FF0000"/>
              </a:buClr>
              <a:buFont typeface="Arial" panose="020B0604020202020204" pitchFamily="34" charset="0"/>
              <a:buChar char="•"/>
            </a:pPr>
            <a:r>
              <a:rPr lang="de-DE" altLang="de-DE" sz="2400" dirty="0">
                <a:solidFill>
                  <a:schemeClr val="tx1"/>
                </a:solidFill>
              </a:rPr>
              <a:t>senken Blutdruck, Pulsfrequenz und die Gefahr von Herzrhythmusstörungen</a:t>
            </a:r>
          </a:p>
          <a:p>
            <a:pPr marL="342900" indent="-342900" algn="l" eaLnBrk="1">
              <a:lnSpc>
                <a:spcPct val="100000"/>
              </a:lnSpc>
              <a:spcAft>
                <a:spcPct val="0"/>
              </a:spcAft>
              <a:buClr>
                <a:srgbClr val="FF0000"/>
              </a:buClr>
              <a:buFont typeface="Arial" panose="020B0604020202020204" pitchFamily="34" charset="0"/>
              <a:buChar char="•"/>
            </a:pPr>
            <a:r>
              <a:rPr lang="de-DE" altLang="de-DE" sz="2400" dirty="0">
                <a:solidFill>
                  <a:schemeClr val="tx1"/>
                </a:solidFill>
              </a:rPr>
              <a:t>senken den Blutdruck und entlasten das Herz (besonders wichtig bei Herzinsuffizienz)</a:t>
            </a:r>
          </a:p>
        </p:txBody>
      </p:sp>
      <p:sp>
        <p:nvSpPr>
          <p:cNvPr id="10" name="Textfeld 2">
            <a:extLst>
              <a:ext uri="{FF2B5EF4-FFF2-40B4-BE49-F238E27FC236}">
                <a16:creationId xmlns:a16="http://schemas.microsoft.com/office/drawing/2014/main" id="{C4369ECD-C6E6-D448-24C7-9723E32C7664}"/>
              </a:ext>
            </a:extLst>
          </p:cNvPr>
          <p:cNvSpPr txBox="1">
            <a:spLocks noChangeArrowheads="1"/>
          </p:cNvSpPr>
          <p:nvPr/>
        </p:nvSpPr>
        <p:spPr bwMode="auto">
          <a:xfrm>
            <a:off x="3257551" y="4222752"/>
            <a:ext cx="3365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2400" b="1" u="sng">
                <a:solidFill>
                  <a:schemeClr val="tx1"/>
                </a:solidFill>
              </a:rPr>
              <a:t>Medikamentengruppe</a:t>
            </a:r>
          </a:p>
        </p:txBody>
      </p:sp>
      <p:sp>
        <p:nvSpPr>
          <p:cNvPr id="11" name="Textfeld 9">
            <a:extLst>
              <a:ext uri="{FF2B5EF4-FFF2-40B4-BE49-F238E27FC236}">
                <a16:creationId xmlns:a16="http://schemas.microsoft.com/office/drawing/2014/main" id="{135D25DC-9309-4922-D108-A303A5554078}"/>
              </a:ext>
            </a:extLst>
          </p:cNvPr>
          <p:cNvSpPr txBox="1">
            <a:spLocks noChangeArrowheads="1"/>
          </p:cNvSpPr>
          <p:nvPr/>
        </p:nvSpPr>
        <p:spPr bwMode="auto">
          <a:xfrm>
            <a:off x="8461781" y="4238627"/>
            <a:ext cx="5669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2400" b="1" u="sng" dirty="0">
                <a:solidFill>
                  <a:schemeClr val="tx1"/>
                </a:solidFill>
              </a:rPr>
              <a:t>Wirkweise in der Sekundärprävention</a:t>
            </a:r>
          </a:p>
        </p:txBody>
      </p:sp>
      <p:sp>
        <p:nvSpPr>
          <p:cNvPr id="12" name="Textfeld 5">
            <a:extLst>
              <a:ext uri="{FF2B5EF4-FFF2-40B4-BE49-F238E27FC236}">
                <a16:creationId xmlns:a16="http://schemas.microsoft.com/office/drawing/2014/main" id="{6E10869A-BDA3-5CF4-7DA7-F282B9F34447}"/>
              </a:ext>
            </a:extLst>
          </p:cNvPr>
          <p:cNvSpPr txBox="1">
            <a:spLocks noChangeArrowheads="1"/>
          </p:cNvSpPr>
          <p:nvPr/>
        </p:nvSpPr>
        <p:spPr bwMode="auto">
          <a:xfrm>
            <a:off x="3185617" y="8830890"/>
            <a:ext cx="107394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a:t>*</a:t>
            </a:r>
            <a:r>
              <a:rPr lang="de-DE" altLang="de-DE">
                <a:solidFill>
                  <a:schemeClr val="tx1"/>
                </a:solidFill>
              </a:rPr>
              <a:t>*Nach Stent-Implantation ist vorübergehend eine Kombination von 2 Gerinnungshemmern erforderlich </a:t>
            </a:r>
          </a:p>
          <a:p>
            <a:r>
              <a:rPr lang="de-DE" altLang="de-DE">
                <a:solidFill>
                  <a:schemeClr val="tx1"/>
                </a:solidFill>
              </a:rPr>
              <a:t>**Hemmstoffe des </a:t>
            </a:r>
            <a:r>
              <a:rPr lang="de-DE" altLang="de-DE" u="sng">
                <a:solidFill>
                  <a:schemeClr val="tx1"/>
                </a:solidFill>
              </a:rPr>
              <a:t>A</a:t>
            </a:r>
            <a:r>
              <a:rPr lang="de-DE" altLang="de-DE">
                <a:solidFill>
                  <a:schemeClr val="tx1"/>
                </a:solidFill>
              </a:rPr>
              <a:t>ngiotensin </a:t>
            </a:r>
            <a:r>
              <a:rPr lang="de-DE" altLang="de-DE" u="sng">
                <a:solidFill>
                  <a:schemeClr val="tx1"/>
                </a:solidFill>
              </a:rPr>
              <a:t>C</a:t>
            </a:r>
            <a:r>
              <a:rPr lang="de-DE" altLang="de-DE">
                <a:solidFill>
                  <a:schemeClr val="tx1"/>
                </a:solidFill>
              </a:rPr>
              <a:t>onverting </a:t>
            </a:r>
            <a:r>
              <a:rPr lang="de-DE" altLang="de-DE" u="sng">
                <a:solidFill>
                  <a:schemeClr val="tx1"/>
                </a:solidFill>
              </a:rPr>
              <a:t>E</a:t>
            </a:r>
            <a:r>
              <a:rPr lang="de-DE" altLang="de-DE">
                <a:solidFill>
                  <a:schemeClr val="tx1"/>
                </a:solidFill>
              </a:rPr>
              <a:t>nzymes bzw. des </a:t>
            </a:r>
            <a:r>
              <a:rPr lang="de-DE" altLang="de-DE" u="sng">
                <a:solidFill>
                  <a:schemeClr val="tx1"/>
                </a:solidFill>
              </a:rPr>
              <a:t>A</a:t>
            </a:r>
            <a:r>
              <a:rPr lang="de-DE" altLang="de-DE">
                <a:solidFill>
                  <a:schemeClr val="tx1"/>
                </a:solidFill>
              </a:rPr>
              <a:t>ngio</a:t>
            </a:r>
            <a:r>
              <a:rPr lang="de-DE" altLang="de-DE" u="sng">
                <a:solidFill>
                  <a:schemeClr val="tx1"/>
                </a:solidFill>
              </a:rPr>
              <a:t>t</a:t>
            </a:r>
            <a:r>
              <a:rPr lang="de-DE" altLang="de-DE">
                <a:solidFill>
                  <a:schemeClr val="tx1"/>
                </a:solidFill>
              </a:rPr>
              <a:t>ensin Rezeptors vom Typ </a:t>
            </a:r>
            <a:r>
              <a:rPr lang="de-DE" altLang="de-DE" u="sng">
                <a:solidFill>
                  <a:schemeClr val="tx1"/>
                </a:solidFill>
              </a:rPr>
              <a:t>1</a:t>
            </a:r>
            <a:endParaRPr lang="de-DE" altLang="de-DE" u="sng"/>
          </a:p>
        </p:txBody>
      </p:sp>
    </p:spTree>
    <p:extLst>
      <p:ext uri="{BB962C8B-B14F-4D97-AF65-F5344CB8AC3E}">
        <p14:creationId xmlns:p14="http://schemas.microsoft.com/office/powerpoint/2010/main" val="3248517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liennummernplatzhalter 3"/>
          <p:cNvSpPr>
            <a:spLocks noGrp="1"/>
          </p:cNvSpPr>
          <p:nvPr>
            <p:ph type="sldNum" idx="10"/>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lgn="ctr">
              <a:lnSpc>
                <a:spcPct val="61000"/>
              </a:lnSpc>
              <a:spcAft>
                <a:spcPts val="1425"/>
              </a:spcAft>
              <a:buClr>
                <a:srgbClr val="000000"/>
              </a:buClr>
              <a:buSzPct val="100000"/>
              <a:buFont typeface="Times New Roman" pitchFamily="18" charset="0"/>
              <a:tabLst>
                <a:tab pos="723900" algn="l"/>
              </a:tabLst>
              <a:defRPr sz="4000">
                <a:solidFill>
                  <a:srgbClr val="686868"/>
                </a:solidFill>
                <a:latin typeface="Arial" pitchFamily="34" charset="0"/>
                <a:cs typeface="Arial" pitchFamily="34" charset="0"/>
              </a:defRPr>
            </a:lvl1pPr>
            <a:lvl2pPr algn="ctr">
              <a:lnSpc>
                <a:spcPct val="61000"/>
              </a:lnSpc>
              <a:spcAft>
                <a:spcPts val="1138"/>
              </a:spcAft>
              <a:buClr>
                <a:srgbClr val="000000"/>
              </a:buClr>
              <a:buSzPct val="100000"/>
              <a:buFont typeface="Times New Roman" pitchFamily="18" charset="0"/>
              <a:tabLst>
                <a:tab pos="723900" algn="l"/>
              </a:tabLst>
              <a:defRPr sz="4000">
                <a:solidFill>
                  <a:srgbClr val="686868"/>
                </a:solidFill>
                <a:latin typeface="Arial" pitchFamily="34" charset="0"/>
                <a:cs typeface="Arial" pitchFamily="34" charset="0"/>
              </a:defRPr>
            </a:lvl2pPr>
            <a:lvl3pPr algn="ctr">
              <a:lnSpc>
                <a:spcPct val="61000"/>
              </a:lnSpc>
              <a:spcAft>
                <a:spcPts val="850"/>
              </a:spcAft>
              <a:buClr>
                <a:srgbClr val="000000"/>
              </a:buClr>
              <a:buSzPct val="100000"/>
              <a:buFont typeface="Times New Roman" pitchFamily="18" charset="0"/>
              <a:tabLst>
                <a:tab pos="723900" algn="l"/>
              </a:tabLst>
              <a:defRPr sz="4000">
                <a:solidFill>
                  <a:srgbClr val="686868"/>
                </a:solidFill>
                <a:latin typeface="Arial" pitchFamily="34" charset="0"/>
                <a:cs typeface="Arial" pitchFamily="34" charset="0"/>
              </a:defRPr>
            </a:lvl3pPr>
            <a:lvl4pPr algn="ctr">
              <a:lnSpc>
                <a:spcPct val="61000"/>
              </a:lnSpc>
              <a:spcAft>
                <a:spcPts val="575"/>
              </a:spcAft>
              <a:buClr>
                <a:srgbClr val="000000"/>
              </a:buClr>
              <a:buSzPct val="100000"/>
              <a:buFont typeface="Times New Roman" pitchFamily="18" charset="0"/>
              <a:tabLst>
                <a:tab pos="723900" algn="l"/>
              </a:tabLst>
              <a:defRPr sz="4000">
                <a:solidFill>
                  <a:srgbClr val="686868"/>
                </a:solidFill>
                <a:latin typeface="Arial" pitchFamily="34" charset="0"/>
                <a:cs typeface="Arial" pitchFamily="34" charset="0"/>
              </a:defRPr>
            </a:lvl4pPr>
            <a:lvl5pPr algn="ctr">
              <a:lnSpc>
                <a:spcPct val="61000"/>
              </a:lnSpc>
              <a:spcAft>
                <a:spcPts val="288"/>
              </a:spcAft>
              <a:buClr>
                <a:srgbClr val="000000"/>
              </a:buClr>
              <a:buSzPct val="100000"/>
              <a:buFont typeface="Times New Roman" pitchFamily="18" charset="0"/>
              <a:tabLst>
                <a:tab pos="723900" algn="l"/>
              </a:tabLst>
              <a:defRPr sz="2000">
                <a:solidFill>
                  <a:srgbClr val="686868"/>
                </a:solidFill>
                <a:latin typeface="Arial" pitchFamily="34" charset="0"/>
                <a:cs typeface="Arial"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pitchFamily="34" charset="0"/>
                <a:cs typeface="Arial"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pitchFamily="34" charset="0"/>
                <a:cs typeface="Arial"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pitchFamily="34" charset="0"/>
                <a:cs typeface="Arial"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pitchFamily="34" charset="0"/>
                <a:cs typeface="Arial" pitchFamily="34" charset="0"/>
              </a:defRPr>
            </a:lvl9pPr>
          </a:lstStyle>
          <a:p>
            <a:pPr algn="r">
              <a:lnSpc>
                <a:spcPct val="93000"/>
              </a:lnSpc>
              <a:spcAft>
                <a:spcPct val="0"/>
              </a:spcAft>
              <a:buClrTx/>
              <a:buFontTx/>
              <a:buNone/>
            </a:pPr>
            <a:fld id="{47C58C05-B61E-4744-B88C-94E9F75D403D}" type="slidenum">
              <a:rPr lang="de-DE" altLang="de-DE" sz="1600">
                <a:solidFill>
                  <a:srgbClr val="FFFFFF"/>
                </a:solidFill>
              </a:rPr>
              <a:pPr algn="r">
                <a:lnSpc>
                  <a:spcPct val="93000"/>
                </a:lnSpc>
                <a:spcAft>
                  <a:spcPct val="0"/>
                </a:spcAft>
                <a:buClrTx/>
                <a:buFontTx/>
                <a:buNone/>
              </a:pPr>
              <a:t>2</a:t>
            </a:fld>
            <a:endParaRPr lang="de-DE" altLang="de-DE" sz="1600">
              <a:solidFill>
                <a:srgbClr val="FFFFFF"/>
              </a:solidFill>
            </a:endParaRPr>
          </a:p>
        </p:txBody>
      </p:sp>
      <p:sp>
        <p:nvSpPr>
          <p:cNvPr id="8195" name="Rectangle 1"/>
          <p:cNvSpPr txBox="1">
            <a:spLocks noChangeArrowheads="1"/>
          </p:cNvSpPr>
          <p:nvPr/>
        </p:nvSpPr>
        <p:spPr bwMode="auto">
          <a:xfrm>
            <a:off x="152648" y="1187829"/>
            <a:ext cx="17011153" cy="164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45000" tIns="45000" rIns="45000" bIns="45000"/>
          <a:lstStyle>
            <a:lvl1pPr algn="ctr">
              <a:lnSpc>
                <a:spcPct val="61000"/>
              </a:lnSpc>
              <a:spcAft>
                <a:spcPts val="1425"/>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4000">
                <a:solidFill>
                  <a:srgbClr val="686868"/>
                </a:solidFill>
                <a:latin typeface="Arial" pitchFamily="34" charset="0"/>
                <a:cs typeface="Arial" pitchFamily="34" charset="0"/>
              </a:defRPr>
            </a:lvl1pPr>
            <a:lvl2pPr algn="ctr">
              <a:lnSpc>
                <a:spcPct val="61000"/>
              </a:lnSpc>
              <a:spcAft>
                <a:spcPts val="113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4000">
                <a:solidFill>
                  <a:srgbClr val="686868"/>
                </a:solidFill>
                <a:latin typeface="Arial" pitchFamily="34" charset="0"/>
                <a:cs typeface="Arial" pitchFamily="34" charset="0"/>
              </a:defRPr>
            </a:lvl2pPr>
            <a:lvl3pPr algn="ctr">
              <a:lnSpc>
                <a:spcPct val="61000"/>
              </a:lnSpc>
              <a:spcAft>
                <a:spcPts val="85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4000">
                <a:solidFill>
                  <a:srgbClr val="686868"/>
                </a:solidFill>
                <a:latin typeface="Arial" pitchFamily="34" charset="0"/>
                <a:cs typeface="Arial" pitchFamily="34" charset="0"/>
              </a:defRPr>
            </a:lvl3pPr>
            <a:lvl4pPr algn="ctr">
              <a:lnSpc>
                <a:spcPct val="61000"/>
              </a:lnSpc>
              <a:spcAft>
                <a:spcPts val="575"/>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4000">
                <a:solidFill>
                  <a:srgbClr val="686868"/>
                </a:solidFill>
                <a:latin typeface="Arial" pitchFamily="34" charset="0"/>
                <a:cs typeface="Arial" pitchFamily="34" charset="0"/>
              </a:defRPr>
            </a:lvl4pPr>
            <a:lvl5pPr algn="ctr">
              <a:lnSpc>
                <a:spcPct val="61000"/>
              </a:lnSpc>
              <a:spcAft>
                <a:spcPts val="28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2000">
                <a:solidFill>
                  <a:srgbClr val="686868"/>
                </a:solidFill>
                <a:latin typeface="Arial" pitchFamily="34" charset="0"/>
                <a:cs typeface="Arial"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2000">
                <a:solidFill>
                  <a:srgbClr val="686868"/>
                </a:solidFill>
                <a:latin typeface="Arial" pitchFamily="34" charset="0"/>
                <a:cs typeface="Arial"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2000">
                <a:solidFill>
                  <a:srgbClr val="686868"/>
                </a:solidFill>
                <a:latin typeface="Arial" pitchFamily="34" charset="0"/>
                <a:cs typeface="Arial"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2000">
                <a:solidFill>
                  <a:srgbClr val="686868"/>
                </a:solidFill>
                <a:latin typeface="Arial" pitchFamily="34" charset="0"/>
                <a:cs typeface="Arial"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 pos="8686800" algn="l"/>
                <a:tab pos="9410700" algn="l"/>
                <a:tab pos="10134600" algn="l"/>
                <a:tab pos="10858500" algn="l"/>
                <a:tab pos="11582400" algn="l"/>
              </a:tabLst>
              <a:defRPr sz="2000">
                <a:solidFill>
                  <a:srgbClr val="686868"/>
                </a:solidFill>
                <a:latin typeface="Arial" pitchFamily="34" charset="0"/>
                <a:cs typeface="Arial" pitchFamily="34" charset="0"/>
              </a:defRPr>
            </a:lvl9pPr>
          </a:lstStyle>
          <a:p>
            <a:pPr eaLnBrk="1">
              <a:lnSpc>
                <a:spcPct val="100000"/>
              </a:lnSpc>
              <a:spcBef>
                <a:spcPts val="4600"/>
              </a:spcBef>
              <a:spcAft>
                <a:spcPct val="0"/>
              </a:spcAft>
              <a:buClrTx/>
            </a:pPr>
            <a:r>
              <a:rPr lang="de-DE" altLang="de-DE" sz="8520" dirty="0">
                <a:solidFill>
                  <a:schemeClr val="tx1"/>
                </a:solidFill>
              </a:rPr>
              <a:t>Primär- und Sekundärprävention kardiovaskulärer Erkrankungen</a:t>
            </a:r>
            <a:endParaRPr lang="de-DE" altLang="de-DE" sz="8520" dirty="0">
              <a:solidFill>
                <a:schemeClr val="tx1"/>
              </a:solidFill>
              <a:cs typeface="Times New Roman" pitchFamily="18" charset="0"/>
            </a:endParaRPr>
          </a:p>
        </p:txBody>
      </p:sp>
      <p:sp>
        <p:nvSpPr>
          <p:cNvPr id="8196" name="Rectangle 2"/>
          <p:cNvSpPr txBox="1">
            <a:spLocks noChangeArrowheads="1"/>
          </p:cNvSpPr>
          <p:nvPr/>
        </p:nvSpPr>
        <p:spPr bwMode="auto">
          <a:xfrm>
            <a:off x="2517776" y="4521944"/>
            <a:ext cx="12290425" cy="164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45000" tIns="0" rIns="45000" bIns="45000"/>
          <a:lstStyle>
            <a:lvl1pPr marL="342900" indent="-342900" algn="ctr">
              <a:lnSpc>
                <a:spcPct val="61000"/>
              </a:lnSpc>
              <a:spcAft>
                <a:spcPts val="1425"/>
              </a:spcAft>
              <a:buClr>
                <a:srgbClr val="000000"/>
              </a:buClr>
              <a:buSzPct val="100000"/>
              <a:buFont typeface="Times New Roman" pitchFamily="18" charset="0"/>
              <a:defRPr sz="4000">
                <a:solidFill>
                  <a:srgbClr val="686868"/>
                </a:solidFill>
                <a:latin typeface="Arial" pitchFamily="34" charset="0"/>
                <a:cs typeface="Arial" pitchFamily="34" charset="0"/>
              </a:defRPr>
            </a:lvl1pPr>
            <a:lvl2pPr algn="ctr">
              <a:lnSpc>
                <a:spcPct val="61000"/>
              </a:lnSpc>
              <a:spcAft>
                <a:spcPts val="1138"/>
              </a:spcAft>
              <a:buClr>
                <a:srgbClr val="000000"/>
              </a:buClr>
              <a:buSzPct val="100000"/>
              <a:buFont typeface="Times New Roman" pitchFamily="18" charset="0"/>
              <a:defRPr sz="4000">
                <a:solidFill>
                  <a:srgbClr val="686868"/>
                </a:solidFill>
                <a:latin typeface="Arial" pitchFamily="34" charset="0"/>
                <a:cs typeface="Arial" pitchFamily="34" charset="0"/>
              </a:defRPr>
            </a:lvl2pPr>
            <a:lvl3pPr algn="ctr">
              <a:lnSpc>
                <a:spcPct val="61000"/>
              </a:lnSpc>
              <a:spcAft>
                <a:spcPts val="850"/>
              </a:spcAft>
              <a:buClr>
                <a:srgbClr val="000000"/>
              </a:buClr>
              <a:buSzPct val="100000"/>
              <a:buFont typeface="Times New Roman" pitchFamily="18" charset="0"/>
              <a:defRPr sz="4000">
                <a:solidFill>
                  <a:srgbClr val="686868"/>
                </a:solidFill>
                <a:latin typeface="Arial" pitchFamily="34" charset="0"/>
                <a:cs typeface="Arial" pitchFamily="34" charset="0"/>
              </a:defRPr>
            </a:lvl3pPr>
            <a:lvl4pPr algn="ctr">
              <a:lnSpc>
                <a:spcPct val="61000"/>
              </a:lnSpc>
              <a:spcAft>
                <a:spcPts val="575"/>
              </a:spcAft>
              <a:buClr>
                <a:srgbClr val="000000"/>
              </a:buClr>
              <a:buSzPct val="100000"/>
              <a:buFont typeface="Times New Roman" pitchFamily="18" charset="0"/>
              <a:defRPr sz="4000">
                <a:solidFill>
                  <a:srgbClr val="686868"/>
                </a:solidFill>
                <a:latin typeface="Arial" pitchFamily="34" charset="0"/>
                <a:cs typeface="Arial" pitchFamily="34" charset="0"/>
              </a:defRPr>
            </a:lvl4pPr>
            <a:lvl5pPr algn="ctr">
              <a:lnSpc>
                <a:spcPct val="61000"/>
              </a:lnSpc>
              <a:spcAft>
                <a:spcPts val="288"/>
              </a:spcAft>
              <a:buClr>
                <a:srgbClr val="000000"/>
              </a:buClr>
              <a:buSzPct val="100000"/>
              <a:buFont typeface="Times New Roman" pitchFamily="18" charset="0"/>
              <a:defRPr sz="2000">
                <a:solidFill>
                  <a:srgbClr val="686868"/>
                </a:solidFill>
                <a:latin typeface="Arial" pitchFamily="34" charset="0"/>
                <a:cs typeface="Arial"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itchFamily="18" charset="0"/>
              <a:defRPr sz="2000">
                <a:solidFill>
                  <a:srgbClr val="686868"/>
                </a:solidFill>
                <a:latin typeface="Arial" pitchFamily="34" charset="0"/>
                <a:cs typeface="Arial"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itchFamily="18" charset="0"/>
              <a:defRPr sz="2000">
                <a:solidFill>
                  <a:srgbClr val="686868"/>
                </a:solidFill>
                <a:latin typeface="Arial" pitchFamily="34" charset="0"/>
                <a:cs typeface="Arial"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itchFamily="18" charset="0"/>
              <a:defRPr sz="2000">
                <a:solidFill>
                  <a:srgbClr val="686868"/>
                </a:solidFill>
                <a:latin typeface="Arial" pitchFamily="34" charset="0"/>
                <a:cs typeface="Arial"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itchFamily="18" charset="0"/>
              <a:defRPr sz="2000">
                <a:solidFill>
                  <a:srgbClr val="686868"/>
                </a:solidFill>
                <a:latin typeface="Arial" pitchFamily="34" charset="0"/>
                <a:cs typeface="Arial" pitchFamily="34" charset="0"/>
              </a:defRPr>
            </a:lvl9pPr>
          </a:lstStyle>
          <a:p>
            <a:pPr eaLnBrk="1"/>
            <a:r>
              <a:rPr lang="de-DE" altLang="de-DE" sz="3600" dirty="0">
                <a:solidFill>
                  <a:schemeClr val="tx1"/>
                </a:solidFill>
              </a:rPr>
              <a:t>Vortrag im Rahmen der Gesundheitsbildung</a:t>
            </a:r>
            <a:endParaRPr lang="de-DE" altLang="de-DE" sz="2400" dirty="0">
              <a:solidFill>
                <a:schemeClr val="tx1"/>
              </a:solidFill>
            </a:endParaRPr>
          </a:p>
          <a:p>
            <a:pPr eaLnBrk="1"/>
            <a:r>
              <a:rPr lang="de-DE" altLang="de-DE" sz="2400" dirty="0">
                <a:solidFill>
                  <a:schemeClr val="tx1"/>
                </a:solidFill>
              </a:rPr>
              <a:t>(Leistungsbeschreibung G Vereinbarung Rehasport 2011 </a:t>
            </a:r>
          </a:p>
          <a:p>
            <a:pPr eaLnBrk="1"/>
            <a:r>
              <a:rPr lang="de-DE" altLang="de-DE" sz="2400" dirty="0">
                <a:solidFill>
                  <a:schemeClr val="tx1"/>
                </a:solidFill>
              </a:rPr>
              <a:t>zwischen der DGPR und dem </a:t>
            </a:r>
            <a:r>
              <a:rPr lang="de-DE" altLang="de-DE" sz="2400" dirty="0" err="1">
                <a:solidFill>
                  <a:schemeClr val="tx1"/>
                </a:solidFill>
              </a:rPr>
              <a:t>vdek</a:t>
            </a:r>
            <a:r>
              <a:rPr lang="de-DE" altLang="de-DE" sz="2400" dirty="0">
                <a:solidFill>
                  <a:schemeClr val="tx1"/>
                </a:solidFill>
              </a:rPr>
              <a:t>)</a:t>
            </a:r>
          </a:p>
        </p:txBody>
      </p:sp>
      <p:sp>
        <p:nvSpPr>
          <p:cNvPr id="4" name="Textfeld 3">
            <a:extLst>
              <a:ext uri="{FF2B5EF4-FFF2-40B4-BE49-F238E27FC236}">
                <a16:creationId xmlns:a16="http://schemas.microsoft.com/office/drawing/2014/main" id="{F1AEB8C1-3CFA-B1CB-6D4F-65268C60931C}"/>
              </a:ext>
            </a:extLst>
          </p:cNvPr>
          <p:cNvSpPr txBox="1"/>
          <p:nvPr/>
        </p:nvSpPr>
        <p:spPr>
          <a:xfrm>
            <a:off x="4323618" y="6612825"/>
            <a:ext cx="8669214" cy="1200329"/>
          </a:xfrm>
          <a:prstGeom prst="rect">
            <a:avLst/>
          </a:prstGeom>
          <a:noFill/>
        </p:spPr>
        <p:txBody>
          <a:bodyPr wrap="square">
            <a:spAutoFit/>
          </a:bodyPr>
          <a:lstStyle/>
          <a:p>
            <a:pPr marL="0" indent="0" algn="ctr" eaLnBrk="1">
              <a:buNone/>
            </a:pPr>
            <a:r>
              <a:rPr lang="de-DE" altLang="de-DE" sz="2400" dirty="0">
                <a:solidFill>
                  <a:schemeClr val="tx1"/>
                </a:solidFill>
                <a:latin typeface="Arial"/>
                <a:cs typeface="Arial"/>
              </a:rPr>
              <a:t>Herausgegeben 2017, überarbeitet 2024 von der:</a:t>
            </a:r>
          </a:p>
          <a:p>
            <a:pPr marL="0" indent="0" algn="ctr">
              <a:lnSpc>
                <a:spcPct val="100000"/>
              </a:lnSpc>
              <a:buNone/>
            </a:pPr>
            <a:r>
              <a:rPr lang="de-DE" altLang="de-DE" sz="2400" dirty="0">
                <a:solidFill>
                  <a:schemeClr val="tx1"/>
                </a:solidFill>
                <a:latin typeface="Arial"/>
                <a:cs typeface="Arial"/>
              </a:rPr>
              <a:t>Deutschen Gesellschaft für Prävention und Rehabilitation von Herz-Kreislauferkrankungen (DGPR) e.V. </a:t>
            </a:r>
            <a:endParaRPr lang="de-DE" altLang="de-DE" sz="2400" dirty="0">
              <a:solidFill>
                <a:schemeClr val="tx1"/>
              </a:solidFill>
            </a:endParaRPr>
          </a:p>
        </p:txBody>
      </p:sp>
      <p:sp>
        <p:nvSpPr>
          <p:cNvPr id="2" name="Textfeld 5">
            <a:extLst>
              <a:ext uri="{FF2B5EF4-FFF2-40B4-BE49-F238E27FC236}">
                <a16:creationId xmlns:a16="http://schemas.microsoft.com/office/drawing/2014/main" id="{54C6C299-BC08-F430-6717-18C3538879DA}"/>
              </a:ext>
            </a:extLst>
          </p:cNvPr>
          <p:cNvSpPr txBox="1"/>
          <p:nvPr/>
        </p:nvSpPr>
        <p:spPr>
          <a:xfrm>
            <a:off x="3798100" y="8260683"/>
            <a:ext cx="9720248" cy="584775"/>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00" dirty="0"/>
              <a:t>Zur besseren Lesbarkeit wird in dieser Präsentation das generische Maskulinum verwendet. Die verwendeten Personenbezeichnungen beziehen sich – sofern nicht anders kenntlich gemacht – auf alle Geschlechter.</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29F676DF-4A57-5BFC-8FE8-689A9FB69107}"/>
              </a:ext>
            </a:extLst>
          </p:cNvPr>
          <p:cNvSpPr txBox="1">
            <a:spLocks/>
          </p:cNvSpPr>
          <p:nvPr/>
        </p:nvSpPr>
        <p:spPr>
          <a:xfrm>
            <a:off x="2033489" y="700858"/>
            <a:ext cx="8202474" cy="1882790"/>
          </a:xfrm>
          <a:prstGeom prst="rect">
            <a:avLst/>
          </a:prstGeom>
        </p:spPr>
        <p:txBody>
          <a:bodyPr vert="horz" lIns="91440" tIns="45720" rIns="91440" bIns="45720" rtlCol="0" anchor="ctr">
            <a:normAutofit/>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spcAft>
                <a:spcPts val="600"/>
              </a:spcAft>
            </a:pPr>
            <a:r>
              <a:rPr lang="de-DE" sz="4400" kern="1200" dirty="0">
                <a:latin typeface="Arial" panose="020B0604020202020204" pitchFamily="34" charset="0"/>
                <a:cs typeface="Arial" panose="020B0604020202020204" pitchFamily="34" charset="0"/>
              </a:rPr>
              <a:t>Update Cholesterinsenker</a:t>
            </a:r>
          </a:p>
        </p:txBody>
      </p:sp>
      <p:sp>
        <p:nvSpPr>
          <p:cNvPr id="5" name="Inhaltsplatzhalter 2">
            <a:extLst>
              <a:ext uri="{FF2B5EF4-FFF2-40B4-BE49-F238E27FC236}">
                <a16:creationId xmlns:a16="http://schemas.microsoft.com/office/drawing/2014/main" id="{038C6EE5-EB0C-3BDC-2B8D-EDAD1765DCA0}"/>
              </a:ext>
            </a:extLst>
          </p:cNvPr>
          <p:cNvSpPr txBox="1">
            <a:spLocks/>
          </p:cNvSpPr>
          <p:nvPr/>
        </p:nvSpPr>
        <p:spPr>
          <a:xfrm>
            <a:off x="2033489" y="3790330"/>
            <a:ext cx="7359491" cy="3573531"/>
          </a:xfrm>
          <a:prstGeom prst="rect">
            <a:avLst/>
          </a:prstGeom>
        </p:spPr>
        <p:txBody>
          <a:bodyPr vert="horz" lIns="91440" tIns="45720" rIns="91440" bIns="45720" rtlCol="0">
            <a:normAutofit/>
          </a:bodyPr>
          <a:lstStyle>
            <a:lvl1pPr marL="324681" indent="-324681" algn="l" defTabSz="1298722" rtl="0" eaLnBrk="1" latinLnBrk="0" hangingPunct="1">
              <a:lnSpc>
                <a:spcPct val="90000"/>
              </a:lnSpc>
              <a:spcBef>
                <a:spcPts val="1420"/>
              </a:spcBef>
              <a:buFont typeface="Arial" panose="020B0604020202020204" pitchFamily="34" charset="0"/>
              <a:buChar char="•"/>
              <a:defRPr sz="3977" kern="1200">
                <a:solidFill>
                  <a:schemeClr val="tx1"/>
                </a:solidFill>
                <a:latin typeface="+mn-lt"/>
                <a:ea typeface="+mn-ea"/>
                <a:cs typeface="+mn-cs"/>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mn-lt"/>
                <a:ea typeface="+mn-ea"/>
                <a:cs typeface="+mn-cs"/>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mn-lt"/>
                <a:ea typeface="+mn-ea"/>
                <a:cs typeface="+mn-cs"/>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a:lstStyle>
          <a:p>
            <a:pPr fontAlgn="auto">
              <a:spcAft>
                <a:spcPts val="0"/>
              </a:spcAft>
              <a:buClr>
                <a:srgbClr val="FF0000"/>
              </a:buClr>
            </a:pPr>
            <a:r>
              <a:rPr lang="de-DE" dirty="0"/>
              <a:t>Statine</a:t>
            </a:r>
          </a:p>
          <a:p>
            <a:pPr fontAlgn="auto">
              <a:spcAft>
                <a:spcPts val="0"/>
              </a:spcAft>
              <a:buClr>
                <a:srgbClr val="FF0000"/>
              </a:buClr>
            </a:pPr>
            <a:r>
              <a:rPr lang="de-DE" dirty="0" err="1"/>
              <a:t>Ezetimib</a:t>
            </a:r>
            <a:endParaRPr lang="de-DE" dirty="0"/>
          </a:p>
          <a:p>
            <a:pPr fontAlgn="auto">
              <a:spcAft>
                <a:spcPts val="0"/>
              </a:spcAft>
              <a:buClr>
                <a:srgbClr val="FF0000"/>
              </a:buClr>
            </a:pPr>
            <a:r>
              <a:rPr lang="de-DE" dirty="0" err="1"/>
              <a:t>Bempedoinsäure</a:t>
            </a:r>
            <a:endParaRPr lang="de-DE" dirty="0"/>
          </a:p>
          <a:p>
            <a:pPr fontAlgn="auto">
              <a:spcAft>
                <a:spcPts val="0"/>
              </a:spcAft>
              <a:buClr>
                <a:srgbClr val="FF0000"/>
              </a:buClr>
            </a:pPr>
            <a:r>
              <a:rPr lang="de-DE" dirty="0"/>
              <a:t>PCSK9-Inhibitoren</a:t>
            </a:r>
          </a:p>
        </p:txBody>
      </p:sp>
      <p:pic>
        <p:nvPicPr>
          <p:cNvPr id="2050" name="Picture 2" descr="Kostenlose Fotos zum Thema Medikamente">
            <a:extLst>
              <a:ext uri="{FF2B5EF4-FFF2-40B4-BE49-F238E27FC236}">
                <a16:creationId xmlns:a16="http://schemas.microsoft.com/office/drawing/2014/main" id="{3D9F5B05-B0B8-2259-6E2E-FE119599145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773076" y="3625540"/>
            <a:ext cx="6509885" cy="32309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Fußzeilenplatzhalter 1">
            <a:extLst>
              <a:ext uri="{FF2B5EF4-FFF2-40B4-BE49-F238E27FC236}">
                <a16:creationId xmlns:a16="http://schemas.microsoft.com/office/drawing/2014/main" id="{1C30E6D6-A7B8-C2D0-F31A-FCF892D1700E}"/>
              </a:ext>
            </a:extLst>
          </p:cNvPr>
          <p:cNvSpPr>
            <a:spLocks noGrp="1"/>
          </p:cNvSpPr>
          <p:nvPr>
            <p:ph type="ftr" sz="quarter" idx="11"/>
          </p:nvPr>
        </p:nvSpPr>
        <p:spPr>
          <a:xfrm>
            <a:off x="13687131" y="8974907"/>
            <a:ext cx="3324022" cy="592616"/>
          </a:xfrm>
        </p:spPr>
        <p:txBody>
          <a:bodyPr vert="horz" lIns="91440" tIns="45720" rIns="91440" bIns="45720" rtlCol="0" anchor="ctr">
            <a:normAutofit/>
          </a:bodyPr>
          <a:lstStyle/>
          <a:p>
            <a:pPr>
              <a:spcAft>
                <a:spcPts val="600"/>
              </a:spcAft>
            </a:pPr>
            <a:r>
              <a:rPr lang="en-US" kern="1200">
                <a:latin typeface="Arial" pitchFamily="34" charset="0"/>
                <a:ea typeface="+mn-ea"/>
                <a:cs typeface="Arial" pitchFamily="34" charset="0"/>
              </a:rPr>
              <a:t>Stand: April 2024 © DGPR</a:t>
            </a:r>
          </a:p>
        </p:txBody>
      </p:sp>
      <p:sp>
        <p:nvSpPr>
          <p:cNvPr id="3" name="Foliennummernplatzhalter 2">
            <a:extLst>
              <a:ext uri="{FF2B5EF4-FFF2-40B4-BE49-F238E27FC236}">
                <a16:creationId xmlns:a16="http://schemas.microsoft.com/office/drawing/2014/main" id="{36E6BF5D-0C07-9440-1B2C-F4959AF0D711}"/>
              </a:ext>
            </a:extLst>
          </p:cNvPr>
          <p:cNvSpPr>
            <a:spLocks noGrp="1"/>
          </p:cNvSpPr>
          <p:nvPr>
            <p:ph type="sldNum" sz="quarter" idx="12"/>
          </p:nvPr>
        </p:nvSpPr>
        <p:spPr>
          <a:xfrm>
            <a:off x="16222363" y="-1"/>
            <a:ext cx="1083150" cy="378289"/>
          </a:xfrm>
        </p:spPr>
        <p:txBody>
          <a:bodyPr vert="horz" lIns="91440" tIns="45720" rIns="91440" bIns="45720" rtlCol="0" anchor="ctr">
            <a:normAutofit/>
          </a:bodyPr>
          <a:lstStyle/>
          <a:p>
            <a:pPr>
              <a:spcAft>
                <a:spcPts val="600"/>
              </a:spcAft>
            </a:pPr>
            <a:fld id="{94B53EA2-B9A9-424E-B194-AA6E1A27327C}" type="slidenum">
              <a:rPr lang="de-DE" altLang="de-DE" smtClean="0"/>
              <a:pPr>
                <a:spcAft>
                  <a:spcPts val="600"/>
                </a:spcAft>
              </a:pPr>
              <a:t>20</a:t>
            </a:fld>
            <a:endParaRPr lang="de-DE" altLang="de-DE"/>
          </a:p>
        </p:txBody>
      </p:sp>
    </p:spTree>
    <p:extLst>
      <p:ext uri="{BB962C8B-B14F-4D97-AF65-F5344CB8AC3E}">
        <p14:creationId xmlns:p14="http://schemas.microsoft.com/office/powerpoint/2010/main" val="1908314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A76453-7AC0-EFB9-92F9-B56A89A96EF2}"/>
              </a:ext>
            </a:extLst>
          </p:cNvPr>
          <p:cNvSpPr>
            <a:spLocks noGrp="1"/>
          </p:cNvSpPr>
          <p:nvPr>
            <p:ph type="title"/>
          </p:nvPr>
        </p:nvSpPr>
        <p:spPr/>
        <p:txBody>
          <a:bodyPr>
            <a:normAutofit/>
          </a:bodyPr>
          <a:lstStyle/>
          <a:p>
            <a:r>
              <a:rPr lang="de-DE" sz="4400" dirty="0">
                <a:latin typeface="Arial" panose="020B0604020202020204" pitchFamily="34" charset="0"/>
                <a:cs typeface="Arial" panose="020B0604020202020204" pitchFamily="34" charset="0"/>
              </a:rPr>
              <a:t>Zielwerte einer optimalen Sekundärprävention</a:t>
            </a:r>
          </a:p>
        </p:txBody>
      </p:sp>
      <p:sp>
        <p:nvSpPr>
          <p:cNvPr id="3" name="Inhaltsplatzhalter 2">
            <a:extLst>
              <a:ext uri="{FF2B5EF4-FFF2-40B4-BE49-F238E27FC236}">
                <a16:creationId xmlns:a16="http://schemas.microsoft.com/office/drawing/2014/main" id="{9F633C81-5F8D-7D18-462A-FC98750FA0D5}"/>
              </a:ext>
            </a:extLst>
          </p:cNvPr>
          <p:cNvSpPr>
            <a:spLocks noGrp="1"/>
          </p:cNvSpPr>
          <p:nvPr>
            <p:ph idx="1"/>
          </p:nvPr>
        </p:nvSpPr>
        <p:spPr/>
        <p:txBody>
          <a:bodyPr/>
          <a:lstStyle/>
          <a:p>
            <a:pPr>
              <a:buClr>
                <a:srgbClr val="FF0000"/>
              </a:buClr>
            </a:pPr>
            <a:r>
              <a:rPr lang="de-DE" sz="3600" kern="0" dirty="0">
                <a:latin typeface="Arial" panose="020B0604020202020204" pitchFamily="34" charset="0"/>
                <a:cs typeface="Arial" panose="020B0604020202020204" pitchFamily="34" charset="0"/>
              </a:rPr>
              <a:t>vollständige Aufgabe des Rauchens</a:t>
            </a:r>
          </a:p>
          <a:p>
            <a:pPr>
              <a:buClr>
                <a:srgbClr val="FF0000"/>
              </a:buClr>
            </a:pPr>
            <a:r>
              <a:rPr lang="de-DE" sz="3600" kern="0" dirty="0">
                <a:latin typeface="Arial" panose="020B0604020202020204" pitchFamily="34" charset="0"/>
                <a:cs typeface="Arial" panose="020B0604020202020204" pitchFamily="34" charset="0"/>
              </a:rPr>
              <a:t>LDL-Cholesterin 			&lt; 55 mg/dl (entspr. 1,4 mmol/l)</a:t>
            </a:r>
          </a:p>
          <a:p>
            <a:pPr>
              <a:buClr>
                <a:srgbClr val="FF0000"/>
              </a:buClr>
            </a:pPr>
            <a:r>
              <a:rPr lang="de-DE" sz="3600" kern="0" dirty="0">
                <a:latin typeface="Arial" panose="020B0604020202020204" pitchFamily="34" charset="0"/>
                <a:cs typeface="Arial" panose="020B0604020202020204" pitchFamily="34" charset="0"/>
              </a:rPr>
              <a:t>Normalgewicht 			BMI* unter 25 kg/m²</a:t>
            </a:r>
          </a:p>
          <a:p>
            <a:pPr>
              <a:buClr>
                <a:srgbClr val="FF0000"/>
              </a:buClr>
            </a:pPr>
            <a:r>
              <a:rPr lang="de-DE" sz="3600" kern="0" dirty="0">
                <a:latin typeface="Arial" panose="020B0604020202020204" pitchFamily="34" charset="0"/>
                <a:cs typeface="Arial" panose="020B0604020202020204" pitchFamily="34" charset="0"/>
              </a:rPr>
              <a:t>Körperliche Aktivität 		2,5-5 Std. / Woche Training</a:t>
            </a:r>
          </a:p>
          <a:p>
            <a:pPr>
              <a:buClr>
                <a:srgbClr val="FF0000"/>
              </a:buClr>
            </a:pPr>
            <a:r>
              <a:rPr lang="de-DE" sz="3600" kern="0" dirty="0">
                <a:latin typeface="Arial" panose="020B0604020202020204" pitchFamily="34" charset="0"/>
                <a:cs typeface="Arial" panose="020B0604020202020204" pitchFamily="34" charset="0"/>
              </a:rPr>
              <a:t>Blutdruck 				&lt;140/90 </a:t>
            </a:r>
            <a:r>
              <a:rPr lang="de-DE" sz="3600" kern="0" dirty="0" err="1">
                <a:latin typeface="Arial" panose="020B0604020202020204" pitchFamily="34" charset="0"/>
                <a:cs typeface="Arial" panose="020B0604020202020204" pitchFamily="34" charset="0"/>
              </a:rPr>
              <a:t>mmHg</a:t>
            </a:r>
            <a:endParaRPr lang="de-DE" sz="3600" kern="0" dirty="0">
              <a:latin typeface="Arial" panose="020B0604020202020204" pitchFamily="34" charset="0"/>
              <a:cs typeface="Arial" panose="020B0604020202020204" pitchFamily="34" charset="0"/>
            </a:endParaRPr>
          </a:p>
          <a:p>
            <a:pPr marL="0" indent="0">
              <a:buClr>
                <a:srgbClr val="FF0000"/>
              </a:buClr>
              <a:buNone/>
            </a:pPr>
            <a:r>
              <a:rPr lang="de-DE" sz="3600" kern="0" dirty="0">
                <a:latin typeface="Arial" panose="020B0604020202020204" pitchFamily="34" charset="0"/>
                <a:cs typeface="Arial" panose="020B0604020202020204" pitchFamily="34" charset="0"/>
              </a:rPr>
              <a:t>					systolisch &lt;130 </a:t>
            </a:r>
            <a:r>
              <a:rPr lang="de-DE" sz="3600" kern="0" dirty="0" err="1">
                <a:latin typeface="Arial" panose="020B0604020202020204" pitchFamily="34" charset="0"/>
                <a:cs typeface="Arial" panose="020B0604020202020204" pitchFamily="34" charset="0"/>
              </a:rPr>
              <a:t>mmHg</a:t>
            </a:r>
            <a:r>
              <a:rPr lang="de-DE" sz="3600" kern="0" dirty="0">
                <a:latin typeface="Arial" panose="020B0604020202020204" pitchFamily="34" charset="0"/>
                <a:cs typeface="Arial" panose="020B0604020202020204" pitchFamily="34" charset="0"/>
              </a:rPr>
              <a:t> anstreben</a:t>
            </a:r>
          </a:p>
          <a:p>
            <a:pPr>
              <a:buClr>
                <a:srgbClr val="FF0000"/>
              </a:buClr>
            </a:pPr>
            <a:r>
              <a:rPr lang="de-DE" sz="3600" kern="0" dirty="0">
                <a:latin typeface="Arial" panose="020B0604020202020204" pitchFamily="34" charset="0"/>
                <a:cs typeface="Arial" panose="020B0604020202020204" pitchFamily="34" charset="0"/>
              </a:rPr>
              <a:t>HbA1c** (beim Diabetiker) 	unter 7%</a:t>
            </a:r>
          </a:p>
          <a:p>
            <a:endParaRPr lang="de-DE" dirty="0"/>
          </a:p>
        </p:txBody>
      </p:sp>
      <p:sp>
        <p:nvSpPr>
          <p:cNvPr id="4" name="Fußzeilenplatzhalter 3">
            <a:extLst>
              <a:ext uri="{FF2B5EF4-FFF2-40B4-BE49-F238E27FC236}">
                <a16:creationId xmlns:a16="http://schemas.microsoft.com/office/drawing/2014/main" id="{49AD59FD-11B6-EF39-60F7-D17148EB9286}"/>
              </a:ext>
            </a:extLst>
          </p:cNvPr>
          <p:cNvSpPr>
            <a:spLocks noGrp="1"/>
          </p:cNvSpPr>
          <p:nvPr>
            <p:ph type="ftr" sz="quarter" idx="11"/>
          </p:nvPr>
        </p:nvSpPr>
        <p:spPr/>
        <p:txBody>
          <a:bodyPr/>
          <a:lstStyle/>
          <a:p>
            <a:r>
              <a:rPr lang="en-US"/>
              <a:t>Stand: April 2024 © DGPR</a:t>
            </a:r>
            <a:endParaRPr lang="en-US" dirty="0"/>
          </a:p>
        </p:txBody>
      </p:sp>
      <p:sp>
        <p:nvSpPr>
          <p:cNvPr id="5" name="Foliennummernplatzhalter 4">
            <a:extLst>
              <a:ext uri="{FF2B5EF4-FFF2-40B4-BE49-F238E27FC236}">
                <a16:creationId xmlns:a16="http://schemas.microsoft.com/office/drawing/2014/main" id="{13652D2B-874A-4E67-FD45-FB3800C4BE0F}"/>
              </a:ext>
            </a:extLst>
          </p:cNvPr>
          <p:cNvSpPr>
            <a:spLocks noGrp="1"/>
          </p:cNvSpPr>
          <p:nvPr>
            <p:ph type="sldNum" sz="quarter" idx="12"/>
          </p:nvPr>
        </p:nvSpPr>
        <p:spPr/>
        <p:txBody>
          <a:bodyPr/>
          <a:lstStyle/>
          <a:p>
            <a:fld id="{0F0D4439-3650-497D-BE2E-B18E99C8C999}" type="slidenum">
              <a:rPr lang="de-DE" altLang="de-DE" smtClean="0"/>
              <a:pPr/>
              <a:t>21</a:t>
            </a:fld>
            <a:endParaRPr lang="de-DE" altLang="de-DE"/>
          </a:p>
        </p:txBody>
      </p:sp>
      <p:sp>
        <p:nvSpPr>
          <p:cNvPr id="6" name="Textfeld 2">
            <a:extLst>
              <a:ext uri="{FF2B5EF4-FFF2-40B4-BE49-F238E27FC236}">
                <a16:creationId xmlns:a16="http://schemas.microsoft.com/office/drawing/2014/main" id="{2239C80D-4888-16AE-AD39-58EC34A78CD1}"/>
              </a:ext>
            </a:extLst>
          </p:cNvPr>
          <p:cNvSpPr txBox="1">
            <a:spLocks noChangeArrowheads="1"/>
          </p:cNvSpPr>
          <p:nvPr/>
        </p:nvSpPr>
        <p:spPr bwMode="auto">
          <a:xfrm>
            <a:off x="1889473" y="8127463"/>
            <a:ext cx="11476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GB"/>
            </a:defPPr>
            <a:lvl1pPr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1pPr>
            <a:lvl2pPr marL="742950" indent="-28575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2pPr>
            <a:lvl3pPr marL="11430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3pPr>
            <a:lvl4pPr marL="16002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4pPr>
            <a:lvl5pPr marL="2057400" indent="-228600" algn="l" defTabSz="449263" rtl="0" eaLnBrk="0" fontAlgn="base" hangingPunct="0">
              <a:spcBef>
                <a:spcPct val="0"/>
              </a:spcBef>
              <a:spcAft>
                <a:spcPct val="0"/>
              </a:spcAft>
              <a:defRPr kern="1200">
                <a:solidFill>
                  <a:schemeClr val="bg1"/>
                </a:solidFill>
                <a:latin typeface="Arial" pitchFamily="34" charset="0"/>
                <a:ea typeface="+mn-ea"/>
                <a:cs typeface="Arial" pitchFamily="34" charset="0"/>
              </a:defRPr>
            </a:lvl5pPr>
            <a:lvl6pPr marL="2286000" algn="l" defTabSz="914400" rtl="0" eaLnBrk="1" latinLnBrk="0" hangingPunct="1">
              <a:defRPr kern="1200">
                <a:solidFill>
                  <a:schemeClr val="bg1"/>
                </a:solidFill>
                <a:latin typeface="Arial" pitchFamily="34" charset="0"/>
                <a:ea typeface="+mn-ea"/>
                <a:cs typeface="Arial" pitchFamily="34" charset="0"/>
              </a:defRPr>
            </a:lvl6pPr>
            <a:lvl7pPr marL="2743200" algn="l" defTabSz="914400" rtl="0" eaLnBrk="1" latinLnBrk="0" hangingPunct="1">
              <a:defRPr kern="1200">
                <a:solidFill>
                  <a:schemeClr val="bg1"/>
                </a:solidFill>
                <a:latin typeface="Arial" pitchFamily="34" charset="0"/>
                <a:ea typeface="+mn-ea"/>
                <a:cs typeface="Arial" pitchFamily="34" charset="0"/>
              </a:defRPr>
            </a:lvl7pPr>
            <a:lvl8pPr marL="3200400" algn="l" defTabSz="914400" rtl="0" eaLnBrk="1" latinLnBrk="0" hangingPunct="1">
              <a:defRPr kern="1200">
                <a:solidFill>
                  <a:schemeClr val="bg1"/>
                </a:solidFill>
                <a:latin typeface="Arial" pitchFamily="34" charset="0"/>
                <a:ea typeface="+mn-ea"/>
                <a:cs typeface="Arial" pitchFamily="34" charset="0"/>
              </a:defRPr>
            </a:lvl8pPr>
            <a:lvl9pPr marL="3657600" algn="l" defTabSz="914400" rtl="0" eaLnBrk="1" latinLnBrk="0" hangingPunct="1">
              <a:defRPr kern="1200">
                <a:solidFill>
                  <a:schemeClr val="bg1"/>
                </a:solidFill>
                <a:latin typeface="Arial" pitchFamily="34" charset="0"/>
                <a:ea typeface="+mn-ea"/>
                <a:cs typeface="Arial" pitchFamily="34" charset="0"/>
              </a:defRPr>
            </a:lvl9pPr>
          </a:lstStyle>
          <a:p>
            <a:r>
              <a:rPr lang="de-DE" altLang="de-DE" dirty="0">
                <a:solidFill>
                  <a:schemeClr val="tx1"/>
                </a:solidFill>
              </a:rPr>
              <a:t>*BMI=Body-Mass-Index (Gewicht in kg : Größe in m</a:t>
            </a:r>
            <a:r>
              <a:rPr lang="de-DE" altLang="de-DE" baseline="30000" dirty="0">
                <a:solidFill>
                  <a:schemeClr val="tx1"/>
                </a:solidFill>
              </a:rPr>
              <a:t>2</a:t>
            </a:r>
            <a:r>
              <a:rPr lang="de-DE" altLang="de-DE" dirty="0">
                <a:solidFill>
                  <a:schemeClr val="tx1"/>
                </a:solidFill>
              </a:rPr>
              <a:t>, Normalwert 18,5 - 25 kg/m</a:t>
            </a:r>
            <a:r>
              <a:rPr lang="de-DE" altLang="de-DE" baseline="30000" dirty="0">
                <a:solidFill>
                  <a:schemeClr val="tx1"/>
                </a:solidFill>
              </a:rPr>
              <a:t>2</a:t>
            </a:r>
            <a:r>
              <a:rPr lang="de-DE" altLang="de-DE" dirty="0">
                <a:solidFill>
                  <a:schemeClr val="tx1"/>
                </a:solidFill>
              </a:rPr>
              <a:t>)</a:t>
            </a:r>
          </a:p>
          <a:p>
            <a:r>
              <a:rPr lang="de-DE" altLang="de-DE" dirty="0">
                <a:solidFill>
                  <a:schemeClr val="tx1"/>
                </a:solidFill>
              </a:rPr>
              <a:t>**HbA1c=</a:t>
            </a:r>
            <a:r>
              <a:rPr lang="de-DE" altLang="de-DE" dirty="0" err="1">
                <a:solidFill>
                  <a:schemeClr val="tx1"/>
                </a:solidFill>
              </a:rPr>
              <a:t>Glycohämoglobin</a:t>
            </a:r>
            <a:r>
              <a:rPr lang="de-DE" altLang="de-DE" dirty="0">
                <a:solidFill>
                  <a:schemeClr val="tx1"/>
                </a:solidFill>
              </a:rPr>
              <a:t>, ein Maß für die Blutzuckereinstellung der vorausgegangenen 8 Wochen</a:t>
            </a:r>
          </a:p>
        </p:txBody>
      </p:sp>
    </p:spTree>
    <p:extLst>
      <p:ext uri="{BB962C8B-B14F-4D97-AF65-F5344CB8AC3E}">
        <p14:creationId xmlns:p14="http://schemas.microsoft.com/office/powerpoint/2010/main" val="1413806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4CD0ABD6-301F-7D80-F762-343A1FB27C66}"/>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FE20C4D8-7BAD-C009-FDC4-BB7279BBCC46}"/>
              </a:ext>
            </a:extLst>
          </p:cNvPr>
          <p:cNvSpPr>
            <a:spLocks noGrp="1"/>
          </p:cNvSpPr>
          <p:nvPr>
            <p:ph type="sldNum" sz="quarter" idx="12"/>
          </p:nvPr>
        </p:nvSpPr>
        <p:spPr/>
        <p:txBody>
          <a:bodyPr/>
          <a:lstStyle/>
          <a:p>
            <a:fld id="{94B53EA2-B9A9-424E-B194-AA6E1A27327C}" type="slidenum">
              <a:rPr lang="de-DE" altLang="de-DE" smtClean="0"/>
              <a:pPr/>
              <a:t>22</a:t>
            </a:fld>
            <a:endParaRPr lang="de-DE" altLang="de-DE"/>
          </a:p>
        </p:txBody>
      </p:sp>
      <p:sp>
        <p:nvSpPr>
          <p:cNvPr id="5" name="Rectangle 1">
            <a:extLst>
              <a:ext uri="{FF2B5EF4-FFF2-40B4-BE49-F238E27FC236}">
                <a16:creationId xmlns:a16="http://schemas.microsoft.com/office/drawing/2014/main" id="{05877D6F-14ED-496E-9CF9-C4EF2B172BCC}"/>
              </a:ext>
            </a:extLst>
          </p:cNvPr>
          <p:cNvSpPr txBox="1">
            <a:spLocks noChangeArrowheads="1"/>
          </p:cNvSpPr>
          <p:nvPr/>
        </p:nvSpPr>
        <p:spPr bwMode="auto">
          <a:xfrm>
            <a:off x="2177505" y="688975"/>
            <a:ext cx="13468050" cy="1373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000" tIns="45000" rIns="45000" bIns="45000" numCol="1" anchor="t" anchorCtr="0" compatLnSpc="1">
            <a:prstTxWarp prst="textNoShape">
              <a:avLst/>
            </a:prstTxWarp>
          </a:bodyPr>
          <a:lstStyle>
            <a:lvl1pPr algn="ctr" defTabSz="449263" rtl="0" eaLnBrk="0" fontAlgn="base" hangingPunct="0">
              <a:lnSpc>
                <a:spcPct val="86000"/>
              </a:lnSpc>
              <a:spcBef>
                <a:spcPct val="0"/>
              </a:spcBef>
              <a:spcAft>
                <a:spcPct val="0"/>
              </a:spcAft>
              <a:buClr>
                <a:srgbClr val="000000"/>
              </a:buClr>
              <a:buSzPct val="100000"/>
              <a:buFont typeface="Times New Roman" pitchFamily="18" charset="0"/>
              <a:defRPr sz="5300" kern="1200">
                <a:solidFill>
                  <a:srgbClr val="535353"/>
                </a:solidFill>
                <a:latin typeface="+mj-lt"/>
                <a:ea typeface="Times New Roman" charset="0"/>
                <a:cs typeface="+mj-cs"/>
              </a:defRPr>
            </a:lvl1pPr>
            <a:lvl2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2pPr>
            <a:lvl3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3pPr>
            <a:lvl4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4pPr>
            <a:lvl5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5pPr>
            <a:lvl6pPr marL="25146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6pPr>
            <a:lvl7pPr marL="29718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7pPr>
            <a:lvl8pPr marL="34290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8pPr>
            <a:lvl9pPr marL="38862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9pPr>
          </a:lstStyle>
          <a:p>
            <a:pPr eaLnBrk="1">
              <a:lnSpc>
                <a:spcPct val="100000"/>
              </a:lnSpc>
              <a:buClrTx/>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a:solidFill>
                  <a:schemeClr val="tx1"/>
                </a:solidFill>
                <a:latin typeface="Arial" panose="020B0604020202020204" pitchFamily="34" charset="0"/>
                <a:cs typeface="Arial" panose="020B0604020202020204" pitchFamily="34" charset="0"/>
              </a:rPr>
              <a:t>Sekundärprävention: Maßnahmen zur Zielerreichung</a:t>
            </a:r>
          </a:p>
        </p:txBody>
      </p:sp>
      <p:sp>
        <p:nvSpPr>
          <p:cNvPr id="6" name="Textfeld 2">
            <a:extLst>
              <a:ext uri="{FF2B5EF4-FFF2-40B4-BE49-F238E27FC236}">
                <a16:creationId xmlns:a16="http://schemas.microsoft.com/office/drawing/2014/main" id="{5C3884B1-6918-BB8B-78FF-CAD8D0005644}"/>
              </a:ext>
            </a:extLst>
          </p:cNvPr>
          <p:cNvSpPr txBox="1">
            <a:spLocks noChangeArrowheads="1"/>
          </p:cNvSpPr>
          <p:nvPr/>
        </p:nvSpPr>
        <p:spPr bwMode="auto">
          <a:xfrm>
            <a:off x="2825751" y="8966200"/>
            <a:ext cx="11809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dirty="0">
                <a:solidFill>
                  <a:schemeClr val="tx1"/>
                </a:solidFill>
              </a:rPr>
              <a:t>*z. B. Raucherentwöhnung, Entspannungstraining, Stressbewältigungstraining, </a:t>
            </a:r>
            <a:r>
              <a:rPr lang="de-DE" altLang="de-DE" dirty="0" err="1">
                <a:solidFill>
                  <a:schemeClr val="tx1"/>
                </a:solidFill>
              </a:rPr>
              <a:t>Abnehmgruppe</a:t>
            </a:r>
            <a:r>
              <a:rPr lang="de-DE" altLang="de-DE" dirty="0">
                <a:solidFill>
                  <a:schemeClr val="tx1"/>
                </a:solidFill>
              </a:rPr>
              <a:t>, Psychotherapie</a:t>
            </a:r>
          </a:p>
        </p:txBody>
      </p:sp>
      <p:graphicFrame>
        <p:nvGraphicFramePr>
          <p:cNvPr id="7" name="Tabelle 6">
            <a:extLst>
              <a:ext uri="{FF2B5EF4-FFF2-40B4-BE49-F238E27FC236}">
                <a16:creationId xmlns:a16="http://schemas.microsoft.com/office/drawing/2014/main" id="{B7563ACF-8FD4-B96D-3C58-0AFE51861980}"/>
              </a:ext>
            </a:extLst>
          </p:cNvPr>
          <p:cNvGraphicFramePr>
            <a:graphicFrameLocks noGrp="1"/>
          </p:cNvGraphicFramePr>
          <p:nvPr/>
        </p:nvGraphicFramePr>
        <p:xfrm>
          <a:off x="2754313" y="2062163"/>
          <a:ext cx="11880850" cy="6585736"/>
        </p:xfrm>
        <a:graphic>
          <a:graphicData uri="http://schemas.openxmlformats.org/drawingml/2006/table">
            <a:tbl>
              <a:tblPr firstRow="1" bandRow="1">
                <a:tableStyleId>{5C22544A-7EE6-4342-B048-85BDC9FD1C3A}</a:tableStyleId>
              </a:tblPr>
              <a:tblGrid>
                <a:gridCol w="2492487">
                  <a:extLst>
                    <a:ext uri="{9D8B030D-6E8A-4147-A177-3AD203B41FA5}">
                      <a16:colId xmlns:a16="http://schemas.microsoft.com/office/drawing/2014/main" val="20000"/>
                    </a:ext>
                  </a:extLst>
                </a:gridCol>
                <a:gridCol w="2331747">
                  <a:extLst>
                    <a:ext uri="{9D8B030D-6E8A-4147-A177-3AD203B41FA5}">
                      <a16:colId xmlns:a16="http://schemas.microsoft.com/office/drawing/2014/main" val="20001"/>
                    </a:ext>
                  </a:extLst>
                </a:gridCol>
                <a:gridCol w="2448119">
                  <a:extLst>
                    <a:ext uri="{9D8B030D-6E8A-4147-A177-3AD203B41FA5}">
                      <a16:colId xmlns:a16="http://schemas.microsoft.com/office/drawing/2014/main" val="20002"/>
                    </a:ext>
                  </a:extLst>
                </a:gridCol>
                <a:gridCol w="2304112">
                  <a:extLst>
                    <a:ext uri="{9D8B030D-6E8A-4147-A177-3AD203B41FA5}">
                      <a16:colId xmlns:a16="http://schemas.microsoft.com/office/drawing/2014/main" val="20003"/>
                    </a:ext>
                  </a:extLst>
                </a:gridCol>
                <a:gridCol w="2304385">
                  <a:extLst>
                    <a:ext uri="{9D8B030D-6E8A-4147-A177-3AD203B41FA5}">
                      <a16:colId xmlns:a16="http://schemas.microsoft.com/office/drawing/2014/main" val="20004"/>
                    </a:ext>
                  </a:extLst>
                </a:gridCol>
              </a:tblGrid>
              <a:tr h="823217">
                <a:tc>
                  <a:txBody>
                    <a:bodyPr/>
                    <a:lstStyle/>
                    <a:p>
                      <a:endParaRPr lang="de-DE" sz="2400" dirty="0"/>
                    </a:p>
                  </a:txBody>
                  <a:tcPr marL="91434" marR="91434" marT="45714" marB="45714">
                    <a:solidFill>
                      <a:schemeClr val="bg1">
                        <a:lumMod val="50000"/>
                      </a:schemeClr>
                    </a:solidFill>
                  </a:tcPr>
                </a:tc>
                <a:tc>
                  <a:txBody>
                    <a:bodyPr/>
                    <a:lstStyle/>
                    <a:p>
                      <a:r>
                        <a:rPr lang="de-DE" sz="2400" dirty="0"/>
                        <a:t>Gesunde Ernährung</a:t>
                      </a:r>
                    </a:p>
                  </a:txBody>
                  <a:tcPr marL="91434" marR="91434" marT="45714" marB="45714">
                    <a:solidFill>
                      <a:schemeClr val="bg1">
                        <a:lumMod val="50000"/>
                      </a:schemeClr>
                    </a:solidFill>
                  </a:tcPr>
                </a:tc>
                <a:tc>
                  <a:txBody>
                    <a:bodyPr/>
                    <a:lstStyle/>
                    <a:p>
                      <a:r>
                        <a:rPr lang="de-DE" sz="2400" dirty="0"/>
                        <a:t>Bewegung und Training</a:t>
                      </a:r>
                    </a:p>
                  </a:txBody>
                  <a:tcPr marL="91434" marR="91434" marT="45714" marB="45714">
                    <a:solidFill>
                      <a:schemeClr val="bg1">
                        <a:lumMod val="50000"/>
                      </a:schemeClr>
                    </a:solidFill>
                  </a:tcPr>
                </a:tc>
                <a:tc>
                  <a:txBody>
                    <a:bodyPr/>
                    <a:lstStyle/>
                    <a:p>
                      <a:r>
                        <a:rPr lang="de-DE" sz="2400" dirty="0"/>
                        <a:t>Psycholog. Verfahren*</a:t>
                      </a:r>
                    </a:p>
                  </a:txBody>
                  <a:tcPr marL="91434" marR="91434" marT="45714" marB="45714">
                    <a:solidFill>
                      <a:schemeClr val="bg1">
                        <a:lumMod val="50000"/>
                      </a:schemeClr>
                    </a:solidFill>
                  </a:tcPr>
                </a:tc>
                <a:tc>
                  <a:txBody>
                    <a:bodyPr/>
                    <a:lstStyle/>
                    <a:p>
                      <a:r>
                        <a:rPr lang="de-DE" sz="2400" dirty="0"/>
                        <a:t>Medikamente</a:t>
                      </a:r>
                    </a:p>
                  </a:txBody>
                  <a:tcPr marL="91434" marR="91434" marT="45714" marB="45714">
                    <a:solidFill>
                      <a:schemeClr val="bg1">
                        <a:lumMod val="50000"/>
                      </a:schemeClr>
                    </a:solidFill>
                  </a:tcPr>
                </a:tc>
                <a:extLst>
                  <a:ext uri="{0D108BD9-81ED-4DB2-BD59-A6C34878D82A}">
                    <a16:rowId xmlns:a16="http://schemas.microsoft.com/office/drawing/2014/main" val="10000"/>
                  </a:ext>
                </a:extLst>
              </a:tr>
              <a:tr h="823217">
                <a:tc>
                  <a:txBody>
                    <a:bodyPr/>
                    <a:lstStyle/>
                    <a:p>
                      <a:r>
                        <a:rPr lang="de-DE" sz="2400" dirty="0"/>
                        <a:t>Rauchen</a:t>
                      </a:r>
                    </a:p>
                  </a:txBody>
                  <a:tcPr marL="91434" marR="91434" marT="45714" marB="45714">
                    <a:solidFill>
                      <a:schemeClr val="bg1">
                        <a:lumMod val="85000"/>
                      </a:schemeClr>
                    </a:solidFill>
                  </a:tcPr>
                </a:tc>
                <a:tc>
                  <a:txBody>
                    <a:bodyPr/>
                    <a:lstStyle/>
                    <a:p>
                      <a:pPr algn="ctr"/>
                      <a:endParaRPr lang="de-DE" sz="2400" dirty="0">
                        <a:solidFill>
                          <a:srgbClr val="00FF00"/>
                        </a:solidFill>
                      </a:endParaRPr>
                    </a:p>
                  </a:txBody>
                  <a:tcPr marL="91434" marR="91434" marT="45714" marB="45714">
                    <a:solidFill>
                      <a:schemeClr val="bg1">
                        <a:lumMod val="85000"/>
                      </a:schemeClr>
                    </a:solidFill>
                  </a:tcPr>
                </a:tc>
                <a:tc>
                  <a:txBody>
                    <a:bodyPr/>
                    <a:lstStyle/>
                    <a:p>
                      <a:pPr algn="ctr"/>
                      <a:endParaRPr lang="de-DE" sz="2400" dirty="0">
                        <a:solidFill>
                          <a:srgbClr val="00FF00"/>
                        </a:solidFill>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r>
                        <a:rPr lang="de-DE" sz="2400" dirty="0">
                          <a:solidFill>
                            <a:srgbClr val="00FF00"/>
                          </a:solidFill>
                        </a:rPr>
                        <a:t>         </a:t>
                      </a:r>
                    </a:p>
                  </a:txBody>
                  <a:tcPr marL="91434" marR="91434" marT="45714" marB="45714"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lang="de-DE" sz="2400" dirty="0">
                        <a:solidFill>
                          <a:srgbClr val="00FF00"/>
                        </a:solidFill>
                      </a:endParaRPr>
                    </a:p>
                  </a:txBody>
                  <a:tcPr marL="91434" marR="91434" marT="45714" marB="45714">
                    <a:solidFill>
                      <a:schemeClr val="bg1">
                        <a:lumMod val="85000"/>
                      </a:schemeClr>
                    </a:solidFill>
                  </a:tcPr>
                </a:tc>
                <a:extLst>
                  <a:ext uri="{0D108BD9-81ED-4DB2-BD59-A6C34878D82A}">
                    <a16:rowId xmlns:a16="http://schemas.microsoft.com/office/drawing/2014/main" val="10001"/>
                  </a:ext>
                </a:extLst>
              </a:tr>
              <a:tr h="823217">
                <a:tc>
                  <a:txBody>
                    <a:bodyPr/>
                    <a:lstStyle/>
                    <a:p>
                      <a:r>
                        <a:rPr lang="de-DE" sz="2400" dirty="0"/>
                        <a:t>Hohes Cholesterin</a:t>
                      </a: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algn="ctr"/>
                      <a:endParaRPr lang="de-DE" sz="4800" b="0" dirty="0">
                        <a:solidFill>
                          <a:srgbClr val="00FF00"/>
                        </a:solidFill>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extLst>
                  <a:ext uri="{0D108BD9-81ED-4DB2-BD59-A6C34878D82A}">
                    <a16:rowId xmlns:a16="http://schemas.microsoft.com/office/drawing/2014/main" val="10002"/>
                  </a:ext>
                </a:extLst>
              </a:tr>
              <a:tr h="823217">
                <a:tc>
                  <a:txBody>
                    <a:bodyPr/>
                    <a:lstStyle/>
                    <a:p>
                      <a:r>
                        <a:rPr lang="de-DE" sz="2400" dirty="0"/>
                        <a:t>Zuckerkrankheit</a:t>
                      </a: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algn="ctr"/>
                      <a:endParaRPr lang="de-DE" sz="2400" dirty="0">
                        <a:solidFill>
                          <a:srgbClr val="00FF00"/>
                        </a:solidFill>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extLst>
                  <a:ext uri="{0D108BD9-81ED-4DB2-BD59-A6C34878D82A}">
                    <a16:rowId xmlns:a16="http://schemas.microsoft.com/office/drawing/2014/main" val="10003"/>
                  </a:ext>
                </a:extLst>
              </a:tr>
              <a:tr h="823217">
                <a:tc>
                  <a:txBody>
                    <a:bodyPr/>
                    <a:lstStyle/>
                    <a:p>
                      <a:r>
                        <a:rPr lang="de-DE" sz="2400" dirty="0"/>
                        <a:t>Bluthochdruck</a:t>
                      </a: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extLst>
                  <a:ext uri="{0D108BD9-81ED-4DB2-BD59-A6C34878D82A}">
                    <a16:rowId xmlns:a16="http://schemas.microsoft.com/office/drawing/2014/main" val="10004"/>
                  </a:ext>
                </a:extLst>
              </a:tr>
              <a:tr h="823217">
                <a:tc>
                  <a:txBody>
                    <a:bodyPr/>
                    <a:lstStyle/>
                    <a:p>
                      <a:r>
                        <a:rPr lang="de-DE" sz="2400" dirty="0"/>
                        <a:t>Übergewicht</a:t>
                      </a: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66FF33"/>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66FF33"/>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lang="de-DE" sz="2400" dirty="0">
                        <a:solidFill>
                          <a:srgbClr val="00FF00"/>
                        </a:solidFill>
                      </a:endParaRPr>
                    </a:p>
                  </a:txBody>
                  <a:tcPr marL="91434" marR="91434" marT="45714" marB="45714">
                    <a:solidFill>
                      <a:schemeClr val="bg1">
                        <a:lumMod val="85000"/>
                      </a:schemeClr>
                    </a:solidFill>
                  </a:tcPr>
                </a:tc>
                <a:extLst>
                  <a:ext uri="{0D108BD9-81ED-4DB2-BD59-A6C34878D82A}">
                    <a16:rowId xmlns:a16="http://schemas.microsoft.com/office/drawing/2014/main" val="10005"/>
                  </a:ext>
                </a:extLst>
              </a:tr>
              <a:tr h="823217">
                <a:tc>
                  <a:txBody>
                    <a:bodyPr/>
                    <a:lstStyle/>
                    <a:p>
                      <a:r>
                        <a:rPr lang="de-DE" sz="2400" dirty="0"/>
                        <a:t>Bewegungs-mangel</a:t>
                      </a:r>
                    </a:p>
                  </a:txBody>
                  <a:tcPr marL="91434" marR="91434" marT="45714" marB="45714">
                    <a:solidFill>
                      <a:schemeClr val="bg1">
                        <a:lumMod val="75000"/>
                      </a:schemeClr>
                    </a:solidFill>
                  </a:tcPr>
                </a:tc>
                <a:tc>
                  <a:txBody>
                    <a:bodyPr/>
                    <a:lstStyle/>
                    <a:p>
                      <a:pPr algn="ctr"/>
                      <a:endParaRPr lang="de-DE" sz="2400" dirty="0">
                        <a:solidFill>
                          <a:srgbClr val="00FF00"/>
                        </a:solidFill>
                      </a:endParaRPr>
                    </a:p>
                  </a:txBody>
                  <a:tcPr marL="91434" marR="91434" marT="45714" marB="45714">
                    <a:solidFill>
                      <a:schemeClr val="bg1">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75000"/>
                      </a:schemeClr>
                    </a:solidFill>
                  </a:tcPr>
                </a:tc>
                <a:tc>
                  <a:txBody>
                    <a:bodyPr/>
                    <a:lstStyle/>
                    <a:p>
                      <a:pPr algn="ctr"/>
                      <a:endParaRPr lang="de-DE" sz="2400" dirty="0">
                        <a:solidFill>
                          <a:srgbClr val="00FF00"/>
                        </a:solidFill>
                      </a:endParaRPr>
                    </a:p>
                  </a:txBody>
                  <a:tcPr marL="91434" marR="91434" marT="45714" marB="45714">
                    <a:solidFill>
                      <a:schemeClr val="bg1">
                        <a:lumMod val="75000"/>
                      </a:schemeClr>
                    </a:solidFill>
                  </a:tcPr>
                </a:tc>
                <a:tc>
                  <a:txBody>
                    <a:bodyPr/>
                    <a:lstStyle/>
                    <a:p>
                      <a:pPr algn="ctr"/>
                      <a:endParaRPr lang="de-DE" sz="2400" dirty="0">
                        <a:solidFill>
                          <a:srgbClr val="00FF00"/>
                        </a:solidFill>
                      </a:endParaRPr>
                    </a:p>
                  </a:txBody>
                  <a:tcPr marL="91434" marR="91434" marT="45714" marB="45714">
                    <a:solidFill>
                      <a:schemeClr val="bg1">
                        <a:lumMod val="75000"/>
                      </a:schemeClr>
                    </a:solidFill>
                  </a:tcPr>
                </a:tc>
                <a:extLst>
                  <a:ext uri="{0D108BD9-81ED-4DB2-BD59-A6C34878D82A}">
                    <a16:rowId xmlns:a16="http://schemas.microsoft.com/office/drawing/2014/main" val="10006"/>
                  </a:ext>
                </a:extLst>
              </a:tr>
              <a:tr h="823217">
                <a:tc>
                  <a:txBody>
                    <a:bodyPr/>
                    <a:lstStyle/>
                    <a:p>
                      <a:r>
                        <a:rPr lang="de-DE" sz="2400" dirty="0"/>
                        <a:t>Psychosoziale Faktoren</a:t>
                      </a:r>
                    </a:p>
                  </a:txBody>
                  <a:tcPr marL="91434" marR="91434" marT="45714" marB="45714">
                    <a:solidFill>
                      <a:schemeClr val="bg1">
                        <a:lumMod val="85000"/>
                      </a:schemeClr>
                    </a:solidFill>
                  </a:tcPr>
                </a:tc>
                <a:tc>
                  <a:txBody>
                    <a:bodyPr/>
                    <a:lstStyle/>
                    <a:p>
                      <a:pPr algn="ctr"/>
                      <a:endParaRPr lang="de-DE" sz="2400" dirty="0">
                        <a:solidFill>
                          <a:srgbClr val="00FF00"/>
                        </a:solidFill>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kumimoji="0" lang="de-DE" sz="4800" b="0" i="0" u="none" strike="noStrike" kern="1200" cap="none" spc="0" normalizeH="0" baseline="0" noProof="0" dirty="0">
                        <a:ln>
                          <a:noFill/>
                        </a:ln>
                        <a:solidFill>
                          <a:srgbClr val="00FF00"/>
                        </a:solidFill>
                        <a:effectLst/>
                        <a:uLnTx/>
                        <a:uFillTx/>
                        <a:latin typeface="+mn-lt"/>
                        <a:ea typeface="+mn-ea"/>
                        <a:cs typeface="+mn-cs"/>
                      </a:endParaRPr>
                    </a:p>
                  </a:txBody>
                  <a:tcPr marL="91434" marR="91434" marT="45714" marB="45714">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4800" b="0" i="0" u="none" strike="noStrike" kern="1200" cap="none" spc="0" normalizeH="0" baseline="0" noProof="0" dirty="0">
                          <a:ln>
                            <a:noFill/>
                          </a:ln>
                          <a:solidFill>
                            <a:srgbClr val="00FF00"/>
                          </a:solidFill>
                          <a:effectLst/>
                          <a:uLnTx/>
                          <a:uFillTx/>
                          <a:latin typeface="MS Gothic" panose="020B0609070205080204" pitchFamily="49" charset="-128"/>
                          <a:ea typeface="MS Gothic" panose="020B0609070205080204" pitchFamily="49" charset="-128"/>
                          <a:cs typeface="Verdana" panose="020B0604030504040204" pitchFamily="34" charset="0"/>
                        </a:rPr>
                        <a:t>(✓)</a:t>
                      </a:r>
                      <a:endParaRPr lang="de-DE" sz="2400" dirty="0">
                        <a:solidFill>
                          <a:srgbClr val="00FF00"/>
                        </a:solidFill>
                      </a:endParaRPr>
                    </a:p>
                  </a:txBody>
                  <a:tcPr marL="91434" marR="91434" marT="45714" marB="45714">
                    <a:solidFill>
                      <a:schemeClr val="bg1">
                        <a:lumMod val="8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47768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9442CFBB-FEEF-BB10-56BB-84C2BA45DA62}"/>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A50BC6B8-03AD-6071-900E-18AB1B67152D}"/>
              </a:ext>
            </a:extLst>
          </p:cNvPr>
          <p:cNvSpPr>
            <a:spLocks noGrp="1"/>
          </p:cNvSpPr>
          <p:nvPr>
            <p:ph type="sldNum" sz="quarter" idx="12"/>
          </p:nvPr>
        </p:nvSpPr>
        <p:spPr/>
        <p:txBody>
          <a:bodyPr/>
          <a:lstStyle/>
          <a:p>
            <a:fld id="{94B53EA2-B9A9-424E-B194-AA6E1A27327C}" type="slidenum">
              <a:rPr lang="de-DE" altLang="de-DE" smtClean="0"/>
              <a:pPr/>
              <a:t>23</a:t>
            </a:fld>
            <a:endParaRPr lang="de-DE" altLang="de-DE"/>
          </a:p>
        </p:txBody>
      </p:sp>
      <p:sp>
        <p:nvSpPr>
          <p:cNvPr id="4" name="Rectangle 1">
            <a:extLst>
              <a:ext uri="{FF2B5EF4-FFF2-40B4-BE49-F238E27FC236}">
                <a16:creationId xmlns:a16="http://schemas.microsoft.com/office/drawing/2014/main" id="{E5611E0C-457E-5272-E758-9A4EDE38C725}"/>
              </a:ext>
            </a:extLst>
          </p:cNvPr>
          <p:cNvSpPr txBox="1">
            <a:spLocks noChangeArrowheads="1"/>
          </p:cNvSpPr>
          <p:nvPr/>
        </p:nvSpPr>
        <p:spPr>
          <a:xfrm>
            <a:off x="2349502" y="1033910"/>
            <a:ext cx="12833350"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Primärprävention – das sollten Gesunde beachten </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5" name="Textfeld 25">
            <a:extLst>
              <a:ext uri="{FF2B5EF4-FFF2-40B4-BE49-F238E27FC236}">
                <a16:creationId xmlns:a16="http://schemas.microsoft.com/office/drawing/2014/main" id="{EFAF7145-B53D-21F7-D7E9-8B98DFE5EBD7}"/>
              </a:ext>
            </a:extLst>
          </p:cNvPr>
          <p:cNvSpPr txBox="1">
            <a:spLocks noChangeArrowheads="1"/>
          </p:cNvSpPr>
          <p:nvPr/>
        </p:nvSpPr>
        <p:spPr bwMode="auto">
          <a:xfrm>
            <a:off x="2897190" y="2520951"/>
            <a:ext cx="1173797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3200" dirty="0">
                <a:solidFill>
                  <a:srgbClr val="CC0000"/>
                </a:solidFill>
              </a:rPr>
              <a:t>Gesunder Lebensstil </a:t>
            </a:r>
            <a:r>
              <a:rPr lang="de-DE" altLang="de-DE" sz="3200" dirty="0">
                <a:solidFill>
                  <a:schemeClr val="tx1"/>
                </a:solidFill>
              </a:rPr>
              <a:t>nach den hier vorgestellten Prinzipien sollte auch von Gesunden umgesetzt werden. Er schützt nicht nur vor Herz-Kreislauf-Erkrankungen, sondern auch vor Krebs, Lungen-, Stoffwechsel- und anderen Zivilisationskrankheiten.</a:t>
            </a:r>
          </a:p>
        </p:txBody>
      </p:sp>
      <p:sp>
        <p:nvSpPr>
          <p:cNvPr id="6" name="Textfeld 25">
            <a:extLst>
              <a:ext uri="{FF2B5EF4-FFF2-40B4-BE49-F238E27FC236}">
                <a16:creationId xmlns:a16="http://schemas.microsoft.com/office/drawing/2014/main" id="{3E496FB5-9C7E-85B9-740F-C39221B4B980}"/>
              </a:ext>
            </a:extLst>
          </p:cNvPr>
          <p:cNvSpPr txBox="1">
            <a:spLocks noChangeArrowheads="1"/>
          </p:cNvSpPr>
          <p:nvPr/>
        </p:nvSpPr>
        <p:spPr bwMode="auto">
          <a:xfrm>
            <a:off x="2897190" y="4911725"/>
            <a:ext cx="11737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3200">
                <a:solidFill>
                  <a:srgbClr val="CC0000"/>
                </a:solidFill>
              </a:rPr>
              <a:t>Medikamente </a:t>
            </a:r>
            <a:r>
              <a:rPr lang="de-DE" altLang="de-DE" sz="3200">
                <a:solidFill>
                  <a:schemeClr val="tx1"/>
                </a:solidFill>
              </a:rPr>
              <a:t>sind zur Primärprävention Gesunder nicht erforderlich. </a:t>
            </a:r>
          </a:p>
        </p:txBody>
      </p:sp>
      <p:sp>
        <p:nvSpPr>
          <p:cNvPr id="7" name="Textfeld 25">
            <a:extLst>
              <a:ext uri="{FF2B5EF4-FFF2-40B4-BE49-F238E27FC236}">
                <a16:creationId xmlns:a16="http://schemas.microsoft.com/office/drawing/2014/main" id="{55A20B7F-63EF-4838-3456-1D7D5E4D8EE8}"/>
              </a:ext>
            </a:extLst>
          </p:cNvPr>
          <p:cNvSpPr txBox="1">
            <a:spLocks noChangeArrowheads="1"/>
          </p:cNvSpPr>
          <p:nvPr/>
        </p:nvSpPr>
        <p:spPr bwMode="auto">
          <a:xfrm>
            <a:off x="2897190" y="6216651"/>
            <a:ext cx="117379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3200" dirty="0">
                <a:solidFill>
                  <a:schemeClr val="tx1"/>
                </a:solidFill>
              </a:rPr>
              <a:t>Erkrankungen, die </a:t>
            </a:r>
            <a:r>
              <a:rPr lang="de-DE" altLang="de-DE" sz="3200" dirty="0">
                <a:solidFill>
                  <a:srgbClr val="CC0000"/>
                </a:solidFill>
              </a:rPr>
              <a:t>Risikofaktoren </a:t>
            </a:r>
            <a:r>
              <a:rPr lang="de-DE" altLang="de-DE" sz="3200" dirty="0">
                <a:solidFill>
                  <a:schemeClr val="tx1"/>
                </a:solidFill>
              </a:rPr>
              <a:t>der Arteriosklerose darstellen, sollten durch Vorsorgeuntersuchungen erkannt und rechtzeitig behandelt werden. Die Schwelle zum Einsatz von </a:t>
            </a:r>
            <a:r>
              <a:rPr lang="de-DE" altLang="de-DE" sz="3200" dirty="0" err="1">
                <a:solidFill>
                  <a:schemeClr val="tx1"/>
                </a:solidFill>
              </a:rPr>
              <a:t>Medikamen-ten</a:t>
            </a:r>
            <a:r>
              <a:rPr lang="de-DE" altLang="de-DE" sz="3200" dirty="0">
                <a:solidFill>
                  <a:schemeClr val="tx1"/>
                </a:solidFill>
              </a:rPr>
              <a:t> kann höher liegen als in der Sekundärprävention, sie muss vom Arzt unter Berücksichtigung des Gesamtrisikos individuell ermittelt werden.</a:t>
            </a:r>
          </a:p>
        </p:txBody>
      </p:sp>
    </p:spTree>
    <p:extLst>
      <p:ext uri="{BB962C8B-B14F-4D97-AF65-F5344CB8AC3E}">
        <p14:creationId xmlns:p14="http://schemas.microsoft.com/office/powerpoint/2010/main" val="2730982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bgerundetes Rechteck 11">
            <a:extLst>
              <a:ext uri="{FF2B5EF4-FFF2-40B4-BE49-F238E27FC236}">
                <a16:creationId xmlns:a16="http://schemas.microsoft.com/office/drawing/2014/main" id="{9A33EF64-C82F-3BB8-052E-B719C6602796}"/>
              </a:ext>
            </a:extLst>
          </p:cNvPr>
          <p:cNvSpPr/>
          <p:nvPr/>
        </p:nvSpPr>
        <p:spPr bwMode="auto">
          <a:xfrm>
            <a:off x="1195754" y="8021817"/>
            <a:ext cx="15729649" cy="594667"/>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6" name="Abgerundetes Rechteck 11">
            <a:extLst>
              <a:ext uri="{FF2B5EF4-FFF2-40B4-BE49-F238E27FC236}">
                <a16:creationId xmlns:a16="http://schemas.microsoft.com/office/drawing/2014/main" id="{4D6FE733-5836-63FB-B8F3-90ED0F8AF8FE}"/>
              </a:ext>
            </a:extLst>
          </p:cNvPr>
          <p:cNvSpPr/>
          <p:nvPr/>
        </p:nvSpPr>
        <p:spPr bwMode="auto">
          <a:xfrm>
            <a:off x="1192762" y="7159399"/>
            <a:ext cx="15732641" cy="756479"/>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5" name="Abgerundetes Rechteck 11">
            <a:extLst>
              <a:ext uri="{FF2B5EF4-FFF2-40B4-BE49-F238E27FC236}">
                <a16:creationId xmlns:a16="http://schemas.microsoft.com/office/drawing/2014/main" id="{30E4469D-78E7-982E-81F3-7288546BCFBA}"/>
              </a:ext>
            </a:extLst>
          </p:cNvPr>
          <p:cNvSpPr/>
          <p:nvPr/>
        </p:nvSpPr>
        <p:spPr bwMode="auto">
          <a:xfrm>
            <a:off x="1195754" y="6564732"/>
            <a:ext cx="15742471" cy="488728"/>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4" name="Abgerundetes Rechteck 11">
            <a:extLst>
              <a:ext uri="{FF2B5EF4-FFF2-40B4-BE49-F238E27FC236}">
                <a16:creationId xmlns:a16="http://schemas.microsoft.com/office/drawing/2014/main" id="{CF12BE50-BBED-EA17-551F-80A6BA02607C}"/>
              </a:ext>
            </a:extLst>
          </p:cNvPr>
          <p:cNvSpPr/>
          <p:nvPr/>
        </p:nvSpPr>
        <p:spPr bwMode="auto">
          <a:xfrm>
            <a:off x="1188250" y="5970066"/>
            <a:ext cx="15737153" cy="488727"/>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3" name="Abgerundetes Rechteck 11">
            <a:extLst>
              <a:ext uri="{FF2B5EF4-FFF2-40B4-BE49-F238E27FC236}">
                <a16:creationId xmlns:a16="http://schemas.microsoft.com/office/drawing/2014/main" id="{C3863D81-B29C-3735-171C-376B6D291916}"/>
              </a:ext>
            </a:extLst>
          </p:cNvPr>
          <p:cNvSpPr/>
          <p:nvPr/>
        </p:nvSpPr>
        <p:spPr bwMode="auto">
          <a:xfrm>
            <a:off x="1188250" y="5043913"/>
            <a:ext cx="15749975" cy="818536"/>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2" name="Abgerundetes Rechteck 11">
            <a:extLst>
              <a:ext uri="{FF2B5EF4-FFF2-40B4-BE49-F238E27FC236}">
                <a16:creationId xmlns:a16="http://schemas.microsoft.com/office/drawing/2014/main" id="{187E42DA-B47A-2FE0-1466-1412E107B8C6}"/>
              </a:ext>
            </a:extLst>
          </p:cNvPr>
          <p:cNvSpPr/>
          <p:nvPr/>
        </p:nvSpPr>
        <p:spPr bwMode="auto">
          <a:xfrm>
            <a:off x="1188250" y="4113971"/>
            <a:ext cx="15737154" cy="818536"/>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1" name="Abgerundetes Rechteck 11">
            <a:extLst>
              <a:ext uri="{FF2B5EF4-FFF2-40B4-BE49-F238E27FC236}">
                <a16:creationId xmlns:a16="http://schemas.microsoft.com/office/drawing/2014/main" id="{430A5B31-E3B8-1CD5-2295-04A171FBAA43}"/>
              </a:ext>
            </a:extLst>
          </p:cNvPr>
          <p:cNvSpPr/>
          <p:nvPr/>
        </p:nvSpPr>
        <p:spPr bwMode="auto">
          <a:xfrm>
            <a:off x="1188250" y="3514833"/>
            <a:ext cx="15737153" cy="491521"/>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2" name="Titel 1">
            <a:extLst>
              <a:ext uri="{FF2B5EF4-FFF2-40B4-BE49-F238E27FC236}">
                <a16:creationId xmlns:a16="http://schemas.microsoft.com/office/drawing/2014/main" id="{9E9BAB66-0D66-6FC5-9225-C256955BA46D}"/>
              </a:ext>
            </a:extLst>
          </p:cNvPr>
          <p:cNvSpPr>
            <a:spLocks noGrp="1"/>
          </p:cNvSpPr>
          <p:nvPr>
            <p:ph type="title"/>
          </p:nvPr>
        </p:nvSpPr>
        <p:spPr>
          <a:xfrm>
            <a:off x="1188250" y="949286"/>
            <a:ext cx="14935438" cy="1526525"/>
          </a:xfrm>
        </p:spPr>
        <p:txBody>
          <a:bodyPr>
            <a:normAutofit fontScale="90000"/>
          </a:bodyPr>
          <a:lstStyle/>
          <a:p>
            <a:r>
              <a:rPr lang="de-DE" sz="4900" dirty="0">
                <a:latin typeface="Arial" panose="020B0604020202020204" pitchFamily="34" charset="0"/>
                <a:cs typeface="Arial" panose="020B0604020202020204" pitchFamily="34" charset="0"/>
              </a:rPr>
              <a:t>Primärprävention: </a:t>
            </a:r>
            <a:br>
              <a:rPr lang="de-DE" sz="4900" dirty="0">
                <a:latin typeface="Arial" panose="020B0604020202020204" pitchFamily="34" charset="0"/>
                <a:cs typeface="Arial" panose="020B0604020202020204" pitchFamily="34" charset="0"/>
              </a:rPr>
            </a:br>
            <a:r>
              <a:rPr lang="de-DE" sz="4900" dirty="0">
                <a:latin typeface="Arial" panose="020B0604020202020204" pitchFamily="34" charset="0"/>
                <a:cs typeface="Arial" panose="020B0604020202020204" pitchFamily="34" charset="0"/>
              </a:rPr>
              <a:t>das ist Menschen </a:t>
            </a:r>
            <a:r>
              <a:rPr lang="de-DE" sz="4900" b="1" u="sng" dirty="0">
                <a:latin typeface="Arial" panose="020B0604020202020204" pitchFamily="34" charset="0"/>
                <a:cs typeface="Arial" panose="020B0604020202020204" pitchFamily="34" charset="0"/>
              </a:rPr>
              <a:t>ohne</a:t>
            </a:r>
            <a:r>
              <a:rPr lang="de-DE" sz="4900" dirty="0">
                <a:latin typeface="Arial" panose="020B0604020202020204" pitchFamily="34" charset="0"/>
                <a:cs typeface="Arial" panose="020B0604020202020204" pitchFamily="34" charset="0"/>
              </a:rPr>
              <a:t> Arteriosklerose zu raten</a:t>
            </a:r>
            <a:br>
              <a:rPr lang="de-DE" sz="4400" dirty="0"/>
            </a:br>
            <a:endParaRPr lang="de-DE" sz="4400" dirty="0"/>
          </a:p>
        </p:txBody>
      </p:sp>
      <p:sp>
        <p:nvSpPr>
          <p:cNvPr id="3" name="Textplatzhalter 2">
            <a:extLst>
              <a:ext uri="{FF2B5EF4-FFF2-40B4-BE49-F238E27FC236}">
                <a16:creationId xmlns:a16="http://schemas.microsoft.com/office/drawing/2014/main" id="{C21BE01C-9394-C2EC-CDC6-7AE635FE48C3}"/>
              </a:ext>
            </a:extLst>
          </p:cNvPr>
          <p:cNvSpPr>
            <a:spLocks noGrp="1"/>
          </p:cNvSpPr>
          <p:nvPr>
            <p:ph type="body" idx="1"/>
          </p:nvPr>
        </p:nvSpPr>
        <p:spPr>
          <a:xfrm>
            <a:off x="1192762" y="2238634"/>
            <a:ext cx="7325669" cy="1170260"/>
          </a:xfrm>
        </p:spPr>
        <p:txBody>
          <a:bodyPr/>
          <a:lstStyle/>
          <a:p>
            <a:r>
              <a:rPr lang="de-DE" b="0">
                <a:latin typeface="Arial" panose="020B0604020202020204" pitchFamily="34" charset="0"/>
                <a:cs typeface="Arial" panose="020B0604020202020204" pitchFamily="34" charset="0"/>
              </a:rPr>
              <a:t>Risikofaktoren / Erkrankungen</a:t>
            </a:r>
            <a:endParaRPr lang="de-DE" b="0" dirty="0">
              <a:latin typeface="Arial" panose="020B0604020202020204" pitchFamily="34" charset="0"/>
              <a:cs typeface="Arial" panose="020B0604020202020204" pitchFamily="34" charset="0"/>
            </a:endParaRPr>
          </a:p>
        </p:txBody>
      </p:sp>
      <p:sp>
        <p:nvSpPr>
          <p:cNvPr id="4" name="Inhaltsplatzhalter 3">
            <a:extLst>
              <a:ext uri="{FF2B5EF4-FFF2-40B4-BE49-F238E27FC236}">
                <a16:creationId xmlns:a16="http://schemas.microsoft.com/office/drawing/2014/main" id="{070A5527-E462-BCF5-2EDC-F561DABF866D}"/>
              </a:ext>
            </a:extLst>
          </p:cNvPr>
          <p:cNvSpPr>
            <a:spLocks noGrp="1"/>
          </p:cNvSpPr>
          <p:nvPr>
            <p:ph sz="half" idx="2"/>
          </p:nvPr>
        </p:nvSpPr>
        <p:spPr>
          <a:xfrm>
            <a:off x="1296222" y="3558134"/>
            <a:ext cx="7253775" cy="5233480"/>
          </a:xfrm>
        </p:spPr>
        <p:txBody>
          <a:bodyPr>
            <a:normAutofit/>
          </a:bodyPr>
          <a:lstStyle/>
          <a:p>
            <a:pPr>
              <a:buClr>
                <a:srgbClr val="FF0000"/>
              </a:buClr>
            </a:pPr>
            <a:r>
              <a:rPr lang="de-DE" sz="2800" dirty="0">
                <a:latin typeface="Arial" panose="020B0604020202020204" pitchFamily="34" charset="0"/>
                <a:cs typeface="Arial" panose="020B0604020202020204" pitchFamily="34" charset="0"/>
              </a:rPr>
              <a:t>Rauchen (auch Passivrauchen)</a:t>
            </a:r>
          </a:p>
          <a:p>
            <a:pPr>
              <a:buClr>
                <a:srgbClr val="FF0000"/>
              </a:buClr>
            </a:pPr>
            <a:r>
              <a:rPr lang="de-DE" sz="2800" dirty="0">
                <a:latin typeface="Arial" panose="020B0604020202020204" pitchFamily="34" charset="0"/>
                <a:cs typeface="Arial" panose="020B0604020202020204" pitchFamily="34" charset="0"/>
              </a:rPr>
              <a:t>Hohes Cholesterin (insbesondere LDL-Cholesterin)</a:t>
            </a:r>
          </a:p>
          <a:p>
            <a:pPr>
              <a:buClr>
                <a:srgbClr val="FF0000"/>
              </a:buClr>
            </a:pPr>
            <a:r>
              <a:rPr lang="de-DE" sz="2800" dirty="0">
                <a:latin typeface="Arial" panose="020B0604020202020204" pitchFamily="34" charset="0"/>
                <a:cs typeface="Arial" panose="020B0604020202020204" pitchFamily="34" charset="0"/>
              </a:rPr>
              <a:t>Zuckerkrankheit (Diabetes mellitus)</a:t>
            </a:r>
            <a:br>
              <a:rPr lang="de-DE" sz="2800" dirty="0">
                <a:latin typeface="Arial" panose="020B0604020202020204" pitchFamily="34" charset="0"/>
                <a:cs typeface="Arial" panose="020B0604020202020204" pitchFamily="34" charset="0"/>
              </a:rPr>
            </a:br>
            <a:endParaRPr lang="de-DE" sz="2800" dirty="0">
              <a:latin typeface="Arial" panose="020B0604020202020204" pitchFamily="34" charset="0"/>
              <a:cs typeface="Arial" panose="020B0604020202020204" pitchFamily="34" charset="0"/>
            </a:endParaRPr>
          </a:p>
          <a:p>
            <a:pPr>
              <a:buClr>
                <a:srgbClr val="FF0000"/>
              </a:buClr>
            </a:pPr>
            <a:r>
              <a:rPr lang="de-DE" sz="2800" dirty="0">
                <a:latin typeface="Arial" panose="020B0604020202020204" pitchFamily="34" charset="0"/>
                <a:cs typeface="Arial" panose="020B0604020202020204" pitchFamily="34" charset="0"/>
              </a:rPr>
              <a:t>Bluthochdruck (Hypertonie)</a:t>
            </a:r>
          </a:p>
          <a:p>
            <a:pPr>
              <a:buClr>
                <a:srgbClr val="FF0000"/>
              </a:buClr>
            </a:pPr>
            <a:r>
              <a:rPr lang="de-DE" sz="2800" dirty="0">
                <a:latin typeface="Arial" panose="020B0604020202020204" pitchFamily="34" charset="0"/>
                <a:cs typeface="Arial" panose="020B0604020202020204" pitchFamily="34" charset="0"/>
              </a:rPr>
              <a:t>Übergewicht (Adipositas = „Fettleibigkeit“)</a:t>
            </a:r>
          </a:p>
          <a:p>
            <a:pPr>
              <a:buClr>
                <a:srgbClr val="FF0000"/>
              </a:buClr>
            </a:pPr>
            <a:r>
              <a:rPr lang="de-DE" sz="2800" dirty="0">
                <a:latin typeface="Arial" panose="020B0604020202020204" pitchFamily="34" charset="0"/>
                <a:cs typeface="Arial" panose="020B0604020202020204" pitchFamily="34" charset="0"/>
              </a:rPr>
              <a:t>Bewegungsmangel</a:t>
            </a:r>
            <a:br>
              <a:rPr lang="de-DE" sz="2800" dirty="0">
                <a:latin typeface="Arial" panose="020B0604020202020204" pitchFamily="34" charset="0"/>
                <a:cs typeface="Arial" panose="020B0604020202020204" pitchFamily="34" charset="0"/>
              </a:rPr>
            </a:br>
            <a:endParaRPr lang="de-DE" sz="2800" dirty="0">
              <a:latin typeface="Arial" panose="020B0604020202020204" pitchFamily="34" charset="0"/>
              <a:cs typeface="Arial" panose="020B0604020202020204" pitchFamily="34" charset="0"/>
            </a:endParaRPr>
          </a:p>
          <a:p>
            <a:pPr>
              <a:buClr>
                <a:srgbClr val="FF0000"/>
              </a:buClr>
            </a:pPr>
            <a:r>
              <a:rPr lang="de-DE" sz="2800" dirty="0">
                <a:latin typeface="Arial" panose="020B0604020202020204" pitchFamily="34" charset="0"/>
                <a:cs typeface="Arial" panose="020B0604020202020204" pitchFamily="34" charset="0"/>
              </a:rPr>
              <a:t>Psychosoziale Faktoren</a:t>
            </a:r>
          </a:p>
          <a:p>
            <a:pPr>
              <a:buClr>
                <a:srgbClr val="FF0000"/>
              </a:buClr>
            </a:pPr>
            <a:endParaRPr lang="de-DE" dirty="0"/>
          </a:p>
        </p:txBody>
      </p:sp>
      <p:sp>
        <p:nvSpPr>
          <p:cNvPr id="5" name="Textplatzhalter 4">
            <a:extLst>
              <a:ext uri="{FF2B5EF4-FFF2-40B4-BE49-F238E27FC236}">
                <a16:creationId xmlns:a16="http://schemas.microsoft.com/office/drawing/2014/main" id="{ECB80C3E-9BDD-586E-962E-7B66C2931F19}"/>
              </a:ext>
            </a:extLst>
          </p:cNvPr>
          <p:cNvSpPr>
            <a:spLocks noGrp="1"/>
          </p:cNvSpPr>
          <p:nvPr>
            <p:ph type="body" sz="quarter" idx="3"/>
          </p:nvPr>
        </p:nvSpPr>
        <p:spPr>
          <a:xfrm>
            <a:off x="8730375" y="2238634"/>
            <a:ext cx="7361747" cy="1170260"/>
          </a:xfrm>
        </p:spPr>
        <p:txBody>
          <a:bodyPr/>
          <a:lstStyle/>
          <a:p>
            <a:r>
              <a:rPr lang="de-DE" b="0" dirty="0">
                <a:latin typeface="Arial" panose="020B0604020202020204" pitchFamily="34" charset="0"/>
                <a:cs typeface="Arial" panose="020B0604020202020204" pitchFamily="34" charset="0"/>
              </a:rPr>
              <a:t>Maßnahme</a:t>
            </a:r>
          </a:p>
        </p:txBody>
      </p:sp>
      <p:sp>
        <p:nvSpPr>
          <p:cNvPr id="6" name="Inhaltsplatzhalter 5">
            <a:extLst>
              <a:ext uri="{FF2B5EF4-FFF2-40B4-BE49-F238E27FC236}">
                <a16:creationId xmlns:a16="http://schemas.microsoft.com/office/drawing/2014/main" id="{44BA2C79-4C78-0F7F-62D6-D3C0EEC66096}"/>
              </a:ext>
            </a:extLst>
          </p:cNvPr>
          <p:cNvSpPr>
            <a:spLocks noGrp="1"/>
          </p:cNvSpPr>
          <p:nvPr>
            <p:ph sz="quarter" idx="4"/>
          </p:nvPr>
        </p:nvSpPr>
        <p:spPr>
          <a:xfrm>
            <a:off x="8766454" y="3558134"/>
            <a:ext cx="7455910" cy="5233480"/>
          </a:xfrm>
        </p:spPr>
        <p:txBody>
          <a:bodyPr>
            <a:noAutofit/>
          </a:bodyPr>
          <a:lstStyle/>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Auf das Rauchen verzichten</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Gesunde Ernährung, bei hohem Gesamtrisiko Medikamente</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Blutzucker messen lassen, optimal einstellen</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Blutdruck messen lassen, optimal einstellen</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Normalgewicht anstreben</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Regelmäßiges Training 2,5 – 5 Stunden pro Woche</a:t>
            </a:r>
          </a:p>
          <a:p>
            <a:pPr>
              <a:buClr>
                <a:srgbClr val="FF0000"/>
              </a:buClr>
              <a:buFont typeface="Wingdings" panose="05000000000000000000" pitchFamily="2" charset="2"/>
              <a:buChar char="ü"/>
            </a:pPr>
            <a:r>
              <a:rPr lang="de-DE" sz="2800" dirty="0">
                <a:latin typeface="Arial" panose="020B0604020202020204" pitchFamily="34" charset="0"/>
                <a:cs typeface="Arial" panose="020B0604020202020204" pitchFamily="34" charset="0"/>
              </a:rPr>
              <a:t>Stress reduzieren, Psyche gesund halten</a:t>
            </a:r>
          </a:p>
        </p:txBody>
      </p:sp>
      <p:sp>
        <p:nvSpPr>
          <p:cNvPr id="7" name="Fußzeilenplatzhalter 6">
            <a:extLst>
              <a:ext uri="{FF2B5EF4-FFF2-40B4-BE49-F238E27FC236}">
                <a16:creationId xmlns:a16="http://schemas.microsoft.com/office/drawing/2014/main" id="{B7C1A3EF-1E22-C652-C846-D6174E3BB3EE}"/>
              </a:ext>
            </a:extLst>
          </p:cNvPr>
          <p:cNvSpPr>
            <a:spLocks noGrp="1"/>
          </p:cNvSpPr>
          <p:nvPr>
            <p:ph type="ftr" sz="quarter" idx="11"/>
          </p:nvPr>
        </p:nvSpPr>
        <p:spPr/>
        <p:txBody>
          <a:bodyPr/>
          <a:lstStyle/>
          <a:p>
            <a:r>
              <a:rPr lang="en-US"/>
              <a:t>Stand: April 2024 © DGPR</a:t>
            </a:r>
            <a:endParaRPr lang="en-US" dirty="0"/>
          </a:p>
        </p:txBody>
      </p:sp>
      <p:sp>
        <p:nvSpPr>
          <p:cNvPr id="8" name="Foliennummernplatzhalter 7">
            <a:extLst>
              <a:ext uri="{FF2B5EF4-FFF2-40B4-BE49-F238E27FC236}">
                <a16:creationId xmlns:a16="http://schemas.microsoft.com/office/drawing/2014/main" id="{EA738083-6D76-EAD7-676A-2B4A483F4B00}"/>
              </a:ext>
            </a:extLst>
          </p:cNvPr>
          <p:cNvSpPr>
            <a:spLocks noGrp="1"/>
          </p:cNvSpPr>
          <p:nvPr>
            <p:ph type="sldNum" sz="quarter" idx="12"/>
          </p:nvPr>
        </p:nvSpPr>
        <p:spPr/>
        <p:txBody>
          <a:bodyPr/>
          <a:lstStyle/>
          <a:p>
            <a:fld id="{D0FAC438-5A60-4752-95AC-9058D474A5C9}" type="slidenum">
              <a:rPr lang="de-DE" altLang="de-DE" smtClean="0"/>
              <a:pPr/>
              <a:t>24</a:t>
            </a:fld>
            <a:endParaRPr lang="de-DE" altLang="de-DE"/>
          </a:p>
        </p:txBody>
      </p:sp>
    </p:spTree>
    <p:extLst>
      <p:ext uri="{BB962C8B-B14F-4D97-AF65-F5344CB8AC3E}">
        <p14:creationId xmlns:p14="http://schemas.microsoft.com/office/powerpoint/2010/main" val="2463084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7380FEAB-9FB1-5515-135F-4DF89F21DF0B}"/>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4B649EF0-C6BD-41BA-1EB6-71FB193B5AB0}"/>
              </a:ext>
            </a:extLst>
          </p:cNvPr>
          <p:cNvSpPr>
            <a:spLocks noGrp="1"/>
          </p:cNvSpPr>
          <p:nvPr>
            <p:ph type="sldNum" sz="quarter" idx="12"/>
          </p:nvPr>
        </p:nvSpPr>
        <p:spPr/>
        <p:txBody>
          <a:bodyPr/>
          <a:lstStyle/>
          <a:p>
            <a:fld id="{94B53EA2-B9A9-424E-B194-AA6E1A27327C}" type="slidenum">
              <a:rPr lang="de-DE" altLang="de-DE" smtClean="0"/>
              <a:pPr/>
              <a:t>25</a:t>
            </a:fld>
            <a:endParaRPr lang="de-DE" altLang="de-DE"/>
          </a:p>
        </p:txBody>
      </p:sp>
      <p:sp>
        <p:nvSpPr>
          <p:cNvPr id="4" name="Rectangle 1">
            <a:extLst>
              <a:ext uri="{FF2B5EF4-FFF2-40B4-BE49-F238E27FC236}">
                <a16:creationId xmlns:a16="http://schemas.microsoft.com/office/drawing/2014/main" id="{2D946DD0-B434-4E95-A17E-A32D2E854F3F}"/>
              </a:ext>
            </a:extLst>
          </p:cNvPr>
          <p:cNvSpPr txBox="1">
            <a:spLocks noChangeArrowheads="1"/>
          </p:cNvSpPr>
          <p:nvPr/>
        </p:nvSpPr>
        <p:spPr>
          <a:xfrm>
            <a:off x="2549526" y="1054101"/>
            <a:ext cx="12290425" cy="1319213"/>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panose="020B0604020202020204" pitchFamily="34" charset="0"/>
                <a:cs typeface="Arial" panose="020B0604020202020204" pitchFamily="34" charset="0"/>
              </a:rPr>
              <a:t>Vielen Dank für Ihre Aufmerksamkeit</a:t>
            </a:r>
          </a:p>
        </p:txBody>
      </p:sp>
      <p:sp>
        <p:nvSpPr>
          <p:cNvPr id="5" name="Rectangle 2">
            <a:extLst>
              <a:ext uri="{FF2B5EF4-FFF2-40B4-BE49-F238E27FC236}">
                <a16:creationId xmlns:a16="http://schemas.microsoft.com/office/drawing/2014/main" id="{99FA7CA3-8E96-DCB3-7518-FDB8C593C3B0}"/>
              </a:ext>
            </a:extLst>
          </p:cNvPr>
          <p:cNvSpPr txBox="1">
            <a:spLocks noChangeArrowheads="1"/>
          </p:cNvSpPr>
          <p:nvPr/>
        </p:nvSpPr>
        <p:spPr bwMode="auto">
          <a:xfrm>
            <a:off x="2393529" y="2545984"/>
            <a:ext cx="12290425" cy="6264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45000" tIns="0" rIns="45000" bIns="45000"/>
          <a:lstStyle>
            <a:lvl1pPr marL="444500" algn="ctr">
              <a:lnSpc>
                <a:spcPct val="61000"/>
              </a:lnSpc>
              <a:spcAft>
                <a:spcPts val="1425"/>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itchFamily="34" charset="0"/>
                <a:cs typeface="Arial" pitchFamily="34" charset="0"/>
              </a:defRPr>
            </a:lvl1pPr>
            <a:lvl2pPr algn="ctr">
              <a:lnSpc>
                <a:spcPct val="61000"/>
              </a:lnSpc>
              <a:spcAft>
                <a:spcPts val="113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itchFamily="34" charset="0"/>
                <a:cs typeface="Arial" pitchFamily="34" charset="0"/>
              </a:defRPr>
            </a:lvl2pPr>
            <a:lvl3pPr algn="ctr">
              <a:lnSpc>
                <a:spcPct val="61000"/>
              </a:lnSpc>
              <a:spcAft>
                <a:spcPts val="850"/>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itchFamily="34" charset="0"/>
                <a:cs typeface="Arial" pitchFamily="34" charset="0"/>
              </a:defRPr>
            </a:lvl3pPr>
            <a:lvl4pPr algn="ctr">
              <a:lnSpc>
                <a:spcPct val="61000"/>
              </a:lnSpc>
              <a:spcAft>
                <a:spcPts val="575"/>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itchFamily="34" charset="0"/>
                <a:cs typeface="Arial" pitchFamily="34" charset="0"/>
              </a:defRPr>
            </a:lvl4pPr>
            <a:lvl5pPr algn="ctr">
              <a:lnSpc>
                <a:spcPct val="61000"/>
              </a:lnSpc>
              <a:spcAft>
                <a:spcPts val="28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itchFamily="34" charset="0"/>
                <a:cs typeface="Arial"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itchFamily="34" charset="0"/>
                <a:cs typeface="Arial"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itchFamily="34" charset="0"/>
                <a:cs typeface="Arial"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itchFamily="34" charset="0"/>
                <a:cs typeface="Arial"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itchFamily="34" charset="0"/>
                <a:cs typeface="Arial" pitchFamily="34" charset="0"/>
              </a:defRPr>
            </a:lvl9pPr>
          </a:lstStyle>
          <a:p>
            <a:pPr algn="l" eaLnBrk="1">
              <a:lnSpc>
                <a:spcPct val="85000"/>
              </a:lnSpc>
              <a:spcBef>
                <a:spcPts val="1800"/>
              </a:spcBef>
              <a:spcAft>
                <a:spcPts val="1200"/>
              </a:spcAft>
              <a:buClr>
                <a:srgbClr val="757575"/>
              </a:buClr>
              <a:buSzPct val="82000"/>
            </a:pPr>
            <a:r>
              <a:rPr lang="de-DE" altLang="de-DE" sz="2800" dirty="0">
                <a:solidFill>
                  <a:schemeClr val="tx1"/>
                </a:solidFill>
              </a:rPr>
              <a:t>Weitere Vorträge im Rahmen der Gesundheitsbildung:</a:t>
            </a:r>
          </a:p>
          <a:p>
            <a:pPr algn="l" eaLnBrk="1">
              <a:lnSpc>
                <a:spcPct val="85000"/>
              </a:lnSpc>
              <a:spcBef>
                <a:spcPts val="1800"/>
              </a:spcBef>
              <a:spcAft>
                <a:spcPts val="1200"/>
              </a:spcAft>
              <a:buClr>
                <a:srgbClr val="757575"/>
              </a:buClr>
              <a:buSzPct val="82000"/>
            </a:pPr>
            <a:r>
              <a:rPr lang="de-DE" altLang="de-DE" sz="2800" dirty="0">
                <a:solidFill>
                  <a:schemeClr val="tx1"/>
                </a:solidFill>
              </a:rPr>
              <a:t>A: Krankheitsbewältigung bei arterieller Hypertonie</a:t>
            </a:r>
          </a:p>
          <a:p>
            <a:pPr algn="l" eaLnBrk="1">
              <a:lnSpc>
                <a:spcPct val="85000"/>
              </a:lnSpc>
              <a:spcBef>
                <a:spcPts val="1800"/>
              </a:spcBef>
              <a:spcAft>
                <a:spcPts val="1200"/>
              </a:spcAft>
              <a:buClr>
                <a:srgbClr val="757575"/>
              </a:buClr>
              <a:buSzPct val="82000"/>
            </a:pPr>
            <a:r>
              <a:rPr lang="de-DE" altLang="de-DE" sz="2800" dirty="0">
                <a:solidFill>
                  <a:schemeClr val="tx1"/>
                </a:solidFill>
              </a:rPr>
              <a:t>B: Risikofaktor Psyche bei KHK-Patienten, Stressformen</a:t>
            </a:r>
          </a:p>
          <a:p>
            <a:pPr algn="l" eaLnBrk="1">
              <a:lnSpc>
                <a:spcPct val="85000"/>
              </a:lnSpc>
              <a:spcBef>
                <a:spcPts val="1800"/>
              </a:spcBef>
              <a:spcAft>
                <a:spcPts val="1200"/>
              </a:spcAft>
              <a:buClr>
                <a:srgbClr val="757575"/>
              </a:buClr>
              <a:buSzPct val="82000"/>
            </a:pPr>
            <a:r>
              <a:rPr lang="de-DE" altLang="de-DE" sz="2800" dirty="0">
                <a:solidFill>
                  <a:schemeClr val="tx1"/>
                </a:solidFill>
              </a:rPr>
              <a:t>C: Kardiovaskuläre Risikofaktoren</a:t>
            </a:r>
          </a:p>
          <a:p>
            <a:pPr algn="l" eaLnBrk="1">
              <a:lnSpc>
                <a:spcPct val="85000"/>
              </a:lnSpc>
              <a:spcBef>
                <a:spcPts val="1800"/>
              </a:spcBef>
              <a:spcAft>
                <a:spcPts val="1200"/>
              </a:spcAft>
              <a:buClr>
                <a:srgbClr val="757575"/>
              </a:buClr>
              <a:buSzPct val="82000"/>
            </a:pPr>
            <a:r>
              <a:rPr lang="de-DE" altLang="de-DE" sz="2800" dirty="0">
                <a:solidFill>
                  <a:schemeClr val="tx1"/>
                </a:solidFill>
              </a:rPr>
              <a:t>D: Ernährung</a:t>
            </a:r>
          </a:p>
          <a:p>
            <a:pPr algn="l" eaLnBrk="1">
              <a:lnSpc>
                <a:spcPct val="85000"/>
              </a:lnSpc>
              <a:spcBef>
                <a:spcPts val="1800"/>
              </a:spcBef>
              <a:spcAft>
                <a:spcPts val="1200"/>
              </a:spcAft>
              <a:buClr>
                <a:srgbClr val="757575"/>
              </a:buClr>
              <a:buSzPct val="82000"/>
            </a:pPr>
            <a:r>
              <a:rPr lang="de-DE" altLang="de-DE" sz="2800" dirty="0">
                <a:solidFill>
                  <a:schemeClr val="tx1"/>
                </a:solidFill>
              </a:rPr>
              <a:t>E: Körperliche Aktivität und Training in der Sekundärprävention</a:t>
            </a:r>
          </a:p>
          <a:p>
            <a:pPr algn="l" eaLnBrk="1">
              <a:lnSpc>
                <a:spcPct val="85000"/>
              </a:lnSpc>
              <a:spcBef>
                <a:spcPts val="1800"/>
              </a:spcBef>
              <a:spcAft>
                <a:spcPts val="1200"/>
              </a:spcAft>
              <a:buClr>
                <a:srgbClr val="757575"/>
              </a:buClr>
              <a:buSzPct val="82000"/>
            </a:pPr>
            <a:r>
              <a:rPr lang="de-DE" altLang="de-DE" sz="2800" dirty="0">
                <a:solidFill>
                  <a:schemeClr val="tx1"/>
                </a:solidFill>
              </a:rPr>
              <a:t>F: Koronare Krankheitsbilder</a:t>
            </a:r>
          </a:p>
          <a:p>
            <a:pPr algn="l" eaLnBrk="1">
              <a:lnSpc>
                <a:spcPct val="85000"/>
              </a:lnSpc>
              <a:spcBef>
                <a:spcPts val="1800"/>
              </a:spcBef>
              <a:spcAft>
                <a:spcPts val="1200"/>
              </a:spcAft>
              <a:buClr>
                <a:srgbClr val="757575"/>
              </a:buClr>
              <a:buSzPct val="82000"/>
            </a:pPr>
            <a:r>
              <a:rPr lang="de-DE" altLang="de-DE" sz="2800" dirty="0">
                <a:solidFill>
                  <a:schemeClr val="bg1">
                    <a:lumMod val="50000"/>
                  </a:schemeClr>
                </a:solidFill>
              </a:rPr>
              <a:t>G: Primär- und Sekundärprävention kardiovaskulärer Erkrankungen</a:t>
            </a:r>
          </a:p>
          <a:p>
            <a:pPr algn="l" eaLnBrk="1">
              <a:lnSpc>
                <a:spcPct val="85000"/>
              </a:lnSpc>
              <a:spcBef>
                <a:spcPts val="1800"/>
              </a:spcBef>
              <a:spcAft>
                <a:spcPts val="1200"/>
              </a:spcAft>
              <a:buClr>
                <a:srgbClr val="757575"/>
              </a:buClr>
              <a:buSzPct val="82000"/>
            </a:pPr>
            <a:r>
              <a:rPr lang="de-DE" altLang="de-DE" sz="2800" dirty="0">
                <a:solidFill>
                  <a:schemeClr val="tx1"/>
                </a:solidFill>
              </a:rPr>
              <a:t>H: Risikofaktor Rauchen</a:t>
            </a:r>
          </a:p>
          <a:p>
            <a:pPr algn="l" eaLnBrk="1">
              <a:lnSpc>
                <a:spcPct val="85000"/>
              </a:lnSpc>
              <a:spcBef>
                <a:spcPts val="1800"/>
              </a:spcBef>
              <a:spcAft>
                <a:spcPts val="1200"/>
              </a:spcAft>
              <a:buClr>
                <a:srgbClr val="757575"/>
              </a:buClr>
              <a:buSzPct val="82000"/>
            </a:pPr>
            <a:endParaRPr lang="de-DE" altLang="de-DE" sz="2800" dirty="0"/>
          </a:p>
          <a:p>
            <a:pPr algn="l" eaLnBrk="1">
              <a:lnSpc>
                <a:spcPct val="85000"/>
              </a:lnSpc>
              <a:spcBef>
                <a:spcPts val="600"/>
              </a:spcBef>
              <a:spcAft>
                <a:spcPts val="600"/>
              </a:spcAft>
              <a:buClr>
                <a:srgbClr val="757575"/>
              </a:buClr>
              <a:buSzPct val="82000"/>
            </a:pPr>
            <a:endParaRPr lang="de-DE" altLang="de-DE" sz="2800" dirty="0"/>
          </a:p>
          <a:p>
            <a:pPr algn="l" eaLnBrk="1">
              <a:lnSpc>
                <a:spcPct val="85000"/>
              </a:lnSpc>
              <a:spcBef>
                <a:spcPts val="600"/>
              </a:spcBef>
              <a:spcAft>
                <a:spcPts val="600"/>
              </a:spcAft>
              <a:buClr>
                <a:srgbClr val="757575"/>
              </a:buClr>
              <a:buSzPct val="82000"/>
            </a:pPr>
            <a:endParaRPr lang="de-DE" altLang="de-DE" sz="2800" dirty="0"/>
          </a:p>
        </p:txBody>
      </p:sp>
    </p:spTree>
    <p:extLst>
      <p:ext uri="{BB962C8B-B14F-4D97-AF65-F5344CB8AC3E}">
        <p14:creationId xmlns:p14="http://schemas.microsoft.com/office/powerpoint/2010/main" val="112020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63BB8027-3B7C-6C3F-EEFB-4A98A938D467}"/>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92B633F5-09E4-E97B-7F6B-C02BCA4E33D1}"/>
              </a:ext>
            </a:extLst>
          </p:cNvPr>
          <p:cNvSpPr>
            <a:spLocks noGrp="1"/>
          </p:cNvSpPr>
          <p:nvPr>
            <p:ph type="sldNum" sz="quarter" idx="12"/>
          </p:nvPr>
        </p:nvSpPr>
        <p:spPr/>
        <p:txBody>
          <a:bodyPr/>
          <a:lstStyle/>
          <a:p>
            <a:fld id="{94B53EA2-B9A9-424E-B194-AA6E1A27327C}" type="slidenum">
              <a:rPr lang="de-DE" altLang="de-DE" smtClean="0"/>
              <a:pPr/>
              <a:t>3</a:t>
            </a:fld>
            <a:endParaRPr lang="de-DE" altLang="de-DE"/>
          </a:p>
        </p:txBody>
      </p:sp>
      <p:sp>
        <p:nvSpPr>
          <p:cNvPr id="4" name="Rectangle 1">
            <a:extLst>
              <a:ext uri="{FF2B5EF4-FFF2-40B4-BE49-F238E27FC236}">
                <a16:creationId xmlns:a16="http://schemas.microsoft.com/office/drawing/2014/main" id="{F3A561B2-EE0A-5DA4-5AA4-2CA431916F61}"/>
              </a:ext>
            </a:extLst>
          </p:cNvPr>
          <p:cNvSpPr txBox="1">
            <a:spLocks noChangeArrowheads="1"/>
          </p:cNvSpPr>
          <p:nvPr/>
        </p:nvSpPr>
        <p:spPr bwMode="auto">
          <a:xfrm>
            <a:off x="2681561" y="1020229"/>
            <a:ext cx="12290425" cy="137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000" tIns="45000" rIns="45000" bIns="45000" numCol="1" anchor="t" anchorCtr="0" compatLnSpc="1">
            <a:prstTxWarp prst="textNoShape">
              <a:avLst/>
            </a:prstTxWarp>
          </a:bodyPr>
          <a:lstStyle>
            <a:lvl1pPr algn="ctr" defTabSz="449263" rtl="0" eaLnBrk="0" fontAlgn="base" hangingPunct="0">
              <a:lnSpc>
                <a:spcPct val="86000"/>
              </a:lnSpc>
              <a:spcBef>
                <a:spcPct val="0"/>
              </a:spcBef>
              <a:spcAft>
                <a:spcPct val="0"/>
              </a:spcAft>
              <a:buClr>
                <a:srgbClr val="000000"/>
              </a:buClr>
              <a:buSzPct val="100000"/>
              <a:buFont typeface="Times New Roman" pitchFamily="18" charset="0"/>
              <a:defRPr sz="5300" kern="1200">
                <a:solidFill>
                  <a:srgbClr val="535353"/>
                </a:solidFill>
                <a:latin typeface="+mj-lt"/>
                <a:ea typeface="Times New Roman" charset="0"/>
                <a:cs typeface="+mj-cs"/>
              </a:defRPr>
            </a:lvl1pPr>
            <a:lvl2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2pPr>
            <a:lvl3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3pPr>
            <a:lvl4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4pPr>
            <a:lvl5pPr algn="ctr" defTabSz="449263" rtl="0" eaLnBrk="0" fontAlgn="base" hangingPunct="0">
              <a:lnSpc>
                <a:spcPct val="86000"/>
              </a:lnSpc>
              <a:spcBef>
                <a:spcPct val="0"/>
              </a:spcBef>
              <a:spcAft>
                <a:spcPct val="0"/>
              </a:spcAft>
              <a:buClr>
                <a:srgbClr val="000000"/>
              </a:buClr>
              <a:buSzPct val="100000"/>
              <a:buFont typeface="Times New Roman" pitchFamily="18" charset="0"/>
              <a:defRPr sz="5300">
                <a:solidFill>
                  <a:srgbClr val="535353"/>
                </a:solidFill>
                <a:latin typeface="Arial" panose="020B0604020202020204" pitchFamily="34" charset="0"/>
                <a:ea typeface="Times New Roman" charset="0"/>
                <a:cs typeface="Times New Roman" panose="02020603050405020304" pitchFamily="18" charset="0"/>
              </a:defRPr>
            </a:lvl5pPr>
            <a:lvl6pPr marL="25146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6pPr>
            <a:lvl7pPr marL="29718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7pPr>
            <a:lvl8pPr marL="34290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8pPr>
            <a:lvl9pPr marL="3886200" indent="-228600" algn="ctr" defTabSz="449263" rtl="0" fontAlgn="base" hangingPunct="0">
              <a:lnSpc>
                <a:spcPct val="86000"/>
              </a:lnSpc>
              <a:spcBef>
                <a:spcPct val="0"/>
              </a:spcBef>
              <a:spcAft>
                <a:spcPct val="0"/>
              </a:spcAft>
              <a:buClr>
                <a:srgbClr val="000000"/>
              </a:buClr>
              <a:buSzPct val="100000"/>
              <a:buFont typeface="Times New Roman" panose="02020603050405020304" pitchFamily="18" charset="0"/>
              <a:defRPr sz="5300">
                <a:solidFill>
                  <a:srgbClr val="535353"/>
                </a:solidFill>
                <a:latin typeface="Arial" panose="020B0604020202020204" pitchFamily="34" charset="0"/>
                <a:cs typeface="Times New Roman" panose="02020603050405020304" pitchFamily="18" charset="0"/>
              </a:defRPr>
            </a:lvl9pPr>
          </a:lstStyle>
          <a:p>
            <a:pPr eaLnBrk="1">
              <a:lnSpc>
                <a:spcPct val="100000"/>
              </a:lnSpc>
              <a:buClrTx/>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a:solidFill>
                  <a:schemeClr val="tx1"/>
                </a:solidFill>
                <a:latin typeface="Arial" panose="020B0604020202020204" pitchFamily="34" charset="0"/>
                <a:cs typeface="Arial" panose="020B0604020202020204" pitchFamily="34" charset="0"/>
              </a:rPr>
              <a:t>Bedeutung der Herz-Kreislauf-Erkrankungen</a:t>
            </a:r>
          </a:p>
        </p:txBody>
      </p:sp>
      <p:sp>
        <p:nvSpPr>
          <p:cNvPr id="5" name="Textfeld 10">
            <a:extLst>
              <a:ext uri="{FF2B5EF4-FFF2-40B4-BE49-F238E27FC236}">
                <a16:creationId xmlns:a16="http://schemas.microsoft.com/office/drawing/2014/main" id="{B603587B-1368-2AC3-6640-C2D14D457E57}"/>
              </a:ext>
            </a:extLst>
          </p:cNvPr>
          <p:cNvSpPr txBox="1">
            <a:spLocks noChangeArrowheads="1"/>
          </p:cNvSpPr>
          <p:nvPr/>
        </p:nvSpPr>
        <p:spPr bwMode="auto">
          <a:xfrm>
            <a:off x="3127375" y="7069659"/>
            <a:ext cx="5511800" cy="112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dirty="0">
                <a:solidFill>
                  <a:schemeClr val="tx1"/>
                </a:solidFill>
              </a:rPr>
              <a:t>Hauptursachen für diese Erkrankungen sind Durchblutungsstörungen als Folge der </a:t>
            </a:r>
            <a:r>
              <a:rPr lang="de-DE" altLang="de-DE" sz="2400" dirty="0">
                <a:solidFill>
                  <a:srgbClr val="CC0000"/>
                </a:solidFill>
              </a:rPr>
              <a:t>Arteriosklerose.</a:t>
            </a:r>
          </a:p>
        </p:txBody>
      </p:sp>
      <p:sp>
        <p:nvSpPr>
          <p:cNvPr id="6" name="Textfeld 1">
            <a:extLst>
              <a:ext uri="{FF2B5EF4-FFF2-40B4-BE49-F238E27FC236}">
                <a16:creationId xmlns:a16="http://schemas.microsoft.com/office/drawing/2014/main" id="{0AFABF29-B1A9-D3C2-F0CB-EBF5D8A4CC8A}"/>
              </a:ext>
            </a:extLst>
          </p:cNvPr>
          <p:cNvSpPr txBox="1">
            <a:spLocks noChangeArrowheads="1"/>
          </p:cNvSpPr>
          <p:nvPr/>
        </p:nvSpPr>
        <p:spPr bwMode="auto">
          <a:xfrm>
            <a:off x="3152775" y="3054871"/>
            <a:ext cx="6081514" cy="112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de-DE" altLang="de-DE" sz="2400" dirty="0">
                <a:solidFill>
                  <a:schemeClr val="tx1"/>
                </a:solidFill>
              </a:rPr>
              <a:t>Herz-Kreislauf-Erkrankungen sind die häufigsten Todesursachen in Deutschland und anderen Industrienationen.</a:t>
            </a:r>
          </a:p>
        </p:txBody>
      </p:sp>
      <p:sp>
        <p:nvSpPr>
          <p:cNvPr id="7" name="Textfeld 4">
            <a:extLst>
              <a:ext uri="{FF2B5EF4-FFF2-40B4-BE49-F238E27FC236}">
                <a16:creationId xmlns:a16="http://schemas.microsoft.com/office/drawing/2014/main" id="{3CEF75F1-EC72-7FAF-7C4E-927226C9C7AD}"/>
              </a:ext>
            </a:extLst>
          </p:cNvPr>
          <p:cNvSpPr txBox="1">
            <a:spLocks noChangeArrowheads="1"/>
          </p:cNvSpPr>
          <p:nvPr/>
        </p:nvSpPr>
        <p:spPr bwMode="auto">
          <a:xfrm>
            <a:off x="3170238" y="4716645"/>
            <a:ext cx="5487987" cy="180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dirty="0">
                <a:solidFill>
                  <a:schemeClr val="tx1"/>
                </a:solidFill>
              </a:rPr>
              <a:t>Die Herz-Kreislauf-Sterblichkeit wird ganz überwiegend verursacht</a:t>
            </a:r>
          </a:p>
          <a:p>
            <a:pPr eaLnBrk="1">
              <a:lnSpc>
                <a:spcPct val="93000"/>
              </a:lnSpc>
              <a:buClr>
                <a:srgbClr val="000000"/>
              </a:buClr>
              <a:buSzPct val="100000"/>
              <a:buFont typeface="Times New Roman" panose="02020603050405020304" pitchFamily="18" charset="0"/>
              <a:buNone/>
            </a:pPr>
            <a:r>
              <a:rPr lang="de-DE" altLang="de-DE" sz="2400" dirty="0">
                <a:solidFill>
                  <a:schemeClr val="tx1"/>
                </a:solidFill>
              </a:rPr>
              <a:t>durch </a:t>
            </a:r>
            <a:r>
              <a:rPr lang="de-DE" altLang="de-DE" sz="2400" dirty="0">
                <a:solidFill>
                  <a:srgbClr val="CC0000"/>
                </a:solidFill>
              </a:rPr>
              <a:t>Herzinfarkte</a:t>
            </a:r>
            <a:r>
              <a:rPr lang="de-DE" altLang="de-DE" sz="2400" dirty="0">
                <a:solidFill>
                  <a:schemeClr val="tx1"/>
                </a:solidFill>
              </a:rPr>
              <a:t> und ihre Folgeerkrankungen, in zweiter Linie durch </a:t>
            </a:r>
            <a:r>
              <a:rPr lang="de-DE" altLang="de-DE" sz="2400" dirty="0">
                <a:solidFill>
                  <a:srgbClr val="CC0000"/>
                </a:solidFill>
              </a:rPr>
              <a:t>Schlaganfälle.</a:t>
            </a:r>
          </a:p>
        </p:txBody>
      </p:sp>
      <p:sp>
        <p:nvSpPr>
          <p:cNvPr id="8" name="Textfeld 7">
            <a:extLst>
              <a:ext uri="{FF2B5EF4-FFF2-40B4-BE49-F238E27FC236}">
                <a16:creationId xmlns:a16="http://schemas.microsoft.com/office/drawing/2014/main" id="{F62AD517-6907-0F3C-4759-0FE2C1170BFE}"/>
              </a:ext>
            </a:extLst>
          </p:cNvPr>
          <p:cNvSpPr txBox="1"/>
          <p:nvPr/>
        </p:nvSpPr>
        <p:spPr>
          <a:xfrm>
            <a:off x="9810353" y="3358282"/>
            <a:ext cx="5820824" cy="3231654"/>
          </a:xfrm>
          <a:prstGeom prst="rect">
            <a:avLst/>
          </a:prstGeom>
          <a:noFill/>
        </p:spPr>
        <p:txBody>
          <a:bodyPr wrap="none" rtlCol="0">
            <a:spAutoFit/>
          </a:bodyPr>
          <a:lstStyle/>
          <a:p>
            <a:r>
              <a:rPr lang="de-DE" sz="3200" b="1" dirty="0">
                <a:solidFill>
                  <a:schemeClr val="tx1"/>
                </a:solidFill>
              </a:rPr>
              <a:t>Häufige Todesursachen 2021</a:t>
            </a:r>
          </a:p>
          <a:p>
            <a:endParaRPr lang="de-DE" sz="3200" b="1" dirty="0">
              <a:solidFill>
                <a:schemeClr val="tx1"/>
              </a:solidFill>
            </a:endParaRPr>
          </a:p>
          <a:p>
            <a:r>
              <a:rPr lang="de-DE" sz="2800" dirty="0">
                <a:solidFill>
                  <a:schemeClr val="tx1"/>
                </a:solidFill>
              </a:rPr>
              <a:t>Herz-Kreislauf				33%</a:t>
            </a:r>
          </a:p>
          <a:p>
            <a:r>
              <a:rPr lang="de-DE" sz="2800" dirty="0">
                <a:solidFill>
                  <a:schemeClr val="tx1"/>
                </a:solidFill>
              </a:rPr>
              <a:t>Tumorerkrankungen 		23%</a:t>
            </a:r>
          </a:p>
          <a:p>
            <a:r>
              <a:rPr lang="de-DE" sz="2800" dirty="0">
                <a:solidFill>
                  <a:schemeClr val="tx1"/>
                </a:solidFill>
              </a:rPr>
              <a:t>Infektionen / Covid 		 	  7%</a:t>
            </a:r>
          </a:p>
          <a:p>
            <a:r>
              <a:rPr lang="de-DE" sz="2800" dirty="0">
                <a:solidFill>
                  <a:schemeClr val="tx1"/>
                </a:solidFill>
              </a:rPr>
              <a:t>Psyche / Verhalten	     	  6%</a:t>
            </a:r>
          </a:p>
          <a:p>
            <a:r>
              <a:rPr lang="de-DE" sz="2800" dirty="0">
                <a:solidFill>
                  <a:schemeClr val="tx1"/>
                </a:solidFill>
              </a:rPr>
              <a:t>Atemwegserkrankungen	  6% </a:t>
            </a:r>
          </a:p>
        </p:txBody>
      </p:sp>
      <p:sp>
        <p:nvSpPr>
          <p:cNvPr id="9" name="Textfeld 8">
            <a:extLst>
              <a:ext uri="{FF2B5EF4-FFF2-40B4-BE49-F238E27FC236}">
                <a16:creationId xmlns:a16="http://schemas.microsoft.com/office/drawing/2014/main" id="{E0044970-6846-62AD-0F01-0840E6C02127}"/>
              </a:ext>
            </a:extLst>
          </p:cNvPr>
          <p:cNvSpPr txBox="1"/>
          <p:nvPr/>
        </p:nvSpPr>
        <p:spPr>
          <a:xfrm>
            <a:off x="10026377" y="6954022"/>
            <a:ext cx="1787669" cy="369332"/>
          </a:xfrm>
          <a:prstGeom prst="rect">
            <a:avLst/>
          </a:prstGeom>
          <a:noFill/>
        </p:spPr>
        <p:txBody>
          <a:bodyPr wrap="none" rtlCol="0">
            <a:spAutoFit/>
          </a:bodyPr>
          <a:lstStyle/>
          <a:p>
            <a:r>
              <a:rPr lang="de-DE" dirty="0">
                <a:solidFill>
                  <a:schemeClr val="tx1"/>
                </a:solidFill>
              </a:rPr>
              <a:t>Destatis 2/2023</a:t>
            </a:r>
          </a:p>
        </p:txBody>
      </p:sp>
    </p:spTree>
    <p:extLst>
      <p:ext uri="{BB962C8B-B14F-4D97-AF65-F5344CB8AC3E}">
        <p14:creationId xmlns:p14="http://schemas.microsoft.com/office/powerpoint/2010/main" val="686827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6541695B-5A52-CAEE-7098-F9B4797F3F26}"/>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A09FA6D4-F102-E99E-2CF1-4C10D04E9DDA}"/>
              </a:ext>
            </a:extLst>
          </p:cNvPr>
          <p:cNvSpPr>
            <a:spLocks noGrp="1"/>
          </p:cNvSpPr>
          <p:nvPr>
            <p:ph type="sldNum" sz="quarter" idx="12"/>
          </p:nvPr>
        </p:nvSpPr>
        <p:spPr/>
        <p:txBody>
          <a:bodyPr/>
          <a:lstStyle/>
          <a:p>
            <a:fld id="{94B53EA2-B9A9-424E-B194-AA6E1A27327C}" type="slidenum">
              <a:rPr lang="de-DE" altLang="de-DE" smtClean="0"/>
              <a:pPr/>
              <a:t>4</a:t>
            </a:fld>
            <a:endParaRPr lang="de-DE" altLang="de-DE"/>
          </a:p>
        </p:txBody>
      </p:sp>
      <p:sp>
        <p:nvSpPr>
          <p:cNvPr id="4" name="Rectangle 1">
            <a:extLst>
              <a:ext uri="{FF2B5EF4-FFF2-40B4-BE49-F238E27FC236}">
                <a16:creationId xmlns:a16="http://schemas.microsoft.com/office/drawing/2014/main" id="{276BA316-FD5E-8CE9-AC49-B3A2AE824FC0}"/>
              </a:ext>
            </a:extLst>
          </p:cNvPr>
          <p:cNvSpPr txBox="1">
            <a:spLocks noChangeArrowheads="1"/>
          </p:cNvSpPr>
          <p:nvPr/>
        </p:nvSpPr>
        <p:spPr>
          <a:xfrm>
            <a:off x="2397016" y="910010"/>
            <a:ext cx="12290425"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algn="ct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Arteriosklerose – was ist das?</a:t>
            </a:r>
          </a:p>
        </p:txBody>
      </p:sp>
      <p:sp>
        <p:nvSpPr>
          <p:cNvPr id="5" name="Textfeld 1">
            <a:extLst>
              <a:ext uri="{FF2B5EF4-FFF2-40B4-BE49-F238E27FC236}">
                <a16:creationId xmlns:a16="http://schemas.microsoft.com/office/drawing/2014/main" id="{0D90AD9F-6BEF-CD61-D20D-B3AD91F0A517}"/>
              </a:ext>
            </a:extLst>
          </p:cNvPr>
          <p:cNvSpPr txBox="1">
            <a:spLocks noChangeArrowheads="1"/>
          </p:cNvSpPr>
          <p:nvPr/>
        </p:nvSpPr>
        <p:spPr bwMode="auto">
          <a:xfrm>
            <a:off x="3041651" y="2666181"/>
            <a:ext cx="11664950"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3200" dirty="0">
                <a:solidFill>
                  <a:schemeClr val="tx1"/>
                </a:solidFill>
              </a:rPr>
              <a:t>Die Arteriosklerose ist eine chronisch verlaufende </a:t>
            </a:r>
            <a:r>
              <a:rPr lang="de-DE" altLang="de-DE" sz="3200" dirty="0">
                <a:solidFill>
                  <a:srgbClr val="CC0000"/>
                </a:solidFill>
              </a:rPr>
              <a:t>Erkrankung der Arterien</a:t>
            </a:r>
            <a:r>
              <a:rPr lang="de-DE" altLang="de-DE" sz="3200" dirty="0">
                <a:solidFill>
                  <a:schemeClr val="tx1"/>
                </a:solidFill>
              </a:rPr>
              <a:t>. Diese werden durch </a:t>
            </a:r>
            <a:r>
              <a:rPr lang="de-DE" altLang="de-DE" sz="3200" dirty="0">
                <a:solidFill>
                  <a:srgbClr val="CC0000"/>
                </a:solidFill>
              </a:rPr>
              <a:t>Ablagerungen</a:t>
            </a:r>
            <a:r>
              <a:rPr lang="de-DE" altLang="de-DE" sz="3200" dirty="0">
                <a:solidFill>
                  <a:schemeClr val="tx1"/>
                </a:solidFill>
              </a:rPr>
              <a:t> von Fetten, Bindegewebe und anderen körpereigenen Stoffen und Zellen (insbesondere der Immunabwehr) </a:t>
            </a:r>
            <a:r>
              <a:rPr lang="de-DE" altLang="de-DE" sz="3200" dirty="0">
                <a:solidFill>
                  <a:srgbClr val="CC0000"/>
                </a:solidFill>
              </a:rPr>
              <a:t>in die Gefäßwände </a:t>
            </a:r>
            <a:r>
              <a:rPr lang="de-DE" altLang="de-DE" sz="3200" dirty="0">
                <a:solidFill>
                  <a:schemeClr val="tx1"/>
                </a:solidFill>
              </a:rPr>
              <a:t>verengt bzw. verschlossen, so dass sie im fortgeschrittenen Stadium ihr Versorgungsgebiet nicht mehr ausreichend mit Blut versorgen können. </a:t>
            </a:r>
          </a:p>
          <a:p>
            <a:pPr eaLnBrk="1">
              <a:spcBef>
                <a:spcPts val="1200"/>
              </a:spcBef>
              <a:buClr>
                <a:srgbClr val="000000"/>
              </a:buClr>
              <a:buSzPct val="100000"/>
            </a:pPr>
            <a:endParaRPr lang="de-DE" altLang="de-DE" sz="3200" dirty="0">
              <a:solidFill>
                <a:schemeClr val="tx1"/>
              </a:solidFill>
            </a:endParaRPr>
          </a:p>
          <a:p>
            <a:pPr eaLnBrk="1">
              <a:spcBef>
                <a:spcPts val="1200"/>
              </a:spcBef>
              <a:buClr>
                <a:srgbClr val="000000"/>
              </a:buClr>
              <a:buSzPct val="100000"/>
            </a:pPr>
            <a:r>
              <a:rPr lang="de-DE" altLang="de-DE" sz="3200" dirty="0">
                <a:solidFill>
                  <a:schemeClr val="tx1"/>
                </a:solidFill>
              </a:rPr>
              <a:t>Im Volksmund spricht man auch von </a:t>
            </a:r>
            <a:r>
              <a:rPr lang="de-DE" altLang="de-DE" sz="3200" dirty="0">
                <a:solidFill>
                  <a:srgbClr val="CC0000"/>
                </a:solidFill>
              </a:rPr>
              <a:t>„Durchblutungsstörungen“</a:t>
            </a:r>
            <a:r>
              <a:rPr lang="de-DE" altLang="de-DE" sz="3200" dirty="0">
                <a:solidFill>
                  <a:schemeClr val="tx1"/>
                </a:solidFill>
              </a:rPr>
              <a:t>,</a:t>
            </a:r>
            <a:r>
              <a:rPr lang="de-DE" altLang="de-DE" sz="3200" dirty="0">
                <a:solidFill>
                  <a:srgbClr val="CC0000"/>
                </a:solidFill>
              </a:rPr>
              <a:t> </a:t>
            </a:r>
            <a:r>
              <a:rPr lang="de-DE" altLang="de-DE" sz="3200" dirty="0">
                <a:solidFill>
                  <a:schemeClr val="tx1"/>
                </a:solidFill>
              </a:rPr>
              <a:t>daneben von </a:t>
            </a:r>
            <a:r>
              <a:rPr lang="de-DE" altLang="de-DE" sz="3200" dirty="0">
                <a:solidFill>
                  <a:srgbClr val="CC0000"/>
                </a:solidFill>
              </a:rPr>
              <a:t>„Arterienverkalkung“</a:t>
            </a:r>
            <a:r>
              <a:rPr lang="de-DE" altLang="de-DE" sz="3200" dirty="0">
                <a:solidFill>
                  <a:schemeClr val="tx1"/>
                </a:solidFill>
              </a:rPr>
              <a:t>, weil die Ablagerungen bei länger bestehender Arteriosklerose auch „Kalk“ enthalten können. </a:t>
            </a:r>
          </a:p>
        </p:txBody>
      </p:sp>
    </p:spTree>
    <p:extLst>
      <p:ext uri="{BB962C8B-B14F-4D97-AF65-F5344CB8AC3E}">
        <p14:creationId xmlns:p14="http://schemas.microsoft.com/office/powerpoint/2010/main" val="1521252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ED5458DD-FE67-F016-4428-7F5BF012614A}"/>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AFB2EFE2-41C4-E3EE-7D0F-B8ECE31553E8}"/>
              </a:ext>
            </a:extLst>
          </p:cNvPr>
          <p:cNvSpPr>
            <a:spLocks noGrp="1"/>
          </p:cNvSpPr>
          <p:nvPr>
            <p:ph type="sldNum" sz="quarter" idx="12"/>
          </p:nvPr>
        </p:nvSpPr>
        <p:spPr>
          <a:xfrm>
            <a:off x="16203469" y="54731"/>
            <a:ext cx="1083150" cy="378289"/>
          </a:xfrm>
        </p:spPr>
        <p:txBody>
          <a:bodyPr/>
          <a:lstStyle/>
          <a:p>
            <a:fld id="{94B53EA2-B9A9-424E-B194-AA6E1A27327C}" type="slidenum">
              <a:rPr lang="de-DE" altLang="de-DE" smtClean="0"/>
              <a:pPr/>
              <a:t>5</a:t>
            </a:fld>
            <a:endParaRPr lang="de-DE" altLang="de-DE"/>
          </a:p>
        </p:txBody>
      </p:sp>
      <p:sp>
        <p:nvSpPr>
          <p:cNvPr id="4" name="Rectangle 1">
            <a:extLst>
              <a:ext uri="{FF2B5EF4-FFF2-40B4-BE49-F238E27FC236}">
                <a16:creationId xmlns:a16="http://schemas.microsoft.com/office/drawing/2014/main" id="{E74EC86D-22DE-2C9D-4D4C-D9C99D6FAF3E}"/>
              </a:ext>
            </a:extLst>
          </p:cNvPr>
          <p:cNvSpPr txBox="1">
            <a:spLocks noChangeArrowheads="1"/>
          </p:cNvSpPr>
          <p:nvPr/>
        </p:nvSpPr>
        <p:spPr>
          <a:xfrm>
            <a:off x="2320926" y="927100"/>
            <a:ext cx="12290425" cy="1135063"/>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algn="ct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Entstehung und Verlauf der Arteriosklerose</a:t>
            </a:r>
          </a:p>
        </p:txBody>
      </p:sp>
      <p:sp>
        <p:nvSpPr>
          <p:cNvPr id="6" name="Textfeld 1">
            <a:extLst>
              <a:ext uri="{FF2B5EF4-FFF2-40B4-BE49-F238E27FC236}">
                <a16:creationId xmlns:a16="http://schemas.microsoft.com/office/drawing/2014/main" id="{673D5FA2-47A0-8722-7052-95ACBD776D52}"/>
              </a:ext>
            </a:extLst>
          </p:cNvPr>
          <p:cNvSpPr txBox="1">
            <a:spLocks noChangeArrowheads="1"/>
          </p:cNvSpPr>
          <p:nvPr/>
        </p:nvSpPr>
        <p:spPr bwMode="auto">
          <a:xfrm>
            <a:off x="3113089" y="2062163"/>
            <a:ext cx="5856287" cy="720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spcBef>
                <a:spcPts val="1200"/>
              </a:spcBef>
              <a:buClr>
                <a:srgbClr val="000000"/>
              </a:buClr>
              <a:buSzPct val="100000"/>
              <a:defRPr/>
            </a:pPr>
            <a:r>
              <a:rPr lang="de-DE" altLang="de-DE" sz="2400" dirty="0">
                <a:solidFill>
                  <a:schemeClr val="tx1"/>
                </a:solidFill>
              </a:rPr>
              <a:t>Die Arteriosklerose beginnt schleichend und schreitet anfangs unbemerkt voran.</a:t>
            </a:r>
          </a:p>
          <a:p>
            <a:pPr eaLnBrk="1">
              <a:spcBef>
                <a:spcPts val="1200"/>
              </a:spcBef>
              <a:buClr>
                <a:srgbClr val="000000"/>
              </a:buClr>
              <a:buSzPct val="100000"/>
              <a:defRPr/>
            </a:pPr>
            <a:r>
              <a:rPr lang="de-DE" altLang="de-DE" sz="2400" dirty="0">
                <a:solidFill>
                  <a:schemeClr val="tx1"/>
                </a:solidFill>
              </a:rPr>
              <a:t>Sie entsteht durch lokale Entzündungen und Ablagerung von Fetten in den Arterienwänden, die verdicken. Es entstehen herdförmige Wandverdickungen, </a:t>
            </a:r>
            <a:r>
              <a:rPr lang="de-DE" altLang="de-DE" sz="2400" spc="-70" dirty="0">
                <a:solidFill>
                  <a:schemeClr val="tx1"/>
                </a:solidFill>
              </a:rPr>
              <a:t>sog. Plaques.</a:t>
            </a:r>
          </a:p>
          <a:p>
            <a:pPr eaLnBrk="1">
              <a:spcBef>
                <a:spcPts val="1200"/>
              </a:spcBef>
              <a:buClr>
                <a:srgbClr val="000000"/>
              </a:buClr>
              <a:buSzPct val="100000"/>
              <a:defRPr/>
            </a:pPr>
            <a:r>
              <a:rPr lang="de-DE" altLang="de-DE" sz="2400" dirty="0">
                <a:solidFill>
                  <a:schemeClr val="tx1"/>
                </a:solidFill>
              </a:rPr>
              <a:t>Im Verlauf der Erkrankung nimmt die Größe der Plaques zu, der innere Gefäßdurchmesser nimmt ab. Der Blutfluss durch die erkrankte Arterie ist vermindert.</a:t>
            </a:r>
          </a:p>
          <a:p>
            <a:pPr eaLnBrk="1">
              <a:spcBef>
                <a:spcPts val="1200"/>
              </a:spcBef>
              <a:buClr>
                <a:srgbClr val="000000"/>
              </a:buClr>
              <a:buSzPct val="100000"/>
              <a:defRPr/>
            </a:pPr>
            <a:r>
              <a:rPr lang="de-DE" altLang="de-DE" sz="2400" dirty="0">
                <a:solidFill>
                  <a:schemeClr val="tx1"/>
                </a:solidFill>
              </a:rPr>
              <a:t>Reißt die Deckplatte einer Plaque, so kommt Blut mit dem Inhalt der Plaque in Berührung. Das kann zum Einsetzen der Blutgerinnung mit der Folge eines plötzlichen Verschlusses der Arterie führen.</a:t>
            </a:r>
          </a:p>
        </p:txBody>
      </p:sp>
      <p:sp>
        <p:nvSpPr>
          <p:cNvPr id="7" name="Textfeld 6">
            <a:extLst>
              <a:ext uri="{FF2B5EF4-FFF2-40B4-BE49-F238E27FC236}">
                <a16:creationId xmlns:a16="http://schemas.microsoft.com/office/drawing/2014/main" id="{13CA1819-5805-A946-7F53-722324FDE9AA}"/>
              </a:ext>
            </a:extLst>
          </p:cNvPr>
          <p:cNvSpPr txBox="1"/>
          <p:nvPr/>
        </p:nvSpPr>
        <p:spPr>
          <a:xfrm rot="16200000">
            <a:off x="10176671" y="4575474"/>
            <a:ext cx="9407525" cy="923330"/>
          </a:xfrm>
          <a:prstGeom prst="rect">
            <a:avLst/>
          </a:prstGeom>
          <a:noFill/>
        </p:spPr>
        <p:txBody>
          <a:bodyPr>
            <a:spAutoFit/>
          </a:bodyPr>
          <a:lstStyle/>
          <a:p>
            <a:pPr>
              <a:defRPr/>
            </a:pPr>
            <a:r>
              <a:rPr lang="de-DE" altLang="de-DE" sz="1050" dirty="0">
                <a:solidFill>
                  <a:schemeClr val="bg2">
                    <a:lumMod val="75000"/>
                  </a:schemeClr>
                </a:solidFill>
              </a:rPr>
              <a:t>http://images.google.de/imgres?imgurl=https%3A%2F%2Fupload.wikimedia.org%2Fwikipedia%2Fcommons%2F9%2F9a%2FEndo_dysfunction_Athero.PNG&amp;imgrefurl=https%3A%2F%2Fde.wikipedia.org%2Fwiki%2FArteriosklerose&amp;h=1296&amp;w=1180&amp;tbnid=WgCdAaiiSjAkkM%3A&amp;docid=gQW0xu3XUUOIVM&amp;ei=kbYxV8aMEIuEgAbjwKKwAg&amp;tbm=isch&amp;iact=rc&amp;uact=3&amp;dur=259&amp;page=1&amp;start=0&amp;ndsp=26&amp;ved=0ahUKEwiGmYiApc_MAhULAsAKHWOgCCYQMwgvKAkwCQ&amp;bih=827&amp;biw=1505 (Grafik aus Wikipedia (lizenzfrei/GNU-Lizenz))</a:t>
            </a:r>
          </a:p>
          <a:p>
            <a:pPr>
              <a:defRPr/>
            </a:pPr>
            <a:endParaRPr lang="de-DE" sz="1200" dirty="0">
              <a:solidFill>
                <a:schemeClr val="bg2">
                  <a:lumMod val="75000"/>
                </a:schemeClr>
              </a:solidFill>
            </a:endParaRPr>
          </a:p>
        </p:txBody>
      </p:sp>
      <p:grpSp>
        <p:nvGrpSpPr>
          <p:cNvPr id="8" name="Gruppieren 7">
            <a:extLst>
              <a:ext uri="{FF2B5EF4-FFF2-40B4-BE49-F238E27FC236}">
                <a16:creationId xmlns:a16="http://schemas.microsoft.com/office/drawing/2014/main" id="{83F29989-E40D-B470-F3D9-F2AFB25FC758}"/>
              </a:ext>
            </a:extLst>
          </p:cNvPr>
          <p:cNvGrpSpPr/>
          <p:nvPr/>
        </p:nvGrpSpPr>
        <p:grpSpPr>
          <a:xfrm>
            <a:off x="9124950" y="1918122"/>
            <a:ext cx="5293818" cy="7201972"/>
            <a:chOff x="6962775" y="2133600"/>
            <a:chExt cx="5332620" cy="7612479"/>
          </a:xfrm>
        </p:grpSpPr>
        <p:grpSp>
          <p:nvGrpSpPr>
            <p:cNvPr id="9" name="Gruppieren 6">
              <a:extLst>
                <a:ext uri="{FF2B5EF4-FFF2-40B4-BE49-F238E27FC236}">
                  <a16:creationId xmlns:a16="http://schemas.microsoft.com/office/drawing/2014/main" id="{A967D42A-CFC6-5C08-16C2-B93021CAB725}"/>
                </a:ext>
              </a:extLst>
            </p:cNvPr>
            <p:cNvGrpSpPr>
              <a:grpSpLocks/>
            </p:cNvGrpSpPr>
            <p:nvPr/>
          </p:nvGrpSpPr>
          <p:grpSpPr bwMode="auto">
            <a:xfrm>
              <a:off x="7000875" y="2133600"/>
              <a:ext cx="5256213" cy="7518400"/>
              <a:chOff x="7000106" y="2133600"/>
              <a:chExt cx="5256213" cy="7518400"/>
            </a:xfrm>
          </p:grpSpPr>
          <p:pic>
            <p:nvPicPr>
              <p:cNvPr id="20" name="Grafik 8">
                <a:extLst>
                  <a:ext uri="{FF2B5EF4-FFF2-40B4-BE49-F238E27FC236}">
                    <a16:creationId xmlns:a16="http://schemas.microsoft.com/office/drawing/2014/main" id="{330E5CA6-4CFE-D7B7-FEE7-CC2F6D267E75}"/>
                  </a:ext>
                </a:extLst>
              </p:cNvPr>
              <p:cNvPicPr>
                <a:picLocks noChangeAspect="1"/>
              </p:cNvPicPr>
              <p:nvPr/>
            </p:nvPicPr>
            <p:blipFill>
              <a:blip r:embed="rId3" cstate="screen">
                <a:extLst>
                  <a:ext uri="{28A0092B-C50C-407E-A947-70E740481C1C}">
                    <a14:useLocalDpi xmlns:a14="http://schemas.microsoft.com/office/drawing/2010/main"/>
                  </a:ext>
                </a:extLst>
              </a:blip>
              <a:srcRect l="3999" t="5435" r="23000"/>
              <a:stretch>
                <a:fillRect/>
              </a:stretch>
            </p:blipFill>
            <p:spPr bwMode="auto">
              <a:xfrm>
                <a:off x="7000106" y="2133600"/>
                <a:ext cx="5256213" cy="7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hteck 3">
                <a:extLst>
                  <a:ext uri="{FF2B5EF4-FFF2-40B4-BE49-F238E27FC236}">
                    <a16:creationId xmlns:a16="http://schemas.microsoft.com/office/drawing/2014/main" id="{41925FCD-23E5-C6F8-2A00-E39E61A9D05C}"/>
                  </a:ext>
                </a:extLst>
              </p:cNvPr>
              <p:cNvSpPr>
                <a:spLocks noChangeArrowheads="1"/>
              </p:cNvSpPr>
              <p:nvPr/>
            </p:nvSpPr>
            <p:spPr bwMode="auto">
              <a:xfrm>
                <a:off x="11536610" y="2926234"/>
                <a:ext cx="576064" cy="720080"/>
              </a:xfrm>
              <a:prstGeom prst="rect">
                <a:avLst/>
              </a:prstGeom>
              <a:solidFill>
                <a:srgbClr val="89FF94"/>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2" name="Rechteck 7">
                <a:extLst>
                  <a:ext uri="{FF2B5EF4-FFF2-40B4-BE49-F238E27FC236}">
                    <a16:creationId xmlns:a16="http://schemas.microsoft.com/office/drawing/2014/main" id="{A271ECC1-00A0-0080-A6EE-0FF8351B05BC}"/>
                  </a:ext>
                </a:extLst>
              </p:cNvPr>
              <p:cNvSpPr>
                <a:spLocks noChangeArrowheads="1"/>
              </p:cNvSpPr>
              <p:nvPr/>
            </p:nvSpPr>
            <p:spPr bwMode="auto">
              <a:xfrm>
                <a:off x="11536610" y="5230490"/>
                <a:ext cx="576064" cy="720080"/>
              </a:xfrm>
              <a:prstGeom prst="rect">
                <a:avLst/>
              </a:prstGeom>
              <a:solidFill>
                <a:srgbClr val="89FF94"/>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3" name="Rechteck 8">
                <a:extLst>
                  <a:ext uri="{FF2B5EF4-FFF2-40B4-BE49-F238E27FC236}">
                    <a16:creationId xmlns:a16="http://schemas.microsoft.com/office/drawing/2014/main" id="{F16EC72C-BBE1-04AC-3A17-7427BD08268C}"/>
                  </a:ext>
                </a:extLst>
              </p:cNvPr>
              <p:cNvSpPr>
                <a:spLocks noChangeArrowheads="1"/>
              </p:cNvSpPr>
              <p:nvPr/>
            </p:nvSpPr>
            <p:spPr bwMode="auto">
              <a:xfrm>
                <a:off x="11536610" y="7678762"/>
                <a:ext cx="576064" cy="720080"/>
              </a:xfrm>
              <a:prstGeom prst="rect">
                <a:avLst/>
              </a:prstGeom>
              <a:solidFill>
                <a:srgbClr val="89FF94"/>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4" name="Rechteck 4">
                <a:extLst>
                  <a:ext uri="{FF2B5EF4-FFF2-40B4-BE49-F238E27FC236}">
                    <a16:creationId xmlns:a16="http://schemas.microsoft.com/office/drawing/2014/main" id="{4247B79A-A4F0-6B48-0B80-B3AD43D33B06}"/>
                  </a:ext>
                </a:extLst>
              </p:cNvPr>
              <p:cNvSpPr>
                <a:spLocks noChangeArrowheads="1"/>
              </p:cNvSpPr>
              <p:nvPr/>
            </p:nvSpPr>
            <p:spPr bwMode="auto">
              <a:xfrm>
                <a:off x="7049118" y="2134146"/>
                <a:ext cx="1751188"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5" name="Rechteck 14">
                <a:extLst>
                  <a:ext uri="{FF2B5EF4-FFF2-40B4-BE49-F238E27FC236}">
                    <a16:creationId xmlns:a16="http://schemas.microsoft.com/office/drawing/2014/main" id="{8AB41F8C-0D49-16EE-7127-390ECF8AF9A1}"/>
                  </a:ext>
                </a:extLst>
              </p:cNvPr>
              <p:cNvSpPr>
                <a:spLocks noChangeArrowheads="1"/>
              </p:cNvSpPr>
              <p:nvPr/>
            </p:nvSpPr>
            <p:spPr bwMode="auto">
              <a:xfrm>
                <a:off x="7046944" y="3358282"/>
                <a:ext cx="1776358"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6" name="Rechteck 15">
                <a:extLst>
                  <a:ext uri="{FF2B5EF4-FFF2-40B4-BE49-F238E27FC236}">
                    <a16:creationId xmlns:a16="http://schemas.microsoft.com/office/drawing/2014/main" id="{B4F62AA4-FF1C-16C8-8938-B8E3CBC59709}"/>
                  </a:ext>
                </a:extLst>
              </p:cNvPr>
              <p:cNvSpPr>
                <a:spLocks noChangeArrowheads="1"/>
              </p:cNvSpPr>
              <p:nvPr/>
            </p:nvSpPr>
            <p:spPr bwMode="auto">
              <a:xfrm>
                <a:off x="7046944" y="4510410"/>
                <a:ext cx="1969386"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7" name="Rechteck 16">
                <a:extLst>
                  <a:ext uri="{FF2B5EF4-FFF2-40B4-BE49-F238E27FC236}">
                    <a16:creationId xmlns:a16="http://schemas.microsoft.com/office/drawing/2014/main" id="{CF2DFABE-F93B-D60E-4CEA-724CE382C70C}"/>
                  </a:ext>
                </a:extLst>
              </p:cNvPr>
              <p:cNvSpPr>
                <a:spLocks noChangeArrowheads="1"/>
              </p:cNvSpPr>
              <p:nvPr/>
            </p:nvSpPr>
            <p:spPr bwMode="auto">
              <a:xfrm>
                <a:off x="7046944" y="5677003"/>
                <a:ext cx="1969386"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8" name="Rechteck 19">
                <a:extLst>
                  <a:ext uri="{FF2B5EF4-FFF2-40B4-BE49-F238E27FC236}">
                    <a16:creationId xmlns:a16="http://schemas.microsoft.com/office/drawing/2014/main" id="{7BD6838C-D0B2-7B57-0315-8E212C7CD73A}"/>
                  </a:ext>
                </a:extLst>
              </p:cNvPr>
              <p:cNvSpPr>
                <a:spLocks noChangeArrowheads="1"/>
              </p:cNvSpPr>
              <p:nvPr/>
            </p:nvSpPr>
            <p:spPr bwMode="auto">
              <a:xfrm>
                <a:off x="7079711" y="7065619"/>
                <a:ext cx="1648587"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29" name="Rechteck 20">
                <a:extLst>
                  <a:ext uri="{FF2B5EF4-FFF2-40B4-BE49-F238E27FC236}">
                    <a16:creationId xmlns:a16="http://schemas.microsoft.com/office/drawing/2014/main" id="{C2F706A1-7A2A-5944-8FF0-D53C55B0C254}"/>
                  </a:ext>
                </a:extLst>
              </p:cNvPr>
              <p:cNvSpPr>
                <a:spLocks noChangeArrowheads="1"/>
              </p:cNvSpPr>
              <p:nvPr/>
            </p:nvSpPr>
            <p:spPr bwMode="auto">
              <a:xfrm>
                <a:off x="7032173" y="8026891"/>
                <a:ext cx="1768133" cy="212486"/>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30" name="Rechteck 21">
                <a:extLst>
                  <a:ext uri="{FF2B5EF4-FFF2-40B4-BE49-F238E27FC236}">
                    <a16:creationId xmlns:a16="http://schemas.microsoft.com/office/drawing/2014/main" id="{C7F0A6FE-06D4-EF07-53D5-375820183408}"/>
                  </a:ext>
                </a:extLst>
              </p:cNvPr>
              <p:cNvSpPr>
                <a:spLocks noChangeArrowheads="1"/>
              </p:cNvSpPr>
              <p:nvPr/>
            </p:nvSpPr>
            <p:spPr bwMode="auto">
              <a:xfrm>
                <a:off x="7059529" y="6854298"/>
                <a:ext cx="1884793" cy="352876"/>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sp>
            <p:nvSpPr>
              <p:cNvPr id="31" name="Rechteck 23">
                <a:extLst>
                  <a:ext uri="{FF2B5EF4-FFF2-40B4-BE49-F238E27FC236}">
                    <a16:creationId xmlns:a16="http://schemas.microsoft.com/office/drawing/2014/main" id="{595AB612-639B-37D6-2A94-16205DDC10D4}"/>
                  </a:ext>
                </a:extLst>
              </p:cNvPr>
              <p:cNvSpPr>
                <a:spLocks noChangeArrowheads="1"/>
              </p:cNvSpPr>
              <p:nvPr/>
            </p:nvSpPr>
            <p:spPr bwMode="auto">
              <a:xfrm>
                <a:off x="7038225" y="8179549"/>
                <a:ext cx="1682476" cy="720080"/>
              </a:xfrm>
              <a:prstGeom prst="rect">
                <a:avLst/>
              </a:prstGeom>
              <a:solidFill>
                <a:srgbClr val="AAD5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a:lnSpc>
                    <a:spcPct val="93000"/>
                  </a:lnSpc>
                  <a:buClr>
                    <a:srgbClr val="000000"/>
                  </a:buClr>
                  <a:buSzPct val="100000"/>
                  <a:buFont typeface="Times New Roman" panose="02020603050405020304" pitchFamily="18" charset="0"/>
                  <a:buNone/>
                </a:pPr>
                <a:endParaRPr lang="de-DE" altLang="de-DE"/>
              </a:p>
            </p:txBody>
          </p:sp>
        </p:grpSp>
        <p:sp>
          <p:nvSpPr>
            <p:cNvPr id="10" name="Textfeld 9">
              <a:extLst>
                <a:ext uri="{FF2B5EF4-FFF2-40B4-BE49-F238E27FC236}">
                  <a16:creationId xmlns:a16="http://schemas.microsoft.com/office/drawing/2014/main" id="{4BF1EA94-47A0-54B9-6AD4-DBF0971F0119}"/>
                </a:ext>
              </a:extLst>
            </p:cNvPr>
            <p:cNvSpPr txBox="1"/>
            <p:nvPr/>
          </p:nvSpPr>
          <p:spPr>
            <a:xfrm>
              <a:off x="11425824" y="2835275"/>
              <a:ext cx="830677" cy="738664"/>
            </a:xfrm>
            <a:prstGeom prst="rect">
              <a:avLst/>
            </a:prstGeom>
            <a:noFill/>
          </p:spPr>
          <p:txBody>
            <a:bodyPr wrap="none" lIns="91440" tIns="45720" rIns="91440" bIns="45720" anchor="t">
              <a:spAutoFit/>
            </a:bodyPr>
            <a:lstStyle/>
            <a:p>
              <a:pPr algn="ctr">
                <a:defRPr/>
              </a:pPr>
              <a:r>
                <a:rPr lang="de-DE" sz="1400" dirty="0">
                  <a:solidFill>
                    <a:schemeClr val="tx1"/>
                  </a:solidFill>
                  <a:latin typeface="Arial"/>
                  <a:cs typeface="Arial"/>
                </a:rPr>
                <a:t>10.-30.</a:t>
              </a:r>
            </a:p>
            <a:p>
              <a:pPr algn="ctr">
                <a:defRPr/>
              </a:pPr>
              <a:r>
                <a:rPr lang="de-DE" sz="1400" dirty="0">
                  <a:solidFill>
                    <a:schemeClr val="tx1"/>
                  </a:solidFill>
                  <a:latin typeface="Arial"/>
                  <a:cs typeface="Arial"/>
                </a:rPr>
                <a:t>Lebens-</a:t>
              </a:r>
            </a:p>
            <a:p>
              <a:pPr algn="ctr">
                <a:defRPr/>
              </a:pPr>
              <a:r>
                <a:rPr lang="de-DE" sz="1400" err="1">
                  <a:solidFill>
                    <a:schemeClr val="tx1"/>
                  </a:solidFill>
                  <a:latin typeface="Arial"/>
                  <a:cs typeface="Arial"/>
                </a:rPr>
                <a:t>jahr</a:t>
              </a:r>
              <a:endParaRPr lang="de-DE" sz="1400">
                <a:solidFill>
                  <a:schemeClr val="tx1"/>
                </a:solidFill>
                <a:latin typeface="Arial"/>
                <a:cs typeface="Arial"/>
              </a:endParaRPr>
            </a:p>
          </p:txBody>
        </p:sp>
        <p:sp>
          <p:nvSpPr>
            <p:cNvPr id="11" name="Textfeld 10">
              <a:extLst>
                <a:ext uri="{FF2B5EF4-FFF2-40B4-BE49-F238E27FC236}">
                  <a16:creationId xmlns:a16="http://schemas.microsoft.com/office/drawing/2014/main" id="{808255AF-E763-A7A6-E3DD-AD2CB876A065}"/>
                </a:ext>
              </a:extLst>
            </p:cNvPr>
            <p:cNvSpPr txBox="1"/>
            <p:nvPr/>
          </p:nvSpPr>
          <p:spPr>
            <a:xfrm>
              <a:off x="11392486" y="5140325"/>
              <a:ext cx="830677" cy="954107"/>
            </a:xfrm>
            <a:prstGeom prst="rect">
              <a:avLst/>
            </a:prstGeom>
            <a:noFill/>
          </p:spPr>
          <p:txBody>
            <a:bodyPr wrap="none" lIns="91440" tIns="45720" rIns="91440" bIns="45720" anchor="t">
              <a:spAutoFit/>
            </a:bodyPr>
            <a:lstStyle/>
            <a:p>
              <a:pPr algn="ctr">
                <a:defRPr/>
              </a:pPr>
              <a:r>
                <a:rPr lang="de-DE" sz="1400" dirty="0">
                  <a:solidFill>
                    <a:schemeClr val="tx1"/>
                  </a:solidFill>
                  <a:latin typeface="Arial"/>
                  <a:cs typeface="Arial"/>
                </a:rPr>
                <a:t>Ab dem</a:t>
              </a:r>
            </a:p>
            <a:p>
              <a:pPr algn="ctr">
                <a:defRPr/>
              </a:pPr>
              <a:r>
                <a:rPr lang="de-DE" sz="1400" dirty="0">
                  <a:solidFill>
                    <a:schemeClr val="tx1"/>
                  </a:solidFill>
                  <a:latin typeface="Arial"/>
                  <a:cs typeface="Arial"/>
                </a:rPr>
                <a:t>30.</a:t>
              </a:r>
            </a:p>
            <a:p>
              <a:pPr algn="ctr">
                <a:defRPr/>
              </a:pPr>
              <a:r>
                <a:rPr lang="de-DE" sz="1400" dirty="0">
                  <a:solidFill>
                    <a:schemeClr val="tx1"/>
                  </a:solidFill>
                  <a:latin typeface="Arial"/>
                  <a:cs typeface="Arial"/>
                </a:rPr>
                <a:t>Lebens-</a:t>
              </a:r>
            </a:p>
            <a:p>
              <a:pPr algn="ctr">
                <a:defRPr/>
              </a:pPr>
              <a:r>
                <a:rPr lang="de-DE" sz="1400" dirty="0" err="1">
                  <a:solidFill>
                    <a:schemeClr val="tx1"/>
                  </a:solidFill>
                  <a:latin typeface="Arial"/>
                  <a:cs typeface="Arial"/>
                </a:rPr>
                <a:t>jahr</a:t>
              </a:r>
              <a:endParaRPr lang="de-DE" sz="1400" dirty="0">
                <a:solidFill>
                  <a:schemeClr val="tx1"/>
                </a:solidFill>
              </a:endParaRPr>
            </a:p>
          </p:txBody>
        </p:sp>
        <p:sp>
          <p:nvSpPr>
            <p:cNvPr id="12" name="Textfeld 11">
              <a:extLst>
                <a:ext uri="{FF2B5EF4-FFF2-40B4-BE49-F238E27FC236}">
                  <a16:creationId xmlns:a16="http://schemas.microsoft.com/office/drawing/2014/main" id="{E43AC7E9-7A00-EA80-40C9-4CC753F3AD55}"/>
                </a:ext>
              </a:extLst>
            </p:cNvPr>
            <p:cNvSpPr txBox="1"/>
            <p:nvPr/>
          </p:nvSpPr>
          <p:spPr>
            <a:xfrm>
              <a:off x="11464718" y="7300913"/>
              <a:ext cx="830677" cy="954107"/>
            </a:xfrm>
            <a:prstGeom prst="rect">
              <a:avLst/>
            </a:prstGeom>
            <a:noFill/>
          </p:spPr>
          <p:txBody>
            <a:bodyPr wrap="none" lIns="91440" tIns="45720" rIns="91440" bIns="45720" anchor="t">
              <a:spAutoFit/>
            </a:bodyPr>
            <a:lstStyle/>
            <a:p>
              <a:pPr algn="ctr">
                <a:defRPr/>
              </a:pPr>
              <a:r>
                <a:rPr lang="de-DE" sz="1400" dirty="0">
                  <a:solidFill>
                    <a:schemeClr val="tx1"/>
                  </a:solidFill>
                  <a:latin typeface="Arial"/>
                  <a:cs typeface="Arial"/>
                </a:rPr>
                <a:t>Ab dem</a:t>
              </a:r>
            </a:p>
            <a:p>
              <a:pPr algn="ctr">
                <a:defRPr/>
              </a:pPr>
              <a:r>
                <a:rPr lang="de-DE" sz="1400" dirty="0">
                  <a:solidFill>
                    <a:schemeClr val="tx1"/>
                  </a:solidFill>
                  <a:latin typeface="Arial"/>
                  <a:cs typeface="Arial"/>
                </a:rPr>
                <a:t>40.</a:t>
              </a:r>
            </a:p>
            <a:p>
              <a:pPr algn="ctr">
                <a:defRPr/>
              </a:pPr>
              <a:r>
                <a:rPr lang="de-DE" sz="1400" dirty="0">
                  <a:solidFill>
                    <a:schemeClr val="tx1"/>
                  </a:solidFill>
                  <a:latin typeface="Arial"/>
                  <a:cs typeface="Arial"/>
                </a:rPr>
                <a:t>Lebens-</a:t>
              </a:r>
            </a:p>
            <a:p>
              <a:pPr algn="ctr">
                <a:defRPr/>
              </a:pPr>
              <a:r>
                <a:rPr lang="de-DE" sz="1400" dirty="0" err="1">
                  <a:solidFill>
                    <a:schemeClr val="tx1"/>
                  </a:solidFill>
                  <a:latin typeface="Arial"/>
                  <a:cs typeface="Arial"/>
                </a:rPr>
                <a:t>jahr</a:t>
              </a:r>
              <a:endParaRPr lang="de-DE" sz="1400" dirty="0">
                <a:solidFill>
                  <a:schemeClr val="tx1"/>
                </a:solidFill>
                <a:latin typeface="Arial"/>
                <a:cs typeface="Arial"/>
              </a:endParaRPr>
            </a:p>
          </p:txBody>
        </p:sp>
        <p:sp>
          <p:nvSpPr>
            <p:cNvPr id="13" name="Textfeld 12">
              <a:extLst>
                <a:ext uri="{FF2B5EF4-FFF2-40B4-BE49-F238E27FC236}">
                  <a16:creationId xmlns:a16="http://schemas.microsoft.com/office/drawing/2014/main" id="{E9467D44-0BC2-8FD7-2437-5A56C275A30F}"/>
                </a:ext>
              </a:extLst>
            </p:cNvPr>
            <p:cNvSpPr txBox="1"/>
            <p:nvPr/>
          </p:nvSpPr>
          <p:spPr>
            <a:xfrm>
              <a:off x="7007225" y="2133600"/>
              <a:ext cx="1649413" cy="954107"/>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Erste nur mikroskopisch erkennbare Veränderungen</a:t>
              </a:r>
            </a:p>
          </p:txBody>
        </p:sp>
        <p:sp>
          <p:nvSpPr>
            <p:cNvPr id="14" name="Textfeld 13">
              <a:extLst>
                <a:ext uri="{FF2B5EF4-FFF2-40B4-BE49-F238E27FC236}">
                  <a16:creationId xmlns:a16="http://schemas.microsoft.com/office/drawing/2014/main" id="{87864616-925E-7C90-FBB1-B7D35E096409}"/>
                </a:ext>
              </a:extLst>
            </p:cNvPr>
            <p:cNvSpPr txBox="1"/>
            <p:nvPr/>
          </p:nvSpPr>
          <p:spPr>
            <a:xfrm>
              <a:off x="7000875" y="3357563"/>
              <a:ext cx="1647825" cy="954107"/>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Sichtbare Fettstreifen im Endothel (innerste Wandschicht)</a:t>
              </a:r>
            </a:p>
          </p:txBody>
        </p:sp>
        <p:sp>
          <p:nvSpPr>
            <p:cNvPr id="15" name="Textfeld 14">
              <a:extLst>
                <a:ext uri="{FF2B5EF4-FFF2-40B4-BE49-F238E27FC236}">
                  <a16:creationId xmlns:a16="http://schemas.microsoft.com/office/drawing/2014/main" id="{BCE163C4-1CB4-8BD2-780F-91C54AAD5177}"/>
                </a:ext>
              </a:extLst>
            </p:cNvPr>
            <p:cNvSpPr txBox="1"/>
            <p:nvPr/>
          </p:nvSpPr>
          <p:spPr>
            <a:xfrm>
              <a:off x="7000875" y="4510088"/>
              <a:ext cx="1647825" cy="954107"/>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Fetteinlageringen in den Zellen und Zell-Zwischen-räumen</a:t>
              </a:r>
            </a:p>
          </p:txBody>
        </p:sp>
        <p:sp>
          <p:nvSpPr>
            <p:cNvPr id="16" name="Textfeld 15">
              <a:extLst>
                <a:ext uri="{FF2B5EF4-FFF2-40B4-BE49-F238E27FC236}">
                  <a16:creationId xmlns:a16="http://schemas.microsoft.com/office/drawing/2014/main" id="{5A741CA8-6C7A-316E-1CCB-58AF748C3ADD}"/>
                </a:ext>
              </a:extLst>
            </p:cNvPr>
            <p:cNvSpPr txBox="1"/>
            <p:nvPr/>
          </p:nvSpPr>
          <p:spPr>
            <a:xfrm>
              <a:off x="7000875" y="5716588"/>
              <a:ext cx="1871663" cy="738664"/>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Bildung von Plaques</a:t>
              </a:r>
            </a:p>
            <a:p>
              <a:pPr>
                <a:defRPr/>
              </a:pPr>
              <a:r>
                <a:rPr lang="de-DE" sz="1400" dirty="0">
                  <a:solidFill>
                    <a:schemeClr val="tx1"/>
                  </a:solidFill>
                  <a:latin typeface="Arial"/>
                  <a:cs typeface="Arial"/>
                </a:rPr>
                <a:t>aus Fett, Zellen, Bindegewebe</a:t>
              </a:r>
            </a:p>
          </p:txBody>
        </p:sp>
        <p:sp>
          <p:nvSpPr>
            <p:cNvPr id="17" name="Textfeld 16">
              <a:extLst>
                <a:ext uri="{FF2B5EF4-FFF2-40B4-BE49-F238E27FC236}">
                  <a16:creationId xmlns:a16="http://schemas.microsoft.com/office/drawing/2014/main" id="{4EED4DAA-CB99-0855-5888-4F15F0BDF6E1}"/>
                </a:ext>
              </a:extLst>
            </p:cNvPr>
            <p:cNvSpPr txBox="1"/>
            <p:nvPr/>
          </p:nvSpPr>
          <p:spPr>
            <a:xfrm>
              <a:off x="7000875" y="6878638"/>
              <a:ext cx="2016125" cy="954107"/>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Wachstum der  Plaque Fett-“Kern“ im Inneren (gelb), Kapsel aus Bindegewebe (weiß)</a:t>
              </a:r>
            </a:p>
          </p:txBody>
        </p:sp>
        <p:sp>
          <p:nvSpPr>
            <p:cNvPr id="18" name="Textfeld 17">
              <a:extLst>
                <a:ext uri="{FF2B5EF4-FFF2-40B4-BE49-F238E27FC236}">
                  <a16:creationId xmlns:a16="http://schemas.microsoft.com/office/drawing/2014/main" id="{43C771AA-D357-713A-2A70-AD95C9A85102}"/>
                </a:ext>
              </a:extLst>
            </p:cNvPr>
            <p:cNvSpPr txBox="1"/>
            <p:nvPr/>
          </p:nvSpPr>
          <p:spPr>
            <a:xfrm>
              <a:off x="6962775" y="8020050"/>
              <a:ext cx="2054225" cy="954107"/>
            </a:xfrm>
            <a:prstGeom prst="rect">
              <a:avLst/>
            </a:prstGeom>
            <a:noFill/>
          </p:spPr>
          <p:txBody>
            <a:bodyPr lIns="91440" tIns="45720" rIns="91440" bIns="45720" anchor="t">
              <a:spAutoFit/>
            </a:bodyPr>
            <a:lstStyle/>
            <a:p>
              <a:pPr>
                <a:defRPr/>
              </a:pPr>
              <a:r>
                <a:rPr lang="de-DE" sz="1400" dirty="0">
                  <a:solidFill>
                    <a:schemeClr val="tx1"/>
                  </a:solidFill>
                  <a:latin typeface="Arial"/>
                  <a:cs typeface="Arial"/>
                </a:rPr>
                <a:t>Riss der Bindegewebs-“Kappe“, Fett quillt</a:t>
              </a:r>
            </a:p>
            <a:p>
              <a:pPr>
                <a:defRPr/>
              </a:pPr>
              <a:r>
                <a:rPr lang="de-DE" sz="1400" dirty="0">
                  <a:solidFill>
                    <a:schemeClr val="tx1"/>
                  </a:solidFill>
                  <a:latin typeface="Arial"/>
                  <a:cs typeface="Arial"/>
                </a:rPr>
                <a:t>hervor und aktiviert </a:t>
              </a:r>
              <a:endParaRPr lang="de-DE" sz="1400" dirty="0">
                <a:solidFill>
                  <a:schemeClr val="tx1"/>
                </a:solidFill>
              </a:endParaRPr>
            </a:p>
            <a:p>
              <a:pPr>
                <a:defRPr/>
              </a:pPr>
              <a:r>
                <a:rPr lang="de-DE" sz="1400" dirty="0">
                  <a:solidFill>
                    <a:schemeClr val="tx1"/>
                  </a:solidFill>
                  <a:latin typeface="Arial"/>
                  <a:cs typeface="Arial"/>
                </a:rPr>
                <a:t>die Blutgerinnung</a:t>
              </a:r>
            </a:p>
          </p:txBody>
        </p:sp>
        <p:sp>
          <p:nvSpPr>
            <p:cNvPr id="19" name="Textfeld 18">
              <a:extLst>
                <a:ext uri="{FF2B5EF4-FFF2-40B4-BE49-F238E27FC236}">
                  <a16:creationId xmlns:a16="http://schemas.microsoft.com/office/drawing/2014/main" id="{790F8718-FA22-2433-7FEE-7837CAC6E62A}"/>
                </a:ext>
              </a:extLst>
            </p:cNvPr>
            <p:cNvSpPr txBox="1"/>
            <p:nvPr/>
          </p:nvSpPr>
          <p:spPr>
            <a:xfrm>
              <a:off x="7007225" y="9407525"/>
              <a:ext cx="3480440" cy="338554"/>
            </a:xfrm>
            <a:prstGeom prst="rect">
              <a:avLst/>
            </a:prstGeom>
            <a:noFill/>
          </p:spPr>
          <p:txBody>
            <a:bodyPr wrap="none">
              <a:spAutoFit/>
            </a:bodyPr>
            <a:lstStyle/>
            <a:p>
              <a:pPr>
                <a:defRPr/>
              </a:pPr>
              <a:r>
                <a:rPr lang="de-DE" sz="1600" dirty="0">
                  <a:solidFill>
                    <a:schemeClr val="tx1"/>
                  </a:solidFill>
                </a:rPr>
                <a:t>Abb.: modifiziert nach Graham Child</a:t>
              </a:r>
            </a:p>
          </p:txBody>
        </p:sp>
      </p:grpSp>
    </p:spTree>
    <p:extLst>
      <p:ext uri="{BB962C8B-B14F-4D97-AF65-F5344CB8AC3E}">
        <p14:creationId xmlns:p14="http://schemas.microsoft.com/office/powerpoint/2010/main" val="478548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C1DDF0D2-EA34-B58E-F09C-5F347E5AF5FC}"/>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BE29702B-730F-E3A6-FD23-1EFE5C117198}"/>
              </a:ext>
            </a:extLst>
          </p:cNvPr>
          <p:cNvSpPr>
            <a:spLocks noGrp="1"/>
          </p:cNvSpPr>
          <p:nvPr>
            <p:ph type="sldNum" sz="quarter" idx="12"/>
          </p:nvPr>
        </p:nvSpPr>
        <p:spPr/>
        <p:txBody>
          <a:bodyPr/>
          <a:lstStyle/>
          <a:p>
            <a:fld id="{94B53EA2-B9A9-424E-B194-AA6E1A27327C}" type="slidenum">
              <a:rPr lang="de-DE" altLang="de-DE" smtClean="0"/>
              <a:pPr/>
              <a:t>6</a:t>
            </a:fld>
            <a:endParaRPr lang="de-DE" altLang="de-DE"/>
          </a:p>
        </p:txBody>
      </p:sp>
      <p:sp>
        <p:nvSpPr>
          <p:cNvPr id="4" name="Rechteck 3">
            <a:extLst>
              <a:ext uri="{FF2B5EF4-FFF2-40B4-BE49-F238E27FC236}">
                <a16:creationId xmlns:a16="http://schemas.microsoft.com/office/drawing/2014/main" id="{5DC1A0A3-C99A-E3F0-2B50-336D9C1D78E6}"/>
              </a:ext>
            </a:extLst>
          </p:cNvPr>
          <p:cNvSpPr/>
          <p:nvPr/>
        </p:nvSpPr>
        <p:spPr bwMode="auto">
          <a:xfrm>
            <a:off x="8946258" y="4006354"/>
            <a:ext cx="5233045" cy="352839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5" name="Rectangle 1">
            <a:extLst>
              <a:ext uri="{FF2B5EF4-FFF2-40B4-BE49-F238E27FC236}">
                <a16:creationId xmlns:a16="http://schemas.microsoft.com/office/drawing/2014/main" id="{02D848CF-C5B7-067B-E431-FC7F6C0A7C36}"/>
              </a:ext>
            </a:extLst>
          </p:cNvPr>
          <p:cNvSpPr txBox="1">
            <a:spLocks noChangeArrowheads="1"/>
          </p:cNvSpPr>
          <p:nvPr/>
        </p:nvSpPr>
        <p:spPr>
          <a:xfrm>
            <a:off x="4877954" y="735215"/>
            <a:ext cx="7849467"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algn="ct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Folgen der Arteriosklerose</a:t>
            </a:r>
          </a:p>
        </p:txBody>
      </p:sp>
      <p:sp>
        <p:nvSpPr>
          <p:cNvPr id="6" name="Textfeld 1">
            <a:extLst>
              <a:ext uri="{FF2B5EF4-FFF2-40B4-BE49-F238E27FC236}">
                <a16:creationId xmlns:a16="http://schemas.microsoft.com/office/drawing/2014/main" id="{4C6DB9BB-ABE1-3A08-045C-9C0F8E8AF9A4}"/>
              </a:ext>
            </a:extLst>
          </p:cNvPr>
          <p:cNvSpPr txBox="1">
            <a:spLocks noChangeArrowheads="1"/>
          </p:cNvSpPr>
          <p:nvPr/>
        </p:nvSpPr>
        <p:spPr bwMode="auto">
          <a:xfrm>
            <a:off x="3186113" y="2206626"/>
            <a:ext cx="112331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spcBef>
                <a:spcPts val="1200"/>
              </a:spcBef>
              <a:buClr>
                <a:srgbClr val="000000"/>
              </a:buClr>
              <a:buSzPct val="100000"/>
            </a:pPr>
            <a:r>
              <a:rPr lang="de-DE" altLang="de-DE" sz="2400" dirty="0">
                <a:solidFill>
                  <a:schemeClr val="tx1"/>
                </a:solidFill>
              </a:rPr>
              <a:t>Eine durch die Folgen der Arteriosklerose stark verengte oder verschlossene Arterie kann ihr Versorgungsgebiet nicht mehr ausreichend mit Blut versorgen. </a:t>
            </a:r>
          </a:p>
        </p:txBody>
      </p:sp>
      <p:sp>
        <p:nvSpPr>
          <p:cNvPr id="7" name="Textfeld 4">
            <a:extLst>
              <a:ext uri="{FF2B5EF4-FFF2-40B4-BE49-F238E27FC236}">
                <a16:creationId xmlns:a16="http://schemas.microsoft.com/office/drawing/2014/main" id="{96565BFA-5C3A-496F-32A6-29F0DCFBD131}"/>
              </a:ext>
            </a:extLst>
          </p:cNvPr>
          <p:cNvSpPr txBox="1">
            <a:spLocks noChangeArrowheads="1"/>
          </p:cNvSpPr>
          <p:nvPr/>
        </p:nvSpPr>
        <p:spPr bwMode="auto">
          <a:xfrm>
            <a:off x="3201988" y="3445962"/>
            <a:ext cx="56007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b="1" u="sng" dirty="0">
                <a:solidFill>
                  <a:srgbClr val="CC0000"/>
                </a:solidFill>
              </a:rPr>
              <a:t>Am meisten gefürchtete Folgen sind:</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2400" dirty="0">
                <a:solidFill>
                  <a:schemeClr val="tx1"/>
                </a:solidFill>
              </a:rPr>
              <a:t>Am Herzen (Herzkranzarterie):</a:t>
            </a:r>
          </a:p>
          <a:p>
            <a:pPr eaLnBrk="1">
              <a:buClr>
                <a:srgbClr val="000000"/>
              </a:buClr>
              <a:buSzPct val="100000"/>
              <a:buFont typeface="Times New Roman" panose="02020603050405020304" pitchFamily="18" charset="0"/>
              <a:buNone/>
            </a:pPr>
            <a:r>
              <a:rPr lang="de-DE" altLang="de-DE" sz="2400" dirty="0">
                <a:solidFill>
                  <a:schemeClr val="tx1"/>
                </a:solidFill>
              </a:rPr>
              <a:t>	</a:t>
            </a:r>
            <a:r>
              <a:rPr lang="de-DE" altLang="de-DE" sz="2400" b="1" i="1" dirty="0">
                <a:solidFill>
                  <a:srgbClr val="CC0000"/>
                </a:solidFill>
              </a:rPr>
              <a:t>Herzinfarkt</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2400" dirty="0">
                <a:solidFill>
                  <a:schemeClr val="tx1"/>
                </a:solidFill>
              </a:rPr>
              <a:t>Im Gehirn (hirnversorgende Arterien):</a:t>
            </a:r>
          </a:p>
          <a:p>
            <a:pPr eaLnBrk="1">
              <a:buClr>
                <a:srgbClr val="000000"/>
              </a:buClr>
              <a:buSzPct val="100000"/>
              <a:buFont typeface="Times New Roman" panose="02020603050405020304" pitchFamily="18" charset="0"/>
              <a:buNone/>
            </a:pPr>
            <a:r>
              <a:rPr lang="de-DE" altLang="de-DE" sz="2400" dirty="0">
                <a:solidFill>
                  <a:schemeClr val="tx1"/>
                </a:solidFill>
              </a:rPr>
              <a:t>	</a:t>
            </a:r>
            <a:r>
              <a:rPr lang="de-DE" altLang="de-DE" sz="2400" b="1" i="1" dirty="0">
                <a:solidFill>
                  <a:srgbClr val="CC0000"/>
                </a:solidFill>
              </a:rPr>
              <a:t>Schlaganfall </a:t>
            </a:r>
            <a:r>
              <a:rPr lang="de-DE" altLang="de-DE" sz="2400" b="1" i="1" dirty="0">
                <a:solidFill>
                  <a:schemeClr val="tx1"/>
                </a:solidFill>
              </a:rPr>
              <a:t>(Hirninfarkt)</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2400" dirty="0">
                <a:solidFill>
                  <a:schemeClr val="tx1"/>
                </a:solidFill>
              </a:rPr>
              <a:t>An den Beinen (Becken/Beinarterien):</a:t>
            </a:r>
          </a:p>
          <a:p>
            <a:pPr eaLnBrk="1">
              <a:buClr>
                <a:srgbClr val="000000"/>
              </a:buClr>
              <a:buSzPct val="100000"/>
              <a:buFont typeface="Times New Roman" panose="02020603050405020304" pitchFamily="18" charset="0"/>
              <a:buNone/>
            </a:pPr>
            <a:r>
              <a:rPr lang="de-DE" altLang="de-DE" sz="2400" dirty="0">
                <a:solidFill>
                  <a:schemeClr val="tx1"/>
                </a:solidFill>
              </a:rPr>
              <a:t>	Arterielle Verschlusskrankheit (AVK), 	</a:t>
            </a:r>
            <a:r>
              <a:rPr lang="de-DE" altLang="de-DE" sz="2400" b="1" i="1" dirty="0">
                <a:solidFill>
                  <a:srgbClr val="CC0000"/>
                </a:solidFill>
              </a:rPr>
              <a:t>„Raucherbein“</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2000" dirty="0">
                <a:solidFill>
                  <a:schemeClr val="tx1"/>
                </a:solidFill>
              </a:rPr>
              <a:t>Weitere Organe, die betroffen sein können: Auge (Augeninfarkt), Niere (Niereninfarkt), Eingeweide (</a:t>
            </a:r>
            <a:r>
              <a:rPr lang="de-DE" altLang="de-DE" sz="2000" dirty="0" err="1">
                <a:solidFill>
                  <a:schemeClr val="tx1"/>
                </a:solidFill>
              </a:rPr>
              <a:t>Viszeralinfarkt</a:t>
            </a:r>
            <a:r>
              <a:rPr lang="de-DE" altLang="de-DE" sz="2000" dirty="0">
                <a:solidFill>
                  <a:schemeClr val="tx1"/>
                </a:solidFill>
              </a:rPr>
              <a:t>)</a:t>
            </a:r>
          </a:p>
        </p:txBody>
      </p:sp>
      <p:pic>
        <p:nvPicPr>
          <p:cNvPr id="8" name="Grafik 1">
            <a:extLst>
              <a:ext uri="{FF2B5EF4-FFF2-40B4-BE49-F238E27FC236}">
                <a16:creationId xmlns:a16="http://schemas.microsoft.com/office/drawing/2014/main" id="{337E752F-D701-1691-AACC-0EF0D9D365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90275" y="4372756"/>
            <a:ext cx="5017021"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3">
            <a:extLst>
              <a:ext uri="{FF2B5EF4-FFF2-40B4-BE49-F238E27FC236}">
                <a16:creationId xmlns:a16="http://schemas.microsoft.com/office/drawing/2014/main" id="{94409350-7A8A-49CB-66A5-30057DECDC75}"/>
              </a:ext>
            </a:extLst>
          </p:cNvPr>
          <p:cNvSpPr txBox="1">
            <a:spLocks noChangeArrowheads="1"/>
          </p:cNvSpPr>
          <p:nvPr/>
        </p:nvSpPr>
        <p:spPr bwMode="auto">
          <a:xfrm>
            <a:off x="8946257" y="7674247"/>
            <a:ext cx="5665093" cy="60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rgbClr val="686868"/>
                </a:solidFill>
              </a:rPr>
              <a:t>Beispiel Verengung und Verschluss von Herzkranzgefäßen.</a:t>
            </a:r>
          </a:p>
          <a:p>
            <a:pPr eaLnBrk="1">
              <a:lnSpc>
                <a:spcPct val="93000"/>
              </a:lnSpc>
              <a:buClr>
                <a:srgbClr val="000000"/>
              </a:buClr>
              <a:buSzPct val="100000"/>
              <a:buFont typeface="Times New Roman" panose="02020603050405020304" pitchFamily="18" charset="0"/>
              <a:buNone/>
            </a:pPr>
            <a:r>
              <a:rPr lang="de-DE" altLang="de-DE" sz="1200" dirty="0">
                <a:solidFill>
                  <a:srgbClr val="686868"/>
                </a:solidFill>
              </a:rPr>
              <a:t>Bildausschnitt Quelle: Curriculum Koronare Herzerkrankung, Prof. Franz et.al., DGPR 2004</a:t>
            </a:r>
          </a:p>
        </p:txBody>
      </p:sp>
    </p:spTree>
    <p:extLst>
      <p:ext uri="{BB962C8B-B14F-4D97-AF65-F5344CB8AC3E}">
        <p14:creationId xmlns:p14="http://schemas.microsoft.com/office/powerpoint/2010/main" val="3116696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912FE79-A578-5A42-F861-B3DE9156F377}"/>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A1E86FAA-AF95-0202-926B-4B2BD464BB76}"/>
              </a:ext>
            </a:extLst>
          </p:cNvPr>
          <p:cNvSpPr>
            <a:spLocks noGrp="1"/>
          </p:cNvSpPr>
          <p:nvPr>
            <p:ph type="sldNum" sz="quarter" idx="12"/>
          </p:nvPr>
        </p:nvSpPr>
        <p:spPr/>
        <p:txBody>
          <a:bodyPr/>
          <a:lstStyle/>
          <a:p>
            <a:fld id="{94B53EA2-B9A9-424E-B194-AA6E1A27327C}" type="slidenum">
              <a:rPr lang="de-DE" altLang="de-DE" smtClean="0"/>
              <a:pPr/>
              <a:t>7</a:t>
            </a:fld>
            <a:endParaRPr lang="de-DE" altLang="de-DE"/>
          </a:p>
        </p:txBody>
      </p:sp>
      <p:sp>
        <p:nvSpPr>
          <p:cNvPr id="4" name="Rectangle 1">
            <a:extLst>
              <a:ext uri="{FF2B5EF4-FFF2-40B4-BE49-F238E27FC236}">
                <a16:creationId xmlns:a16="http://schemas.microsoft.com/office/drawing/2014/main" id="{ABD5D50B-14C7-C917-C83B-1FDEDBA56139}"/>
              </a:ext>
            </a:extLst>
          </p:cNvPr>
          <p:cNvSpPr txBox="1">
            <a:spLocks noChangeArrowheads="1"/>
          </p:cNvSpPr>
          <p:nvPr/>
        </p:nvSpPr>
        <p:spPr>
          <a:xfrm>
            <a:off x="2320926" y="736968"/>
            <a:ext cx="13901437" cy="1373187"/>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algn="ct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Warnsignale bedeutsamer Durchblutungsstörungen</a:t>
            </a:r>
          </a:p>
        </p:txBody>
      </p:sp>
      <p:sp>
        <p:nvSpPr>
          <p:cNvPr id="5" name="Textfeld 1">
            <a:extLst>
              <a:ext uri="{FF2B5EF4-FFF2-40B4-BE49-F238E27FC236}">
                <a16:creationId xmlns:a16="http://schemas.microsoft.com/office/drawing/2014/main" id="{8F0ABED6-35EB-E3A1-19E9-A1589EBF7480}"/>
              </a:ext>
            </a:extLst>
          </p:cNvPr>
          <p:cNvSpPr txBox="1">
            <a:spLocks noChangeArrowheads="1"/>
          </p:cNvSpPr>
          <p:nvPr/>
        </p:nvSpPr>
        <p:spPr bwMode="auto">
          <a:xfrm>
            <a:off x="3186113" y="2206626"/>
            <a:ext cx="112331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spcBef>
                <a:spcPts val="1200"/>
              </a:spcBef>
              <a:buClr>
                <a:srgbClr val="000000"/>
              </a:buClr>
              <a:buSzPct val="100000"/>
            </a:pPr>
            <a:r>
              <a:rPr lang="de-DE" altLang="de-DE" sz="2400">
                <a:solidFill>
                  <a:schemeClr val="tx1"/>
                </a:solidFill>
              </a:rPr>
              <a:t>Erst wenn Arterien um mehr als 70% verengt sind, rechnet man mit Symptomen, die als Warnsignale auf das Vorliegen einer Arteriosklerose hinweisen. </a:t>
            </a:r>
          </a:p>
        </p:txBody>
      </p:sp>
      <p:sp>
        <p:nvSpPr>
          <p:cNvPr id="6" name="Textfeld 4">
            <a:extLst>
              <a:ext uri="{FF2B5EF4-FFF2-40B4-BE49-F238E27FC236}">
                <a16:creationId xmlns:a16="http://schemas.microsoft.com/office/drawing/2014/main" id="{5CF0C369-E1C9-FBA0-D423-FCE2B22CE4B3}"/>
              </a:ext>
            </a:extLst>
          </p:cNvPr>
          <p:cNvSpPr txBox="1">
            <a:spLocks noChangeArrowheads="1"/>
          </p:cNvSpPr>
          <p:nvPr/>
        </p:nvSpPr>
        <p:spPr bwMode="auto">
          <a:xfrm>
            <a:off x="3201988" y="3230564"/>
            <a:ext cx="10641012"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3200" b="1" u="sng" dirty="0">
                <a:solidFill>
                  <a:srgbClr val="CC0000"/>
                </a:solidFill>
              </a:rPr>
              <a:t>Solche Warnsignale sind:</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3200" dirty="0">
                <a:solidFill>
                  <a:schemeClr val="tx1"/>
                </a:solidFill>
              </a:rPr>
              <a:t>Am Herzen (Herzkranzarterie)</a:t>
            </a:r>
          </a:p>
          <a:p>
            <a:pPr eaLnBrk="1">
              <a:buClr>
                <a:srgbClr val="000000"/>
              </a:buClr>
              <a:buSzPct val="100000"/>
              <a:buFont typeface="Times New Roman" panose="02020603050405020304" pitchFamily="18" charset="0"/>
              <a:buNone/>
            </a:pPr>
            <a:r>
              <a:rPr lang="de-DE" altLang="de-DE" sz="2400" dirty="0">
                <a:solidFill>
                  <a:schemeClr val="tx1"/>
                </a:solidFill>
              </a:rPr>
              <a:t>	</a:t>
            </a:r>
            <a:r>
              <a:rPr lang="de-DE" altLang="de-DE" sz="2400" b="1" i="1" dirty="0">
                <a:solidFill>
                  <a:srgbClr val="CC0000"/>
                </a:solidFill>
              </a:rPr>
              <a:t>Angina </a:t>
            </a:r>
            <a:r>
              <a:rPr lang="de-DE" altLang="de-DE" sz="2400" b="1" i="1" dirty="0" err="1">
                <a:solidFill>
                  <a:srgbClr val="CC0000"/>
                </a:solidFill>
              </a:rPr>
              <a:t>pectoris</a:t>
            </a:r>
            <a:r>
              <a:rPr lang="de-DE" altLang="de-DE" sz="2400" b="1" i="1" dirty="0">
                <a:solidFill>
                  <a:srgbClr val="CC0000"/>
                </a:solidFill>
              </a:rPr>
              <a:t>: einengende oder </a:t>
            </a:r>
          </a:p>
          <a:p>
            <a:pPr eaLnBrk="1">
              <a:buClr>
                <a:srgbClr val="000000"/>
              </a:buClr>
              <a:buSzPct val="100000"/>
              <a:buFont typeface="Times New Roman" panose="02020603050405020304" pitchFamily="18" charset="0"/>
              <a:buNone/>
            </a:pPr>
            <a:r>
              <a:rPr lang="de-DE" altLang="de-DE" sz="2400" b="1" i="1" dirty="0">
                <a:solidFill>
                  <a:srgbClr val="CC0000"/>
                </a:solidFill>
              </a:rPr>
              <a:t>	drückende Schmerzen im Brustkorb </a:t>
            </a:r>
          </a:p>
          <a:p>
            <a:pPr eaLnBrk="1">
              <a:buClr>
                <a:srgbClr val="000000"/>
              </a:buClr>
              <a:buSzPct val="100000"/>
              <a:buFont typeface="Times New Roman" panose="02020603050405020304" pitchFamily="18" charset="0"/>
              <a:buNone/>
            </a:pPr>
            <a:r>
              <a:rPr lang="de-DE" altLang="de-DE" sz="2400" b="1" i="1" dirty="0">
                <a:solidFill>
                  <a:srgbClr val="CC0000"/>
                </a:solidFill>
              </a:rPr>
              <a:t>	während körperlicher Belastung</a:t>
            </a: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3200" dirty="0">
                <a:solidFill>
                  <a:schemeClr val="tx1"/>
                </a:solidFill>
              </a:rPr>
              <a:t>Im Gehirn (hirnversorgende Arterien)</a:t>
            </a:r>
          </a:p>
          <a:p>
            <a:pPr eaLnBrk="1">
              <a:buClr>
                <a:srgbClr val="000000"/>
              </a:buClr>
              <a:buSzPct val="100000"/>
              <a:buFont typeface="Times New Roman" panose="02020603050405020304" pitchFamily="18" charset="0"/>
              <a:buNone/>
            </a:pPr>
            <a:r>
              <a:rPr lang="de-DE" altLang="de-DE" sz="2400" dirty="0">
                <a:solidFill>
                  <a:schemeClr val="tx1"/>
                </a:solidFill>
              </a:rPr>
              <a:t>	</a:t>
            </a:r>
            <a:r>
              <a:rPr lang="de-DE" altLang="de-DE" sz="2400" b="1" i="1" dirty="0">
                <a:solidFill>
                  <a:srgbClr val="CC0000"/>
                </a:solidFill>
              </a:rPr>
              <a:t>Vorübergehende Sehstörung, Bewegungs- </a:t>
            </a:r>
          </a:p>
          <a:p>
            <a:pPr eaLnBrk="1">
              <a:buClr>
                <a:srgbClr val="000000"/>
              </a:buClr>
              <a:buSzPct val="100000"/>
              <a:buFont typeface="Times New Roman" panose="02020603050405020304" pitchFamily="18" charset="0"/>
              <a:buNone/>
            </a:pPr>
            <a:r>
              <a:rPr lang="de-DE" altLang="de-DE" sz="2400" b="1" i="1" dirty="0">
                <a:solidFill>
                  <a:srgbClr val="CC0000"/>
                </a:solidFill>
              </a:rPr>
              <a:t>	oder Wahrnehmungsstörung</a:t>
            </a:r>
            <a:endParaRPr lang="de-DE" altLang="de-DE" sz="2400" b="1" i="1" dirty="0">
              <a:solidFill>
                <a:schemeClr val="tx1"/>
              </a:solidFill>
            </a:endParaRPr>
          </a:p>
          <a:p>
            <a:pPr eaLnBrk="1">
              <a:buClr>
                <a:srgbClr val="000000"/>
              </a:buClr>
              <a:buSzPct val="100000"/>
              <a:buFont typeface="Times New Roman" panose="02020603050405020304" pitchFamily="18" charset="0"/>
              <a:buNone/>
            </a:pPr>
            <a:endParaRPr lang="de-DE" altLang="de-DE" sz="2400" dirty="0">
              <a:solidFill>
                <a:schemeClr val="tx1"/>
              </a:solidFill>
            </a:endParaRPr>
          </a:p>
          <a:p>
            <a:pPr eaLnBrk="1">
              <a:buClr>
                <a:srgbClr val="000000"/>
              </a:buClr>
              <a:buSzPct val="100000"/>
              <a:buFont typeface="Times New Roman" panose="02020603050405020304" pitchFamily="18" charset="0"/>
              <a:buNone/>
            </a:pPr>
            <a:r>
              <a:rPr lang="de-DE" altLang="de-DE" sz="3200" dirty="0">
                <a:solidFill>
                  <a:schemeClr val="tx1"/>
                </a:solidFill>
              </a:rPr>
              <a:t>An den Beinen (Becken / Beinarterien)</a:t>
            </a:r>
          </a:p>
          <a:p>
            <a:pPr eaLnBrk="1">
              <a:buClr>
                <a:srgbClr val="000000"/>
              </a:buClr>
              <a:buSzPct val="100000"/>
              <a:buFont typeface="Times New Roman" panose="02020603050405020304" pitchFamily="18" charset="0"/>
              <a:buNone/>
            </a:pPr>
            <a:r>
              <a:rPr lang="de-DE" altLang="de-DE" sz="2400" dirty="0">
                <a:solidFill>
                  <a:schemeClr val="tx1"/>
                </a:solidFill>
              </a:rPr>
              <a:t>	</a:t>
            </a:r>
            <a:r>
              <a:rPr lang="de-DE" altLang="de-DE" sz="2400" b="1" i="1" dirty="0">
                <a:solidFill>
                  <a:srgbClr val="CC0000"/>
                </a:solidFill>
              </a:rPr>
              <a:t>Schmerzen während körperlicher Belastung in den Muskeln der 	Waden oder Oberschenkel, die zum Anhalten zwingen</a:t>
            </a:r>
          </a:p>
        </p:txBody>
      </p:sp>
      <p:grpSp>
        <p:nvGrpSpPr>
          <p:cNvPr id="7" name="Gruppieren 6">
            <a:extLst>
              <a:ext uri="{FF2B5EF4-FFF2-40B4-BE49-F238E27FC236}">
                <a16:creationId xmlns:a16="http://schemas.microsoft.com/office/drawing/2014/main" id="{76E2C285-2C29-058D-1B47-82FF074702F1}"/>
              </a:ext>
            </a:extLst>
          </p:cNvPr>
          <p:cNvGrpSpPr/>
          <p:nvPr/>
        </p:nvGrpSpPr>
        <p:grpSpPr>
          <a:xfrm>
            <a:off x="10458623" y="3862338"/>
            <a:ext cx="4032250" cy="3181350"/>
            <a:chOff x="8224838" y="3929063"/>
            <a:chExt cx="4032250" cy="3181350"/>
          </a:xfrm>
        </p:grpSpPr>
        <p:sp>
          <p:nvSpPr>
            <p:cNvPr id="8" name="Rechteck 7">
              <a:extLst>
                <a:ext uri="{FF2B5EF4-FFF2-40B4-BE49-F238E27FC236}">
                  <a16:creationId xmlns:a16="http://schemas.microsoft.com/office/drawing/2014/main" id="{7FD686B2-9004-9A76-229C-499BC0E71799}"/>
                </a:ext>
              </a:extLst>
            </p:cNvPr>
            <p:cNvSpPr/>
            <p:nvPr/>
          </p:nvSpPr>
          <p:spPr bwMode="auto">
            <a:xfrm>
              <a:off x="8224838" y="3929063"/>
              <a:ext cx="4032250" cy="318135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pic>
          <p:nvPicPr>
            <p:cNvPr id="9" name="Grafik 1">
              <a:extLst>
                <a:ext uri="{FF2B5EF4-FFF2-40B4-BE49-F238E27FC236}">
                  <a16:creationId xmlns:a16="http://schemas.microsoft.com/office/drawing/2014/main" id="{D6142667-51BA-28DC-6EFF-49048C478B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02607" y="4001071"/>
              <a:ext cx="3738059" cy="2957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feld 3">
            <a:extLst>
              <a:ext uri="{FF2B5EF4-FFF2-40B4-BE49-F238E27FC236}">
                <a16:creationId xmlns:a16="http://schemas.microsoft.com/office/drawing/2014/main" id="{9C526121-B926-4583-4D8B-F331054504DF}"/>
              </a:ext>
            </a:extLst>
          </p:cNvPr>
          <p:cNvSpPr txBox="1">
            <a:spLocks noChangeArrowheads="1"/>
          </p:cNvSpPr>
          <p:nvPr/>
        </p:nvSpPr>
        <p:spPr bwMode="auto">
          <a:xfrm>
            <a:off x="10459021" y="7102698"/>
            <a:ext cx="4103860" cy="60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de-DE" altLang="de-DE" sz="1200" dirty="0">
                <a:solidFill>
                  <a:srgbClr val="686868"/>
                </a:solidFill>
              </a:rPr>
              <a:t>Beispiel: Angina </a:t>
            </a:r>
            <a:r>
              <a:rPr lang="de-DE" altLang="de-DE" sz="1200" dirty="0" err="1">
                <a:solidFill>
                  <a:srgbClr val="686868"/>
                </a:solidFill>
              </a:rPr>
              <a:t>pectoris</a:t>
            </a:r>
            <a:r>
              <a:rPr lang="de-DE" altLang="de-DE" sz="1200" dirty="0">
                <a:solidFill>
                  <a:srgbClr val="686868"/>
                </a:solidFill>
              </a:rPr>
              <a:t>, Schmerzregionen</a:t>
            </a:r>
          </a:p>
          <a:p>
            <a:pPr eaLnBrk="1">
              <a:lnSpc>
                <a:spcPct val="93000"/>
              </a:lnSpc>
              <a:buClr>
                <a:srgbClr val="000000"/>
              </a:buClr>
              <a:buSzPct val="100000"/>
              <a:buFont typeface="Times New Roman" panose="02020603050405020304" pitchFamily="18" charset="0"/>
              <a:buNone/>
            </a:pPr>
            <a:r>
              <a:rPr lang="de-DE" altLang="de-DE" sz="1200" dirty="0">
                <a:solidFill>
                  <a:srgbClr val="686868"/>
                </a:solidFill>
              </a:rPr>
              <a:t>Bildausschnitt Quelle: Curriculum Koronare Herzerkrankung, Prof. Franz et.al., DGPR 2004</a:t>
            </a:r>
          </a:p>
        </p:txBody>
      </p:sp>
    </p:spTree>
    <p:extLst>
      <p:ext uri="{BB962C8B-B14F-4D97-AF65-F5344CB8AC3E}">
        <p14:creationId xmlns:p14="http://schemas.microsoft.com/office/powerpoint/2010/main" val="875892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3905DC5A-B998-69BA-5094-91E7774D3E09}"/>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093D6745-7C35-F19F-5A71-60BF70DAF929}"/>
              </a:ext>
            </a:extLst>
          </p:cNvPr>
          <p:cNvSpPr>
            <a:spLocks noGrp="1"/>
          </p:cNvSpPr>
          <p:nvPr>
            <p:ph type="sldNum" sz="quarter" idx="12"/>
          </p:nvPr>
        </p:nvSpPr>
        <p:spPr/>
        <p:txBody>
          <a:bodyPr/>
          <a:lstStyle/>
          <a:p>
            <a:fld id="{94B53EA2-B9A9-424E-B194-AA6E1A27327C}" type="slidenum">
              <a:rPr lang="de-DE" altLang="de-DE" smtClean="0"/>
              <a:pPr/>
              <a:t>8</a:t>
            </a:fld>
            <a:endParaRPr lang="de-DE" altLang="de-DE"/>
          </a:p>
        </p:txBody>
      </p:sp>
      <p:sp>
        <p:nvSpPr>
          <p:cNvPr id="8" name="Abgerundetes Rechteck 6">
            <a:extLst>
              <a:ext uri="{FF2B5EF4-FFF2-40B4-BE49-F238E27FC236}">
                <a16:creationId xmlns:a16="http://schemas.microsoft.com/office/drawing/2014/main" id="{4A4417A9-D6B8-BC39-B0EA-AB73FDC3920A}"/>
              </a:ext>
            </a:extLst>
          </p:cNvPr>
          <p:cNvSpPr/>
          <p:nvPr/>
        </p:nvSpPr>
        <p:spPr bwMode="auto">
          <a:xfrm>
            <a:off x="3113609" y="5590532"/>
            <a:ext cx="11161240" cy="2577703"/>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9" name="Abgerundetes Rechteck 5">
            <a:extLst>
              <a:ext uri="{FF2B5EF4-FFF2-40B4-BE49-F238E27FC236}">
                <a16:creationId xmlns:a16="http://schemas.microsoft.com/office/drawing/2014/main" id="{A5844FDD-AC21-0E48-182D-59CC2A720259}"/>
              </a:ext>
            </a:extLst>
          </p:cNvPr>
          <p:cNvSpPr/>
          <p:nvPr/>
        </p:nvSpPr>
        <p:spPr bwMode="auto">
          <a:xfrm>
            <a:off x="3113609" y="2436765"/>
            <a:ext cx="11161240" cy="2577703"/>
          </a:xfrm>
          <a:prstGeom prst="roundRect">
            <a:avLst>
              <a:gd name="adj" fmla="val 9807"/>
            </a:avLst>
          </a:prstGeom>
          <a:solidFill>
            <a:srgbClr val="D9D9D9">
              <a:alpha val="5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a:lnSpc>
                <a:spcPct val="93000"/>
              </a:lnSpc>
              <a:buClr>
                <a:srgbClr val="000000"/>
              </a:buClr>
              <a:buSzPct val="100000"/>
            </a:pPr>
            <a:endParaRPr lang="de-DE"/>
          </a:p>
        </p:txBody>
      </p:sp>
      <p:sp>
        <p:nvSpPr>
          <p:cNvPr id="10" name="Rectangle 1">
            <a:extLst>
              <a:ext uri="{FF2B5EF4-FFF2-40B4-BE49-F238E27FC236}">
                <a16:creationId xmlns:a16="http://schemas.microsoft.com/office/drawing/2014/main" id="{F7CF0D2E-5819-B80E-AEDF-A4CCD947DF04}"/>
              </a:ext>
            </a:extLst>
          </p:cNvPr>
          <p:cNvSpPr txBox="1">
            <a:spLocks noChangeArrowheads="1"/>
          </p:cNvSpPr>
          <p:nvPr/>
        </p:nvSpPr>
        <p:spPr>
          <a:xfrm>
            <a:off x="3329633" y="2062138"/>
            <a:ext cx="13088514" cy="6336703"/>
          </a:xfrm>
          <a:prstGeom prst="rect">
            <a:avLst/>
          </a:prstGeom>
        </p:spPr>
        <p:txBody>
          <a:bodyPr anchor="t">
            <a:normAutofit/>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br>
              <a:rPr lang="de-DE" altLang="de-DE" sz="3600" dirty="0"/>
            </a:br>
            <a:r>
              <a:rPr lang="de-DE" altLang="de-DE" sz="3600" u="sng" dirty="0">
                <a:solidFill>
                  <a:srgbClr val="CC0000"/>
                </a:solidFill>
              </a:rPr>
              <a:t>Sekundärprävention</a:t>
            </a:r>
            <a:br>
              <a:rPr lang="de-DE" altLang="de-DE" sz="3600" dirty="0">
                <a:solidFill>
                  <a:srgbClr val="CC0000"/>
                </a:solidFill>
              </a:rPr>
            </a:br>
            <a:r>
              <a:rPr lang="de-DE" altLang="de-DE" sz="3600" dirty="0">
                <a:solidFill>
                  <a:schemeClr val="bg2">
                    <a:lumMod val="25000"/>
                  </a:schemeClr>
                </a:solidFill>
              </a:rPr>
              <a:t>= Fortschreiten verhindern, wenn die Erkrankung schon </a:t>
            </a:r>
            <a:br>
              <a:rPr lang="de-DE" altLang="de-DE" sz="3600" dirty="0">
                <a:solidFill>
                  <a:schemeClr val="bg2">
                    <a:lumMod val="25000"/>
                  </a:schemeClr>
                </a:solidFill>
              </a:rPr>
            </a:br>
            <a:r>
              <a:rPr lang="de-DE" altLang="de-DE" sz="3600" dirty="0">
                <a:solidFill>
                  <a:schemeClr val="bg2">
                    <a:lumMod val="25000"/>
                  </a:schemeClr>
                </a:solidFill>
              </a:rPr>
              <a:t>aufgetreten ist</a:t>
            </a:r>
            <a:br>
              <a:rPr lang="de-DE" altLang="de-DE" sz="3600" dirty="0"/>
            </a:br>
            <a:r>
              <a:rPr lang="de-DE" altLang="de-DE" sz="2400" dirty="0"/>
              <a:t>Betrifft die Mehrzahl der Teilnehmer an Herzgruppen</a:t>
            </a:r>
            <a:br>
              <a:rPr lang="de-DE" altLang="de-DE" sz="2400" dirty="0"/>
            </a:br>
            <a:r>
              <a:rPr lang="de-DE" altLang="de-DE" sz="3600" dirty="0"/>
              <a:t> </a:t>
            </a:r>
            <a:br>
              <a:rPr lang="de-DE" altLang="de-DE" sz="3600" dirty="0"/>
            </a:br>
            <a:br>
              <a:rPr lang="de-DE" altLang="de-DE" sz="3600" dirty="0"/>
            </a:br>
            <a:r>
              <a:rPr lang="de-DE" altLang="de-DE" sz="3600" u="sng" dirty="0">
                <a:solidFill>
                  <a:srgbClr val="CC0000"/>
                </a:solidFill>
              </a:rPr>
              <a:t>Primärprävention*</a:t>
            </a:r>
            <a:r>
              <a:rPr lang="de-DE" altLang="de-DE" sz="3600" dirty="0"/>
              <a:t> </a:t>
            </a:r>
            <a:br>
              <a:rPr lang="de-DE" altLang="de-DE" sz="3600" dirty="0"/>
            </a:br>
            <a:r>
              <a:rPr lang="de-DE" altLang="de-DE" sz="3600" dirty="0">
                <a:solidFill>
                  <a:schemeClr val="bg2">
                    <a:lumMod val="25000"/>
                  </a:schemeClr>
                </a:solidFill>
              </a:rPr>
              <a:t>= Entstehung der Erkrankung verhindern	</a:t>
            </a:r>
            <a:br>
              <a:rPr lang="de-DE" altLang="de-DE" sz="3600" dirty="0"/>
            </a:br>
            <a:r>
              <a:rPr lang="de-DE" altLang="de-DE" sz="2400" dirty="0"/>
              <a:t>Betrifft Gesunde (z.B. in Familie oder Freundeskreis) sowie Teilnehmer an </a:t>
            </a:r>
            <a:br>
              <a:rPr lang="de-DE" altLang="de-DE" sz="2400" dirty="0"/>
            </a:br>
            <a:r>
              <a:rPr lang="de-DE" altLang="de-DE" sz="2400" dirty="0"/>
              <a:t>Herzgruppen, die keine Arteriosklerose haben </a:t>
            </a:r>
            <a:br>
              <a:rPr lang="de-DE" altLang="de-DE" sz="2400" dirty="0"/>
            </a:br>
            <a:r>
              <a:rPr lang="de-DE" altLang="de-DE" sz="2400" dirty="0"/>
              <a:t>(z.B. bei ausschließlicher Herzklappenerkrankung)</a:t>
            </a:r>
          </a:p>
        </p:txBody>
      </p:sp>
      <p:sp>
        <p:nvSpPr>
          <p:cNvPr id="11" name="Rectangle 1">
            <a:extLst>
              <a:ext uri="{FF2B5EF4-FFF2-40B4-BE49-F238E27FC236}">
                <a16:creationId xmlns:a16="http://schemas.microsoft.com/office/drawing/2014/main" id="{F1169730-ED64-E42D-59E0-18CA3292307B}"/>
              </a:ext>
            </a:extLst>
          </p:cNvPr>
          <p:cNvSpPr txBox="1">
            <a:spLocks noChangeArrowheads="1"/>
          </p:cNvSpPr>
          <p:nvPr/>
        </p:nvSpPr>
        <p:spPr>
          <a:xfrm>
            <a:off x="4193729" y="736128"/>
            <a:ext cx="8424936" cy="941737"/>
          </a:xfrm>
          <a:prstGeom prst="rect">
            <a:avLst/>
          </a:prstGeom>
        </p:spPr>
        <p:txBody>
          <a:bodyPr vert="horz" lIns="91440" tIns="45720" rIns="91440" bIns="45720" rtlCol="0" anchor="t">
            <a:normAutofit/>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Vorsorge der Arteriosklerose </a:t>
            </a:r>
          </a:p>
        </p:txBody>
      </p:sp>
      <p:sp>
        <p:nvSpPr>
          <p:cNvPr id="12" name="Textfeld 1">
            <a:extLst>
              <a:ext uri="{FF2B5EF4-FFF2-40B4-BE49-F238E27FC236}">
                <a16:creationId xmlns:a16="http://schemas.microsoft.com/office/drawing/2014/main" id="{8DE9BB16-60D3-20F2-174D-CAC1CBD9F019}"/>
              </a:ext>
            </a:extLst>
          </p:cNvPr>
          <p:cNvSpPr txBox="1">
            <a:spLocks noChangeArrowheads="1"/>
          </p:cNvSpPr>
          <p:nvPr/>
        </p:nvSpPr>
        <p:spPr bwMode="auto">
          <a:xfrm>
            <a:off x="3122614" y="8542858"/>
            <a:ext cx="11579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a:solidFill>
                  <a:schemeClr val="tx1"/>
                </a:solidFill>
              </a:rPr>
              <a:t>*Primär- und Sekundärprävention folgen den gleichen Prinzipien. Besonderheiten der Primärprävention werden</a:t>
            </a:r>
          </a:p>
          <a:p>
            <a:r>
              <a:rPr lang="de-DE" altLang="de-DE">
                <a:solidFill>
                  <a:schemeClr val="tx1"/>
                </a:solidFill>
              </a:rPr>
              <a:t> am Ende der Präsentation dargestellt. </a:t>
            </a:r>
          </a:p>
        </p:txBody>
      </p:sp>
    </p:spTree>
    <p:extLst>
      <p:ext uri="{BB962C8B-B14F-4D97-AF65-F5344CB8AC3E}">
        <p14:creationId xmlns:p14="http://schemas.microsoft.com/office/powerpoint/2010/main" val="15594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1212EC9D-9234-5DB7-EBB3-D07FDEF24853}"/>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84D765F5-6A5C-F3FC-7610-1F846C5A87E2}"/>
              </a:ext>
            </a:extLst>
          </p:cNvPr>
          <p:cNvSpPr>
            <a:spLocks noGrp="1"/>
          </p:cNvSpPr>
          <p:nvPr>
            <p:ph type="sldNum" sz="quarter" idx="12"/>
          </p:nvPr>
        </p:nvSpPr>
        <p:spPr/>
        <p:txBody>
          <a:bodyPr/>
          <a:lstStyle/>
          <a:p>
            <a:fld id="{94B53EA2-B9A9-424E-B194-AA6E1A27327C}" type="slidenum">
              <a:rPr lang="de-DE" altLang="de-DE" smtClean="0"/>
              <a:pPr/>
              <a:t>9</a:t>
            </a:fld>
            <a:endParaRPr lang="de-DE" altLang="de-DE"/>
          </a:p>
        </p:txBody>
      </p:sp>
      <p:sp>
        <p:nvSpPr>
          <p:cNvPr id="4" name="Rectangle 1">
            <a:extLst>
              <a:ext uri="{FF2B5EF4-FFF2-40B4-BE49-F238E27FC236}">
                <a16:creationId xmlns:a16="http://schemas.microsoft.com/office/drawing/2014/main" id="{D130C8A9-C3F1-A774-19DC-DB1EE9A8B16F}"/>
              </a:ext>
            </a:extLst>
          </p:cNvPr>
          <p:cNvSpPr txBox="1">
            <a:spLocks noChangeArrowheads="1"/>
          </p:cNvSpPr>
          <p:nvPr/>
        </p:nvSpPr>
        <p:spPr>
          <a:xfrm>
            <a:off x="4121721" y="425924"/>
            <a:ext cx="11104564" cy="681714"/>
          </a:xfrm>
          <a:prstGeom prst="rect">
            <a:avLst/>
          </a:prstGeom>
        </p:spPr>
        <p:txBody>
          <a:bodyPr/>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pPr>
            <a:r>
              <a:rPr lang="de-DE" altLang="de-DE" sz="4400" dirty="0">
                <a:latin typeface="Arial" panose="020B0604020202020204" pitchFamily="34" charset="0"/>
                <a:cs typeface="Arial" panose="020B0604020202020204" pitchFamily="34" charset="0"/>
              </a:rPr>
              <a:t>Risikofaktoren der Arteriosklerose</a:t>
            </a:r>
          </a:p>
        </p:txBody>
      </p:sp>
      <p:sp>
        <p:nvSpPr>
          <p:cNvPr id="5" name="Textfeld 4">
            <a:extLst>
              <a:ext uri="{FF2B5EF4-FFF2-40B4-BE49-F238E27FC236}">
                <a16:creationId xmlns:a16="http://schemas.microsoft.com/office/drawing/2014/main" id="{111888BD-3E61-81AD-6C57-0D1DA9C793B1}"/>
              </a:ext>
            </a:extLst>
          </p:cNvPr>
          <p:cNvSpPr txBox="1">
            <a:spLocks noChangeArrowheads="1"/>
          </p:cNvSpPr>
          <p:nvPr/>
        </p:nvSpPr>
        <p:spPr bwMode="auto">
          <a:xfrm>
            <a:off x="2609553" y="1309887"/>
            <a:ext cx="122413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spcBef>
                <a:spcPts val="1200"/>
              </a:spcBef>
              <a:buClr>
                <a:srgbClr val="000000"/>
              </a:buClr>
              <a:buSzPct val="100000"/>
            </a:pPr>
            <a:r>
              <a:rPr lang="de-DE" altLang="de-DE" sz="2400" b="1" i="1" dirty="0">
                <a:solidFill>
                  <a:schemeClr val="tx1"/>
                </a:solidFill>
              </a:rPr>
              <a:t>Die</a:t>
            </a:r>
            <a:r>
              <a:rPr lang="de-DE" altLang="de-DE" sz="2400" dirty="0">
                <a:solidFill>
                  <a:schemeClr val="tx1"/>
                </a:solidFill>
              </a:rPr>
              <a:t> einzige Ursache, die bei allen Betroffenen eine Arteriosklerose verursachen würde, gibt es nicht. Vielmehr gibt es Risikofaktoren, die Entstehung und Fortschreiten der Arteriosklerose wahrscheinlicher machen bzw. beschleunigen</a:t>
            </a:r>
          </a:p>
        </p:txBody>
      </p:sp>
      <p:grpSp>
        <p:nvGrpSpPr>
          <p:cNvPr id="6" name="Gruppieren 5">
            <a:extLst>
              <a:ext uri="{FF2B5EF4-FFF2-40B4-BE49-F238E27FC236}">
                <a16:creationId xmlns:a16="http://schemas.microsoft.com/office/drawing/2014/main" id="{9F8F9699-D352-937B-57A0-DB900C1933EE}"/>
              </a:ext>
            </a:extLst>
          </p:cNvPr>
          <p:cNvGrpSpPr/>
          <p:nvPr/>
        </p:nvGrpSpPr>
        <p:grpSpPr>
          <a:xfrm>
            <a:off x="2609553" y="2564666"/>
            <a:ext cx="12290425" cy="7058311"/>
            <a:chOff x="1105694" y="3266777"/>
            <a:chExt cx="10912475" cy="6505520"/>
          </a:xfrm>
        </p:grpSpPr>
        <p:pic>
          <p:nvPicPr>
            <p:cNvPr id="7" name="Grafik 1">
              <a:extLst>
                <a:ext uri="{FF2B5EF4-FFF2-40B4-BE49-F238E27FC236}">
                  <a16:creationId xmlns:a16="http://schemas.microsoft.com/office/drawing/2014/main" id="{943B0BD1-F7C3-910B-5991-509EE24D46BF}"/>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105694" y="3266777"/>
              <a:ext cx="10912475" cy="650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feld 7">
              <a:extLst>
                <a:ext uri="{FF2B5EF4-FFF2-40B4-BE49-F238E27FC236}">
                  <a16:creationId xmlns:a16="http://schemas.microsoft.com/office/drawing/2014/main" id="{FEF4FF31-2B1A-0EE8-5578-A31983D246BE}"/>
                </a:ext>
              </a:extLst>
            </p:cNvPr>
            <p:cNvSpPr txBox="1"/>
            <p:nvPr/>
          </p:nvSpPr>
          <p:spPr>
            <a:xfrm>
              <a:off x="1287463" y="3444875"/>
              <a:ext cx="4908550" cy="461665"/>
            </a:xfrm>
            <a:prstGeom prst="rect">
              <a:avLst/>
            </a:prstGeom>
            <a:solidFill>
              <a:schemeClr val="bg1">
                <a:lumMod val="85000"/>
              </a:schemeClr>
            </a:solidFill>
            <a:ln>
              <a:solidFill>
                <a:schemeClr val="bg1"/>
              </a:solidFill>
            </a:ln>
          </p:spPr>
          <p:txBody>
            <a:bodyPr>
              <a:spAutoFit/>
            </a:bodyPr>
            <a:lstStyle/>
            <a:p>
              <a:pPr eaLnBrk="1">
                <a:spcBef>
                  <a:spcPts val="0"/>
                </a:spcBef>
                <a:buClr>
                  <a:srgbClr val="000000"/>
                </a:buClr>
                <a:buSzPct val="100000"/>
                <a:defRPr/>
              </a:pPr>
              <a:r>
                <a:rPr lang="de-DE" sz="2400" u="sng" dirty="0">
                  <a:solidFill>
                    <a:schemeClr val="tx1"/>
                  </a:solidFill>
                  <a:cs typeface="+mn-cs"/>
                </a:rPr>
                <a:t>Nicht behandelbare Risikofaktoren</a:t>
              </a:r>
              <a:endParaRPr lang="de-DE" sz="2000" u="sng" dirty="0">
                <a:solidFill>
                  <a:schemeClr val="tx1"/>
                </a:solidFill>
                <a:cs typeface="+mn-cs"/>
              </a:endParaRPr>
            </a:p>
          </p:txBody>
        </p:sp>
        <p:sp>
          <p:nvSpPr>
            <p:cNvPr id="9" name="Textfeld 8">
              <a:extLst>
                <a:ext uri="{FF2B5EF4-FFF2-40B4-BE49-F238E27FC236}">
                  <a16:creationId xmlns:a16="http://schemas.microsoft.com/office/drawing/2014/main" id="{92070865-EEDC-E843-16D2-BC074CD4B724}"/>
                </a:ext>
              </a:extLst>
            </p:cNvPr>
            <p:cNvSpPr txBox="1"/>
            <p:nvPr/>
          </p:nvSpPr>
          <p:spPr>
            <a:xfrm>
              <a:off x="1298575" y="4194175"/>
              <a:ext cx="4908550" cy="830997"/>
            </a:xfrm>
            <a:prstGeom prst="rect">
              <a:avLst/>
            </a:prstGeom>
            <a:solidFill>
              <a:schemeClr val="bg1">
                <a:lumMod val="85000"/>
              </a:schemeClr>
            </a:solidFill>
            <a:ln>
              <a:solidFill>
                <a:schemeClr val="bg1"/>
              </a:solidFill>
            </a:ln>
          </p:spPr>
          <p:txBody>
            <a:bodyPr>
              <a:spAutoFit/>
            </a:bodyPr>
            <a:lstStyle/>
            <a:p>
              <a:pPr eaLnBrk="1">
                <a:spcBef>
                  <a:spcPts val="0"/>
                </a:spcBef>
                <a:buClr>
                  <a:srgbClr val="000000"/>
                </a:buClr>
                <a:buSzPct val="100000"/>
                <a:defRPr/>
              </a:pPr>
              <a:r>
                <a:rPr lang="de-DE" sz="2400" dirty="0">
                  <a:solidFill>
                    <a:schemeClr val="tx1"/>
                  </a:solidFill>
                  <a:cs typeface="+mn-cs"/>
                </a:rPr>
                <a:t>Genetische Veranlagung</a:t>
              </a:r>
            </a:p>
            <a:p>
              <a:pPr eaLnBrk="1">
                <a:spcBef>
                  <a:spcPts val="0"/>
                </a:spcBef>
                <a:buClr>
                  <a:srgbClr val="000000"/>
                </a:buClr>
                <a:buSzPct val="100000"/>
                <a:defRPr/>
              </a:pPr>
              <a:r>
                <a:rPr lang="de-DE" sz="2400" dirty="0">
                  <a:solidFill>
                    <a:schemeClr val="tx1"/>
                  </a:solidFill>
                  <a:cs typeface="+mn-cs"/>
                </a:rPr>
                <a:t>(Erbanlage)</a:t>
              </a:r>
              <a:endParaRPr lang="de-DE" sz="2000" dirty="0">
                <a:solidFill>
                  <a:schemeClr val="tx1"/>
                </a:solidFill>
                <a:cs typeface="+mn-cs"/>
              </a:endParaRPr>
            </a:p>
          </p:txBody>
        </p:sp>
        <p:sp>
          <p:nvSpPr>
            <p:cNvPr id="10" name="Textfeld 9">
              <a:extLst>
                <a:ext uri="{FF2B5EF4-FFF2-40B4-BE49-F238E27FC236}">
                  <a16:creationId xmlns:a16="http://schemas.microsoft.com/office/drawing/2014/main" id="{0DAC16F6-F241-2FE4-AD0C-30AD5C5441FD}"/>
                </a:ext>
              </a:extLst>
            </p:cNvPr>
            <p:cNvSpPr txBox="1"/>
            <p:nvPr/>
          </p:nvSpPr>
          <p:spPr>
            <a:xfrm>
              <a:off x="1301750" y="4986338"/>
              <a:ext cx="4910138" cy="830997"/>
            </a:xfrm>
            <a:prstGeom prst="rect">
              <a:avLst/>
            </a:prstGeom>
            <a:solidFill>
              <a:schemeClr val="bg1">
                <a:lumMod val="85000"/>
              </a:schemeClr>
            </a:solidFill>
            <a:ln>
              <a:solidFill>
                <a:schemeClr val="bg1"/>
              </a:solidFill>
            </a:ln>
          </p:spPr>
          <p:txBody>
            <a:bodyPr>
              <a:spAutoFit/>
            </a:bodyPr>
            <a:lstStyle/>
            <a:p>
              <a:pPr eaLnBrk="1">
                <a:spcBef>
                  <a:spcPts val="0"/>
                </a:spcBef>
                <a:buClr>
                  <a:srgbClr val="000000"/>
                </a:buClr>
                <a:buSzPct val="100000"/>
                <a:defRPr/>
              </a:pPr>
              <a:r>
                <a:rPr lang="de-DE" sz="2400" dirty="0">
                  <a:solidFill>
                    <a:schemeClr val="tx1"/>
                  </a:solidFill>
                  <a:cs typeface="+mn-cs"/>
                </a:rPr>
                <a:t>Geschlecht</a:t>
              </a:r>
            </a:p>
            <a:p>
              <a:pPr eaLnBrk="1">
                <a:spcBef>
                  <a:spcPts val="0"/>
                </a:spcBef>
                <a:buClr>
                  <a:srgbClr val="000000"/>
                </a:buClr>
                <a:buSzPct val="100000"/>
                <a:defRPr/>
              </a:pPr>
              <a:r>
                <a:rPr lang="de-DE" sz="2400" dirty="0">
                  <a:solidFill>
                    <a:schemeClr val="tx1"/>
                  </a:solidFill>
                  <a:cs typeface="+mn-cs"/>
                </a:rPr>
                <a:t>(Männer / Frauen)</a:t>
              </a:r>
              <a:endParaRPr lang="de-DE" sz="2000" dirty="0">
                <a:solidFill>
                  <a:schemeClr val="tx1"/>
                </a:solidFill>
                <a:cs typeface="+mn-cs"/>
              </a:endParaRPr>
            </a:p>
          </p:txBody>
        </p:sp>
        <p:sp>
          <p:nvSpPr>
            <p:cNvPr id="11" name="Textfeld 10">
              <a:extLst>
                <a:ext uri="{FF2B5EF4-FFF2-40B4-BE49-F238E27FC236}">
                  <a16:creationId xmlns:a16="http://schemas.microsoft.com/office/drawing/2014/main" id="{4E8CEF53-86D6-D2BF-7EAA-D1EADDAEF6C2}"/>
                </a:ext>
              </a:extLst>
            </p:cNvPr>
            <p:cNvSpPr txBox="1"/>
            <p:nvPr/>
          </p:nvSpPr>
          <p:spPr>
            <a:xfrm>
              <a:off x="1300163" y="5778500"/>
              <a:ext cx="4908550" cy="769441"/>
            </a:xfrm>
            <a:prstGeom prst="rect">
              <a:avLst/>
            </a:prstGeom>
            <a:solidFill>
              <a:schemeClr val="bg1">
                <a:lumMod val="85000"/>
              </a:schemeClr>
            </a:solidFill>
            <a:ln>
              <a:solidFill>
                <a:schemeClr val="bg1"/>
              </a:solidFill>
            </a:ln>
          </p:spPr>
          <p:txBody>
            <a:bodyPr>
              <a:spAutoFit/>
            </a:bodyPr>
            <a:lstStyle/>
            <a:p>
              <a:pPr eaLnBrk="1">
                <a:spcBef>
                  <a:spcPts val="0"/>
                </a:spcBef>
                <a:buClr>
                  <a:srgbClr val="000000"/>
                </a:buClr>
                <a:buSzPct val="100000"/>
                <a:defRPr/>
              </a:pPr>
              <a:r>
                <a:rPr lang="de-DE" sz="2400" dirty="0">
                  <a:solidFill>
                    <a:schemeClr val="tx1"/>
                  </a:solidFill>
                  <a:cs typeface="+mn-cs"/>
                </a:rPr>
                <a:t>Alter</a:t>
              </a:r>
            </a:p>
            <a:p>
              <a:pPr eaLnBrk="1">
                <a:spcBef>
                  <a:spcPts val="0"/>
                </a:spcBef>
                <a:buClr>
                  <a:srgbClr val="000000"/>
                </a:buClr>
                <a:buSzPct val="100000"/>
                <a:defRPr/>
              </a:pPr>
              <a:endParaRPr lang="de-DE" sz="2000" dirty="0">
                <a:solidFill>
                  <a:schemeClr val="tx1"/>
                </a:solidFill>
                <a:cs typeface="+mn-cs"/>
              </a:endParaRPr>
            </a:p>
          </p:txBody>
        </p:sp>
        <p:sp>
          <p:nvSpPr>
            <p:cNvPr id="12" name="Textfeld 11">
              <a:extLst>
                <a:ext uri="{FF2B5EF4-FFF2-40B4-BE49-F238E27FC236}">
                  <a16:creationId xmlns:a16="http://schemas.microsoft.com/office/drawing/2014/main" id="{93392A63-446F-FFC7-A5D0-A2965D15B6AD}"/>
                </a:ext>
              </a:extLst>
            </p:cNvPr>
            <p:cNvSpPr txBox="1"/>
            <p:nvPr/>
          </p:nvSpPr>
          <p:spPr>
            <a:xfrm>
              <a:off x="6876017" y="3444875"/>
              <a:ext cx="4949271" cy="425508"/>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u="sng" dirty="0">
                  <a:solidFill>
                    <a:srgbClr val="CC0000"/>
                  </a:solidFill>
                  <a:cs typeface="+mn-cs"/>
                </a:rPr>
                <a:t>Behandelbare Risikofaktoren</a:t>
              </a:r>
              <a:endParaRPr lang="de-DE" sz="2000" u="sng" dirty="0">
                <a:solidFill>
                  <a:srgbClr val="CC0000"/>
                </a:solidFill>
                <a:cs typeface="+mn-cs"/>
              </a:endParaRPr>
            </a:p>
          </p:txBody>
        </p:sp>
        <p:sp>
          <p:nvSpPr>
            <p:cNvPr id="13" name="Textfeld 12">
              <a:extLst>
                <a:ext uri="{FF2B5EF4-FFF2-40B4-BE49-F238E27FC236}">
                  <a16:creationId xmlns:a16="http://schemas.microsoft.com/office/drawing/2014/main" id="{AF386658-829A-316B-E5C9-5C123ABEA3B0}"/>
                </a:ext>
              </a:extLst>
            </p:cNvPr>
            <p:cNvSpPr txBox="1"/>
            <p:nvPr/>
          </p:nvSpPr>
          <p:spPr>
            <a:xfrm>
              <a:off x="6876017" y="4938504"/>
              <a:ext cx="4949271" cy="765915"/>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Hohes Cholesterin</a:t>
              </a:r>
            </a:p>
            <a:p>
              <a:pPr eaLnBrk="1">
                <a:spcBef>
                  <a:spcPts val="0"/>
                </a:spcBef>
                <a:buClr>
                  <a:srgbClr val="000000"/>
                </a:buClr>
                <a:buSzPct val="100000"/>
                <a:defRPr/>
              </a:pPr>
              <a:r>
                <a:rPr lang="de-DE" sz="2400" dirty="0">
                  <a:solidFill>
                    <a:srgbClr val="CC0000"/>
                  </a:solidFill>
                  <a:cs typeface="+mn-cs"/>
                </a:rPr>
                <a:t>(insbesondere LDL-Cholesterin)</a:t>
              </a:r>
              <a:endParaRPr lang="de-DE" sz="2000" dirty="0">
                <a:solidFill>
                  <a:srgbClr val="CC0000"/>
                </a:solidFill>
                <a:cs typeface="+mn-cs"/>
              </a:endParaRPr>
            </a:p>
          </p:txBody>
        </p:sp>
        <p:sp>
          <p:nvSpPr>
            <p:cNvPr id="14" name="Textfeld 13">
              <a:extLst>
                <a:ext uri="{FF2B5EF4-FFF2-40B4-BE49-F238E27FC236}">
                  <a16:creationId xmlns:a16="http://schemas.microsoft.com/office/drawing/2014/main" id="{8DB1EC88-BC71-C628-8ECB-756FCE1559E7}"/>
                </a:ext>
              </a:extLst>
            </p:cNvPr>
            <p:cNvSpPr txBox="1"/>
            <p:nvPr/>
          </p:nvSpPr>
          <p:spPr>
            <a:xfrm>
              <a:off x="6876017" y="5737876"/>
              <a:ext cx="4947447" cy="425508"/>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Zuckerkrankheit / Diabetes Mellitus</a:t>
              </a:r>
            </a:p>
          </p:txBody>
        </p:sp>
        <p:sp>
          <p:nvSpPr>
            <p:cNvPr id="15" name="Textfeld 14">
              <a:extLst>
                <a:ext uri="{FF2B5EF4-FFF2-40B4-BE49-F238E27FC236}">
                  <a16:creationId xmlns:a16="http://schemas.microsoft.com/office/drawing/2014/main" id="{3685F5AE-AF73-D7EB-6A07-62A6EA61B9AA}"/>
                </a:ext>
              </a:extLst>
            </p:cNvPr>
            <p:cNvSpPr txBox="1"/>
            <p:nvPr/>
          </p:nvSpPr>
          <p:spPr>
            <a:xfrm>
              <a:off x="6876017" y="6260021"/>
              <a:ext cx="4947447" cy="425508"/>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Bluthochdruck / </a:t>
              </a:r>
              <a:r>
                <a:rPr lang="de-DE" sz="2000" b="1" dirty="0">
                  <a:solidFill>
                    <a:srgbClr val="CC0000"/>
                  </a:solidFill>
                  <a:cs typeface="+mn-cs"/>
                </a:rPr>
                <a:t>Arterieller Hypertonus</a:t>
              </a:r>
            </a:p>
          </p:txBody>
        </p:sp>
        <p:sp>
          <p:nvSpPr>
            <p:cNvPr id="16" name="Textfeld 15">
              <a:extLst>
                <a:ext uri="{FF2B5EF4-FFF2-40B4-BE49-F238E27FC236}">
                  <a16:creationId xmlns:a16="http://schemas.microsoft.com/office/drawing/2014/main" id="{D412DD70-C8BF-9074-DCCC-50146830AFB2}"/>
                </a:ext>
              </a:extLst>
            </p:cNvPr>
            <p:cNvSpPr txBox="1"/>
            <p:nvPr/>
          </p:nvSpPr>
          <p:spPr>
            <a:xfrm>
              <a:off x="6875049" y="6846504"/>
              <a:ext cx="4947447" cy="765915"/>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Übergewicht</a:t>
              </a:r>
            </a:p>
            <a:p>
              <a:pPr eaLnBrk="1">
                <a:spcBef>
                  <a:spcPts val="0"/>
                </a:spcBef>
                <a:buClr>
                  <a:srgbClr val="000000"/>
                </a:buClr>
                <a:buSzPct val="100000"/>
                <a:defRPr/>
              </a:pPr>
              <a:r>
                <a:rPr lang="de-DE" sz="2400" dirty="0">
                  <a:solidFill>
                    <a:srgbClr val="CC0000"/>
                  </a:solidFill>
                  <a:cs typeface="+mn-cs"/>
                </a:rPr>
                <a:t>(Adipositas = „Fettleibigkeit“)</a:t>
              </a:r>
              <a:endParaRPr lang="de-DE" sz="2000" dirty="0">
                <a:solidFill>
                  <a:srgbClr val="CC0000"/>
                </a:solidFill>
                <a:cs typeface="+mn-cs"/>
              </a:endParaRPr>
            </a:p>
          </p:txBody>
        </p:sp>
        <p:sp>
          <p:nvSpPr>
            <p:cNvPr id="17" name="Textfeld 16">
              <a:extLst>
                <a:ext uri="{FF2B5EF4-FFF2-40B4-BE49-F238E27FC236}">
                  <a16:creationId xmlns:a16="http://schemas.microsoft.com/office/drawing/2014/main" id="{A7E2D99A-280E-8FAC-7B96-925D36CF64B1}"/>
                </a:ext>
              </a:extLst>
            </p:cNvPr>
            <p:cNvSpPr txBox="1"/>
            <p:nvPr/>
          </p:nvSpPr>
          <p:spPr>
            <a:xfrm>
              <a:off x="6876017" y="4156076"/>
              <a:ext cx="4949271" cy="765915"/>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Rauchen</a:t>
              </a:r>
            </a:p>
            <a:p>
              <a:pPr eaLnBrk="1">
                <a:spcBef>
                  <a:spcPts val="0"/>
                </a:spcBef>
                <a:buClr>
                  <a:srgbClr val="000000"/>
                </a:buClr>
                <a:buSzPct val="100000"/>
                <a:defRPr/>
              </a:pPr>
              <a:r>
                <a:rPr lang="de-DE" sz="2400" dirty="0">
                  <a:solidFill>
                    <a:srgbClr val="CC0000"/>
                  </a:solidFill>
                  <a:cs typeface="+mn-cs"/>
                </a:rPr>
                <a:t>(auch Passivrauchen)</a:t>
              </a:r>
              <a:endParaRPr lang="de-DE" sz="2000" dirty="0">
                <a:solidFill>
                  <a:srgbClr val="CC0000"/>
                </a:solidFill>
                <a:cs typeface="+mn-cs"/>
              </a:endParaRPr>
            </a:p>
          </p:txBody>
        </p:sp>
        <p:sp>
          <p:nvSpPr>
            <p:cNvPr id="18" name="Textfeld 17">
              <a:extLst>
                <a:ext uri="{FF2B5EF4-FFF2-40B4-BE49-F238E27FC236}">
                  <a16:creationId xmlns:a16="http://schemas.microsoft.com/office/drawing/2014/main" id="{961E4809-B7DA-E431-3DFF-9F2A71EBD961}"/>
                </a:ext>
              </a:extLst>
            </p:cNvPr>
            <p:cNvSpPr txBox="1"/>
            <p:nvPr/>
          </p:nvSpPr>
          <p:spPr>
            <a:xfrm>
              <a:off x="6873175" y="8332253"/>
              <a:ext cx="4949270" cy="765915"/>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Feinstaub – </a:t>
              </a:r>
              <a:r>
                <a:rPr lang="de-DE" sz="2400" dirty="0">
                  <a:solidFill>
                    <a:srgbClr val="CC0000"/>
                  </a:solidFill>
                  <a:cs typeface="+mn-cs"/>
                </a:rPr>
                <a:t>allgemein in der Luft</a:t>
              </a:r>
            </a:p>
            <a:p>
              <a:pPr eaLnBrk="1">
                <a:spcBef>
                  <a:spcPts val="0"/>
                </a:spcBef>
                <a:buClr>
                  <a:srgbClr val="000000"/>
                </a:buClr>
                <a:buSzPct val="100000"/>
                <a:defRPr/>
              </a:pPr>
              <a:r>
                <a:rPr lang="de-DE" sz="2400" dirty="0">
                  <a:solidFill>
                    <a:srgbClr val="CC0000"/>
                  </a:solidFill>
                  <a:cs typeface="+mn-cs"/>
                </a:rPr>
                <a:t>individuell: Kerzen, Kamin, Gasherd…</a:t>
              </a:r>
            </a:p>
          </p:txBody>
        </p:sp>
        <p:sp>
          <p:nvSpPr>
            <p:cNvPr id="19" name="Textfeld 18">
              <a:extLst>
                <a:ext uri="{FF2B5EF4-FFF2-40B4-BE49-F238E27FC236}">
                  <a16:creationId xmlns:a16="http://schemas.microsoft.com/office/drawing/2014/main" id="{34520E6C-E792-BE5D-6A58-5DCEEFCD9231}"/>
                </a:ext>
              </a:extLst>
            </p:cNvPr>
            <p:cNvSpPr txBox="1"/>
            <p:nvPr/>
          </p:nvSpPr>
          <p:spPr>
            <a:xfrm>
              <a:off x="1283018" y="9242127"/>
              <a:ext cx="10539428" cy="425508"/>
            </a:xfrm>
            <a:prstGeom prst="rect">
              <a:avLst/>
            </a:prstGeom>
            <a:solidFill>
              <a:schemeClr val="bg1">
                <a:lumMod val="85000"/>
              </a:schemeClr>
            </a:solidFill>
            <a:ln>
              <a:solidFill>
                <a:schemeClr val="bg1"/>
              </a:solidFill>
            </a:ln>
          </p:spPr>
          <p:txBody>
            <a:bodyPr wrap="square">
              <a:spAutoFit/>
            </a:bodyPr>
            <a:lstStyle/>
            <a:p>
              <a:pPr algn="ctr" eaLnBrk="1">
                <a:spcBef>
                  <a:spcPts val="0"/>
                </a:spcBef>
                <a:buClr>
                  <a:srgbClr val="000000"/>
                </a:buClr>
                <a:buSzPct val="100000"/>
                <a:defRPr/>
              </a:pPr>
              <a:r>
                <a:rPr lang="de-DE" sz="2400" dirty="0">
                  <a:solidFill>
                    <a:schemeClr val="tx1"/>
                  </a:solidFill>
                  <a:cs typeface="+mn-cs"/>
                </a:rPr>
                <a:t>Psychosoziale </a:t>
              </a:r>
              <a:r>
                <a:rPr lang="de-DE" sz="2400" dirty="0">
                  <a:solidFill>
                    <a:srgbClr val="CC0000"/>
                  </a:solidFill>
                  <a:cs typeface="+mn-cs"/>
                </a:rPr>
                <a:t>Faktoren</a:t>
              </a:r>
              <a:endParaRPr lang="de-DE" sz="2000" dirty="0">
                <a:solidFill>
                  <a:srgbClr val="CC0000"/>
                </a:solidFill>
                <a:cs typeface="+mn-cs"/>
              </a:endParaRPr>
            </a:p>
          </p:txBody>
        </p:sp>
      </p:grpSp>
      <p:sp>
        <p:nvSpPr>
          <p:cNvPr id="20" name="Textfeld 19">
            <a:extLst>
              <a:ext uri="{FF2B5EF4-FFF2-40B4-BE49-F238E27FC236}">
                <a16:creationId xmlns:a16="http://schemas.microsoft.com/office/drawing/2014/main" id="{47E2E918-E564-C2EB-D5DE-F63CD7916C0C}"/>
              </a:ext>
            </a:extLst>
          </p:cNvPr>
          <p:cNvSpPr txBox="1"/>
          <p:nvPr/>
        </p:nvSpPr>
        <p:spPr>
          <a:xfrm>
            <a:off x="9105311" y="7451903"/>
            <a:ext cx="5574230" cy="461665"/>
          </a:xfrm>
          <a:prstGeom prst="rect">
            <a:avLst/>
          </a:prstGeom>
          <a:solidFill>
            <a:schemeClr val="bg1">
              <a:lumMod val="85000"/>
            </a:schemeClr>
          </a:solidFill>
          <a:ln>
            <a:solidFill>
              <a:schemeClr val="bg1"/>
            </a:solidFill>
          </a:ln>
        </p:spPr>
        <p:txBody>
          <a:bodyPr wrap="square">
            <a:spAutoFit/>
          </a:bodyPr>
          <a:lstStyle/>
          <a:p>
            <a:pPr eaLnBrk="1">
              <a:spcBef>
                <a:spcPts val="0"/>
              </a:spcBef>
              <a:buClr>
                <a:srgbClr val="000000"/>
              </a:buClr>
              <a:buSzPct val="100000"/>
              <a:defRPr/>
            </a:pPr>
            <a:r>
              <a:rPr lang="de-DE" sz="2400" b="1" dirty="0">
                <a:solidFill>
                  <a:srgbClr val="CC0000"/>
                </a:solidFill>
                <a:cs typeface="+mn-cs"/>
              </a:rPr>
              <a:t>Bewegungsmangel</a:t>
            </a:r>
          </a:p>
        </p:txBody>
      </p:sp>
    </p:spTree>
    <p:extLst>
      <p:ext uri="{BB962C8B-B14F-4D97-AF65-F5344CB8AC3E}">
        <p14:creationId xmlns:p14="http://schemas.microsoft.com/office/powerpoint/2010/main" val="3480896155"/>
      </p:ext>
    </p:extLst>
  </p:cSld>
  <p:clrMapOvr>
    <a:masterClrMapping/>
  </p:clrMapOvr>
</p:sld>
</file>

<file path=ppt/theme/theme1.xml><?xml version="1.0" encoding="utf-8"?>
<a:theme xmlns:a="http://schemas.openxmlformats.org/drawingml/2006/main" name="1_DGPR_Maserfolie_KLE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GPR_Maserfolie_KLEIN" id="{AD571174-5657-4E91-AC0D-E4E851B297A2}" vid="{B60FC14B-41C5-4F7B-A051-77C534094EF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CC15644933E0AC45BFBDDC6BA7BE2639" ma:contentTypeVersion="12" ma:contentTypeDescription="Ein neues Dokument erstellen." ma:contentTypeScope="" ma:versionID="bf416ab0055b8de49178c3a15ccb85ac">
  <xsd:schema xmlns:xsd="http://www.w3.org/2001/XMLSchema" xmlns:xs="http://www.w3.org/2001/XMLSchema" xmlns:p="http://schemas.microsoft.com/office/2006/metadata/properties" xmlns:ns2="8758c251-fcdb-4db6-b98b-e350b4edf6bc" xmlns:ns3="0663a006-291f-4e9d-9360-8f4572ab4371" targetNamespace="http://schemas.microsoft.com/office/2006/metadata/properties" ma:root="true" ma:fieldsID="9a777f3f03b3494d64fb63a42c9fd842" ns2:_="" ns3:_="">
    <xsd:import namespace="8758c251-fcdb-4db6-b98b-e350b4edf6bc"/>
    <xsd:import namespace="0663a006-291f-4e9d-9360-8f4572ab4371"/>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8c251-fcdb-4db6-b98b-e350b4edf6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cbe8c6d3-6790-4323-a09f-1dcc16d361d1"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63a006-291f-4e9d-9360-8f4572ab4371"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c5f6046-e095-4aa1-9020-596336bb5476}" ma:internalName="TaxCatchAll" ma:showField="CatchAllData" ma:web="0663a006-291f-4e9d-9360-8f4572ab43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758c251-fcdb-4db6-b98b-e350b4edf6bc">
      <Terms xmlns="http://schemas.microsoft.com/office/infopath/2007/PartnerControls"/>
    </lcf76f155ced4ddcb4097134ff3c332f>
    <TaxCatchAll xmlns="0663a006-291f-4e9d-9360-8f4572ab4371" xsi:nil="true"/>
  </documentManagement>
</p:properties>
</file>

<file path=customXml/itemProps1.xml><?xml version="1.0" encoding="utf-8"?>
<ds:datastoreItem xmlns:ds="http://schemas.openxmlformats.org/officeDocument/2006/customXml" ds:itemID="{8B7DA9DA-D670-4AF3-9F5A-C7947E9044D5}">
  <ds:schemaRefs>
    <ds:schemaRef ds:uri="http://schemas.microsoft.com/sharepoint/v3/contenttype/forms"/>
  </ds:schemaRefs>
</ds:datastoreItem>
</file>

<file path=customXml/itemProps2.xml><?xml version="1.0" encoding="utf-8"?>
<ds:datastoreItem xmlns:ds="http://schemas.openxmlformats.org/officeDocument/2006/customXml" ds:itemID="{F12EB0D0-8872-45B4-9321-F88567876EEF}"/>
</file>

<file path=customXml/itemProps3.xml><?xml version="1.0" encoding="utf-8"?>
<ds:datastoreItem xmlns:ds="http://schemas.openxmlformats.org/officeDocument/2006/customXml" ds:itemID="{83327A6E-8FF1-43ED-8804-85E5CE73EAB0}">
  <ds:schemaRefs>
    <ds:schemaRef ds:uri="d6dad92c-c015-49f6-a4a9-fcfc1a47711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4772</Words>
  <Application>Microsoft Office PowerPoint</Application>
  <PresentationFormat>Benutzerdefiniert</PresentationFormat>
  <Paragraphs>419</Paragraphs>
  <Slides>25</Slides>
  <Notes>23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25</vt:i4>
      </vt:variant>
    </vt:vector>
  </HeadingPairs>
  <TitlesOfParts>
    <vt:vector size="33" baseType="lpstr">
      <vt:lpstr>MS Gothic</vt:lpstr>
      <vt:lpstr>Arial</vt:lpstr>
      <vt:lpstr>Calibri</vt:lpstr>
      <vt:lpstr>Calibri Light</vt:lpstr>
      <vt:lpstr>Futura Book</vt:lpstr>
      <vt:lpstr>Times New Roman</vt:lpstr>
      <vt:lpstr>Wingdings</vt:lpstr>
      <vt:lpstr>1_DGPR_Maserfolie_KLEIN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Zielwerte einer optimalen Sekundärprävention</vt:lpstr>
      <vt:lpstr>PowerPoint-Präsentation</vt:lpstr>
      <vt:lpstr>PowerPoint-Präsentation</vt:lpstr>
      <vt:lpstr>Primärprävention:  das ist Menschen ohne Arteriosklerose zu raten </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stefanie.kneisle@dgpr.de</dc:creator>
  <cp:lastModifiedBy>Stefanie Kneisle</cp:lastModifiedBy>
  <cp:revision>138</cp:revision>
  <cp:lastPrinted>2015-10-26T10:38:59Z</cp:lastPrinted>
  <dcterms:created xsi:type="dcterms:W3CDTF">2016-03-07T10:12:58Z</dcterms:created>
  <dcterms:modified xsi:type="dcterms:W3CDTF">2024-04-11T11:44:42Z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0x010100CC15644933E0AC45BFBDDC6BA7BE2639</vt:lpwstr>
  </property>
  <property fmtid="{D5CDD505-2E9C-101B-9397-08002B2CF9AE}" pid="3" name="Order">
    <vt:r8>4000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ies>
</file>