
<file path=[Content_Types].xml><?xml version="1.0" encoding="utf-8"?>
<Types xmlns="http://schemas.openxmlformats.org/package/2006/content-types">
  <Default Extension="bin" ContentType="image/unknown"/>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47"/>
  </p:notesMasterIdLst>
  <p:sldIdLst>
    <p:sldId id="404" r:id="rId5"/>
    <p:sldId id="446" r:id="rId6"/>
    <p:sldId id="447" r:id="rId7"/>
    <p:sldId id="317" r:id="rId8"/>
    <p:sldId id="409" r:id="rId9"/>
    <p:sldId id="316" r:id="rId10"/>
    <p:sldId id="444" r:id="rId11"/>
    <p:sldId id="304" r:id="rId12"/>
    <p:sldId id="311" r:id="rId13"/>
    <p:sldId id="309" r:id="rId14"/>
    <p:sldId id="445" r:id="rId15"/>
    <p:sldId id="437" r:id="rId16"/>
    <p:sldId id="438" r:id="rId17"/>
    <p:sldId id="314" r:id="rId18"/>
    <p:sldId id="319" r:id="rId19"/>
    <p:sldId id="323" r:id="rId20"/>
    <p:sldId id="324" r:id="rId21"/>
    <p:sldId id="321" r:id="rId22"/>
    <p:sldId id="415" r:id="rId23"/>
    <p:sldId id="326" r:id="rId24"/>
    <p:sldId id="412" r:id="rId25"/>
    <p:sldId id="416" r:id="rId26"/>
    <p:sldId id="443" r:id="rId27"/>
    <p:sldId id="448" r:id="rId28"/>
    <p:sldId id="328" r:id="rId29"/>
    <p:sldId id="329" r:id="rId30"/>
    <p:sldId id="418" r:id="rId31"/>
    <p:sldId id="435" r:id="rId32"/>
    <p:sldId id="419" r:id="rId33"/>
    <p:sldId id="425" r:id="rId34"/>
    <p:sldId id="426" r:id="rId35"/>
    <p:sldId id="427" r:id="rId36"/>
    <p:sldId id="428" r:id="rId37"/>
    <p:sldId id="429" r:id="rId38"/>
    <p:sldId id="440" r:id="rId39"/>
    <p:sldId id="439" r:id="rId40"/>
    <p:sldId id="431" r:id="rId41"/>
    <p:sldId id="436" r:id="rId42"/>
    <p:sldId id="433" r:id="rId43"/>
    <p:sldId id="432" r:id="rId44"/>
    <p:sldId id="441" r:id="rId45"/>
    <p:sldId id="434" r:id="rId4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DrC53k95RvND3dub0OgReA==" hashData="qeUoNjBIZCS21YAhUEYvYE6PK/q8+q23SWTl9iubqMVWOlrsq5VA0/stxf27FhsDqRcP3RZsQKmHluk4UnuIG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0A26B7-7571-E52E-B74D-E6F34C4A1D3A}" name="Gunnar Thome" initials="GT" userId="S::thome_brandenburgklinik.de#ext#@degepr.onmicrosoft.com::efad9bd0-c2d3-4810-ac6a-67ce770c95c6" providerId="AD"/>
  <p188:author id="{8EF51FD1-5A4A-252C-D5A1-4634F8A94A89}" name="Petra Pfaffel - LV Bayern" initials="PB" userId="S::herzlag_outlook.de#ext#@degepr.onmicrosoft.com::81a6b0e8-04ce-4c04-b938-0c9851f0263b" providerId="AD"/>
  <p188:author id="{DC6610E8-AD70-CD58-3EFA-DBD247B6F3AA}" name="Stefanie Kneisle" initials="SK" userId="S::stefanie.kneisle@dgpr.de::c1cf020d-46ba-466c-8ff3-6f54084254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43B378-3166-4097-A2AB-1363F40AE1C3}" v="1" dt="2024-04-11T08:43:13.3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601" autoAdjust="0"/>
  </p:normalViewPr>
  <p:slideViewPr>
    <p:cSldViewPr snapToGrid="0">
      <p:cViewPr varScale="1">
        <p:scale>
          <a:sx n="89" d="100"/>
          <a:sy n="89" d="100"/>
        </p:scale>
        <p:origin x="1374"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09FD9C-3B31-4730-ABF5-3A6B53835853}" type="datetimeFigureOut">
              <a:rPr lang="de-DE" smtClean="0"/>
              <a:t>11.04.2024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4EC95E-424C-4A14-AA80-031BEF24CA7C}" type="slidenum">
              <a:rPr lang="de-DE" smtClean="0"/>
              <a:t>‹Nr.›</a:t>
            </a:fld>
            <a:endParaRPr lang="de-DE"/>
          </a:p>
        </p:txBody>
      </p:sp>
    </p:spTree>
    <p:extLst>
      <p:ext uri="{BB962C8B-B14F-4D97-AF65-F5344CB8AC3E}">
        <p14:creationId xmlns:p14="http://schemas.microsoft.com/office/powerpoint/2010/main" val="1067939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64EC95E-424C-4A14-AA80-031BEF24CA7C}" type="slidenum">
              <a:rPr lang="de-DE" smtClean="0"/>
              <a:t>1</a:t>
            </a:fld>
            <a:endParaRPr lang="de-DE"/>
          </a:p>
        </p:txBody>
      </p:sp>
    </p:spTree>
    <p:extLst>
      <p:ext uri="{BB962C8B-B14F-4D97-AF65-F5344CB8AC3E}">
        <p14:creationId xmlns:p14="http://schemas.microsoft.com/office/powerpoint/2010/main" val="1222705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a:t>Folien</a:t>
            </a:r>
            <a:r>
              <a:rPr lang="en-US" dirty="0"/>
              <a:t> </a:t>
            </a:r>
            <a:r>
              <a:rPr lang="en-US" dirty="0" err="1"/>
              <a:t>ggf</a:t>
            </a:r>
            <a:r>
              <a:rPr lang="en-US" dirty="0"/>
              <a:t>. </a:t>
            </a:r>
            <a:r>
              <a:rPr lang="en-US" dirty="0" err="1"/>
              <a:t>überspringen</a:t>
            </a:r>
            <a:endParaRPr lang="de-DE" dirty="0" err="1"/>
          </a:p>
          <a:p>
            <a:endParaRPr lang="en-US" dirty="0">
              <a:cs typeface="Calibri"/>
            </a:endParaRPr>
          </a:p>
        </p:txBody>
      </p:sp>
      <p:sp>
        <p:nvSpPr>
          <p:cNvPr id="4" name="Foliennummernplatzhalter 3"/>
          <p:cNvSpPr>
            <a:spLocks noGrp="1"/>
          </p:cNvSpPr>
          <p:nvPr>
            <p:ph type="sldNum" sz="quarter" idx="5"/>
          </p:nvPr>
        </p:nvSpPr>
        <p:spPr/>
        <p:txBody>
          <a:bodyPr/>
          <a:lstStyle/>
          <a:p>
            <a:fld id="{664EC95E-424C-4A14-AA80-031BEF24CA7C}" type="slidenum">
              <a:rPr lang="de-DE" smtClean="0"/>
              <a:t>13</a:t>
            </a:fld>
            <a:endParaRPr lang="de-DE"/>
          </a:p>
        </p:txBody>
      </p:sp>
    </p:spTree>
    <p:extLst>
      <p:ext uri="{BB962C8B-B14F-4D97-AF65-F5344CB8AC3E}">
        <p14:creationId xmlns:p14="http://schemas.microsoft.com/office/powerpoint/2010/main" val="2768239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effectLst/>
            </a:endParaRPr>
          </a:p>
          <a:p>
            <a:pPr algn="l"/>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16</a:t>
            </a:fld>
            <a:endParaRPr lang="de-DE"/>
          </a:p>
        </p:txBody>
      </p:sp>
    </p:spTree>
    <p:extLst>
      <p:ext uri="{BB962C8B-B14F-4D97-AF65-F5344CB8AC3E}">
        <p14:creationId xmlns:p14="http://schemas.microsoft.com/office/powerpoint/2010/main" val="1225934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17</a:t>
            </a:fld>
            <a:endParaRPr lang="de-DE"/>
          </a:p>
        </p:txBody>
      </p:sp>
    </p:spTree>
    <p:extLst>
      <p:ext uri="{BB962C8B-B14F-4D97-AF65-F5344CB8AC3E}">
        <p14:creationId xmlns:p14="http://schemas.microsoft.com/office/powerpoint/2010/main" val="2352037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1pPr>
            <a:lvl2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2pPr>
            <a:lvl3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3pPr>
            <a:lvl4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4pPr>
            <a:lvl5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9pPr>
          </a:lstStyle>
          <a:p>
            <a:fld id="{C9015752-A9D2-48FF-AFFC-7C2323D08521}" type="slidenum">
              <a:rPr lang="de-DE" altLang="de-DE" smtClean="0">
                <a:solidFill>
                  <a:srgbClr val="000000"/>
                </a:solidFill>
                <a:latin typeface="Times New Roman" pitchFamily="16" charset="0"/>
                <a:cs typeface="Arial Unicode MS" charset="0"/>
              </a:rPr>
              <a:pPr/>
              <a:t>18</a:t>
            </a:fld>
            <a:endParaRPr lang="de-DE" altLang="de-DE">
              <a:solidFill>
                <a:srgbClr val="000000"/>
              </a:solidFill>
              <a:latin typeface="Times New Roman" pitchFamily="16" charset="0"/>
              <a:cs typeface="Arial Unicode MS" charset="0"/>
            </a:endParaRPr>
          </a:p>
        </p:txBody>
      </p:sp>
      <p:sp>
        <p:nvSpPr>
          <p:cNvPr id="69635"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p:spPr>
      </p:sp>
      <p:sp>
        <p:nvSpPr>
          <p:cNvPr id="69636" name="Rectangle 2"/>
          <p:cNvSpPr>
            <a:spLocks noGrp="1" noChangeArrowheads="1"/>
          </p:cNvSpPr>
          <p:nvPr>
            <p:ph type="body" idx="1"/>
          </p:nvPr>
        </p:nvSpPr>
        <p:spPr>
          <a:xfrm>
            <a:off x="679450" y="4714875"/>
            <a:ext cx="5435600" cy="446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dirty="0">
              <a:latin typeface="Times New Roman" pitchFamily="16" charset="0"/>
            </a:endParaRPr>
          </a:p>
        </p:txBody>
      </p:sp>
    </p:spTree>
    <p:extLst>
      <p:ext uri="{BB962C8B-B14F-4D97-AF65-F5344CB8AC3E}">
        <p14:creationId xmlns:p14="http://schemas.microsoft.com/office/powerpoint/2010/main" val="2025974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effectLst/>
            </a:endParaRPr>
          </a:p>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19</a:t>
            </a:fld>
            <a:endParaRPr lang="de-DE"/>
          </a:p>
        </p:txBody>
      </p:sp>
    </p:spTree>
    <p:extLst>
      <p:ext uri="{BB962C8B-B14F-4D97-AF65-F5344CB8AC3E}">
        <p14:creationId xmlns:p14="http://schemas.microsoft.com/office/powerpoint/2010/main" val="3035303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20</a:t>
            </a:fld>
            <a:endParaRPr lang="de-DE"/>
          </a:p>
        </p:txBody>
      </p:sp>
    </p:spTree>
    <p:extLst>
      <p:ext uri="{BB962C8B-B14F-4D97-AF65-F5344CB8AC3E}">
        <p14:creationId xmlns:p14="http://schemas.microsoft.com/office/powerpoint/2010/main" val="3365966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21</a:t>
            </a:fld>
            <a:endParaRPr lang="de-DE"/>
          </a:p>
        </p:txBody>
      </p:sp>
    </p:spTree>
    <p:extLst>
      <p:ext uri="{BB962C8B-B14F-4D97-AF65-F5344CB8AC3E}">
        <p14:creationId xmlns:p14="http://schemas.microsoft.com/office/powerpoint/2010/main" val="2012906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22</a:t>
            </a:fld>
            <a:endParaRPr lang="de-DE"/>
          </a:p>
        </p:txBody>
      </p:sp>
    </p:spTree>
    <p:extLst>
      <p:ext uri="{BB962C8B-B14F-4D97-AF65-F5344CB8AC3E}">
        <p14:creationId xmlns:p14="http://schemas.microsoft.com/office/powerpoint/2010/main" val="3098507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23</a:t>
            </a:fld>
            <a:endParaRPr lang="de-DE"/>
          </a:p>
        </p:txBody>
      </p:sp>
    </p:spTree>
    <p:extLst>
      <p:ext uri="{BB962C8B-B14F-4D97-AF65-F5344CB8AC3E}">
        <p14:creationId xmlns:p14="http://schemas.microsoft.com/office/powerpoint/2010/main" val="2400023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25</a:t>
            </a:fld>
            <a:endParaRPr lang="de-DE"/>
          </a:p>
        </p:txBody>
      </p:sp>
    </p:spTree>
    <p:extLst>
      <p:ext uri="{BB962C8B-B14F-4D97-AF65-F5344CB8AC3E}">
        <p14:creationId xmlns:p14="http://schemas.microsoft.com/office/powerpoint/2010/main" val="1505232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cs typeface="Calibri"/>
            </a:endParaRPr>
          </a:p>
        </p:txBody>
      </p:sp>
      <p:sp>
        <p:nvSpPr>
          <p:cNvPr id="4" name="Foliennummernplatzhalter 3"/>
          <p:cNvSpPr>
            <a:spLocks noGrp="1"/>
          </p:cNvSpPr>
          <p:nvPr>
            <p:ph type="sldNum" sz="quarter" idx="5"/>
          </p:nvPr>
        </p:nvSpPr>
        <p:spPr/>
        <p:txBody>
          <a:bodyPr/>
          <a:lstStyle/>
          <a:p>
            <a:fld id="{664EC95E-424C-4A14-AA80-031BEF24CA7C}" type="slidenum">
              <a:rPr lang="de-DE" smtClean="0"/>
              <a:t>4</a:t>
            </a:fld>
            <a:endParaRPr lang="de-DE"/>
          </a:p>
        </p:txBody>
      </p:sp>
    </p:spTree>
    <p:extLst>
      <p:ext uri="{BB962C8B-B14F-4D97-AF65-F5344CB8AC3E}">
        <p14:creationId xmlns:p14="http://schemas.microsoft.com/office/powerpoint/2010/main" val="2269819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26</a:t>
            </a:fld>
            <a:endParaRPr lang="de-DE"/>
          </a:p>
        </p:txBody>
      </p:sp>
    </p:spTree>
    <p:extLst>
      <p:ext uri="{BB962C8B-B14F-4D97-AF65-F5344CB8AC3E}">
        <p14:creationId xmlns:p14="http://schemas.microsoft.com/office/powerpoint/2010/main" val="28998267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29</a:t>
            </a:fld>
            <a:endParaRPr lang="de-DE"/>
          </a:p>
        </p:txBody>
      </p:sp>
    </p:spTree>
    <p:extLst>
      <p:ext uri="{BB962C8B-B14F-4D97-AF65-F5344CB8AC3E}">
        <p14:creationId xmlns:p14="http://schemas.microsoft.com/office/powerpoint/2010/main" val="1632004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30</a:t>
            </a:fld>
            <a:endParaRPr lang="de-DE"/>
          </a:p>
        </p:txBody>
      </p:sp>
    </p:spTree>
    <p:extLst>
      <p:ext uri="{BB962C8B-B14F-4D97-AF65-F5344CB8AC3E}">
        <p14:creationId xmlns:p14="http://schemas.microsoft.com/office/powerpoint/2010/main" val="1500291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31</a:t>
            </a:fld>
            <a:endParaRPr lang="de-DE"/>
          </a:p>
        </p:txBody>
      </p:sp>
    </p:spTree>
    <p:extLst>
      <p:ext uri="{BB962C8B-B14F-4D97-AF65-F5344CB8AC3E}">
        <p14:creationId xmlns:p14="http://schemas.microsoft.com/office/powerpoint/2010/main" val="12142211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32</a:t>
            </a:fld>
            <a:endParaRPr lang="de-DE"/>
          </a:p>
        </p:txBody>
      </p:sp>
    </p:spTree>
    <p:extLst>
      <p:ext uri="{BB962C8B-B14F-4D97-AF65-F5344CB8AC3E}">
        <p14:creationId xmlns:p14="http://schemas.microsoft.com/office/powerpoint/2010/main" val="4240606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33</a:t>
            </a:fld>
            <a:endParaRPr lang="de-DE"/>
          </a:p>
        </p:txBody>
      </p:sp>
    </p:spTree>
    <p:extLst>
      <p:ext uri="{BB962C8B-B14F-4D97-AF65-F5344CB8AC3E}">
        <p14:creationId xmlns:p14="http://schemas.microsoft.com/office/powerpoint/2010/main" val="1814644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34</a:t>
            </a:fld>
            <a:endParaRPr lang="de-DE"/>
          </a:p>
        </p:txBody>
      </p:sp>
    </p:spTree>
    <p:extLst>
      <p:ext uri="{BB962C8B-B14F-4D97-AF65-F5344CB8AC3E}">
        <p14:creationId xmlns:p14="http://schemas.microsoft.com/office/powerpoint/2010/main" val="1072208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fontAlgn="base"/>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35</a:t>
            </a:fld>
            <a:endParaRPr lang="de-DE"/>
          </a:p>
        </p:txBody>
      </p:sp>
    </p:spTree>
    <p:extLst>
      <p:ext uri="{BB962C8B-B14F-4D97-AF65-F5344CB8AC3E}">
        <p14:creationId xmlns:p14="http://schemas.microsoft.com/office/powerpoint/2010/main" val="968610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36</a:t>
            </a:fld>
            <a:endParaRPr lang="de-DE"/>
          </a:p>
        </p:txBody>
      </p:sp>
    </p:spTree>
    <p:extLst>
      <p:ext uri="{BB962C8B-B14F-4D97-AF65-F5344CB8AC3E}">
        <p14:creationId xmlns:p14="http://schemas.microsoft.com/office/powerpoint/2010/main" val="35031088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37</a:t>
            </a:fld>
            <a:endParaRPr lang="de-DE"/>
          </a:p>
        </p:txBody>
      </p:sp>
    </p:spTree>
    <p:extLst>
      <p:ext uri="{BB962C8B-B14F-4D97-AF65-F5344CB8AC3E}">
        <p14:creationId xmlns:p14="http://schemas.microsoft.com/office/powerpoint/2010/main" val="2514257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5</a:t>
            </a:fld>
            <a:endParaRPr lang="de-DE"/>
          </a:p>
        </p:txBody>
      </p:sp>
    </p:spTree>
    <p:extLst>
      <p:ext uri="{BB962C8B-B14F-4D97-AF65-F5344CB8AC3E}">
        <p14:creationId xmlns:p14="http://schemas.microsoft.com/office/powerpoint/2010/main" val="22058450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38</a:t>
            </a:fld>
            <a:endParaRPr lang="de-DE"/>
          </a:p>
        </p:txBody>
      </p:sp>
    </p:spTree>
    <p:extLst>
      <p:ext uri="{BB962C8B-B14F-4D97-AF65-F5344CB8AC3E}">
        <p14:creationId xmlns:p14="http://schemas.microsoft.com/office/powerpoint/2010/main" val="1295200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39</a:t>
            </a:fld>
            <a:endParaRPr lang="de-DE"/>
          </a:p>
        </p:txBody>
      </p:sp>
    </p:spTree>
    <p:extLst>
      <p:ext uri="{BB962C8B-B14F-4D97-AF65-F5344CB8AC3E}">
        <p14:creationId xmlns:p14="http://schemas.microsoft.com/office/powerpoint/2010/main" val="35094289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40</a:t>
            </a:fld>
            <a:endParaRPr lang="de-DE"/>
          </a:p>
        </p:txBody>
      </p:sp>
    </p:spTree>
    <p:extLst>
      <p:ext uri="{BB962C8B-B14F-4D97-AF65-F5344CB8AC3E}">
        <p14:creationId xmlns:p14="http://schemas.microsoft.com/office/powerpoint/2010/main" val="342065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6</a:t>
            </a:fld>
            <a:endParaRPr lang="de-DE"/>
          </a:p>
        </p:txBody>
      </p:sp>
    </p:spTree>
    <p:extLst>
      <p:ext uri="{BB962C8B-B14F-4D97-AF65-F5344CB8AC3E}">
        <p14:creationId xmlns:p14="http://schemas.microsoft.com/office/powerpoint/2010/main" val="1133189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64EC95E-424C-4A14-AA80-031BEF24CA7C}" type="slidenum">
              <a:rPr lang="de-DE" smtClean="0"/>
              <a:t>7</a:t>
            </a:fld>
            <a:endParaRPr lang="de-DE"/>
          </a:p>
        </p:txBody>
      </p:sp>
    </p:spTree>
    <p:extLst>
      <p:ext uri="{BB962C8B-B14F-4D97-AF65-F5344CB8AC3E}">
        <p14:creationId xmlns:p14="http://schemas.microsoft.com/office/powerpoint/2010/main" val="3704034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1pPr>
            <a:lvl2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2pPr>
            <a:lvl3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3pPr>
            <a:lvl4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4pPr>
            <a:lvl5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9pPr>
          </a:lstStyle>
          <a:p>
            <a:fld id="{79EC00CD-C086-49F1-8002-607BC24AE27B}" type="slidenum">
              <a:rPr lang="de-DE" altLang="de-DE" smtClean="0">
                <a:solidFill>
                  <a:srgbClr val="000000"/>
                </a:solidFill>
                <a:latin typeface="Times New Roman" pitchFamily="16" charset="0"/>
                <a:cs typeface="Arial Unicode MS" charset="0"/>
              </a:rPr>
              <a:pPr/>
              <a:t>8</a:t>
            </a:fld>
            <a:endParaRPr lang="de-DE" altLang="de-DE">
              <a:solidFill>
                <a:srgbClr val="000000"/>
              </a:solidFill>
              <a:latin typeface="Times New Roman" pitchFamily="16" charset="0"/>
              <a:cs typeface="Arial Unicode MS" charset="0"/>
            </a:endParaRPr>
          </a:p>
        </p:txBody>
      </p:sp>
      <p:sp>
        <p:nvSpPr>
          <p:cNvPr id="60419"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p:spPr>
      </p:sp>
      <p:sp>
        <p:nvSpPr>
          <p:cNvPr id="60420" name="Rectangle 2"/>
          <p:cNvSpPr>
            <a:spLocks noGrp="1" noChangeArrowheads="1"/>
          </p:cNvSpPr>
          <p:nvPr>
            <p:ph type="body" idx="1"/>
          </p:nvPr>
        </p:nvSpPr>
        <p:spPr>
          <a:xfrm>
            <a:off x="679450" y="4714875"/>
            <a:ext cx="5435600" cy="446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a:latin typeface="Times New Roman" pitchFamily="16" charset="0"/>
            </a:endParaRPr>
          </a:p>
        </p:txBody>
      </p:sp>
    </p:spTree>
    <p:extLst>
      <p:ext uri="{BB962C8B-B14F-4D97-AF65-F5344CB8AC3E}">
        <p14:creationId xmlns:p14="http://schemas.microsoft.com/office/powerpoint/2010/main" val="2826651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1pPr>
            <a:lvl2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2pPr>
            <a:lvl3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3pPr>
            <a:lvl4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4pPr>
            <a:lvl5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9pPr>
          </a:lstStyle>
          <a:p>
            <a:fld id="{AF7971E5-E084-4B83-8567-E5329FCBBDB6}" type="slidenum">
              <a:rPr lang="de-DE" altLang="de-DE" smtClean="0">
                <a:solidFill>
                  <a:srgbClr val="000000"/>
                </a:solidFill>
                <a:latin typeface="Times New Roman" pitchFamily="16" charset="0"/>
                <a:cs typeface="Arial Unicode MS" charset="0"/>
              </a:rPr>
              <a:pPr/>
              <a:t>9</a:t>
            </a:fld>
            <a:endParaRPr lang="de-DE" altLang="de-DE">
              <a:solidFill>
                <a:srgbClr val="000000"/>
              </a:solidFill>
              <a:latin typeface="Times New Roman" pitchFamily="16" charset="0"/>
              <a:cs typeface="Arial Unicode MS" charset="0"/>
            </a:endParaRPr>
          </a:p>
        </p:txBody>
      </p:sp>
      <p:sp>
        <p:nvSpPr>
          <p:cNvPr id="61443"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p:spPr>
      </p:sp>
      <p:sp>
        <p:nvSpPr>
          <p:cNvPr id="61444" name="Rectangle 2"/>
          <p:cNvSpPr>
            <a:spLocks noGrp="1" noChangeArrowheads="1"/>
          </p:cNvSpPr>
          <p:nvPr>
            <p:ph type="body" idx="1"/>
          </p:nvPr>
        </p:nvSpPr>
        <p:spPr>
          <a:xfrm>
            <a:off x="679450" y="4714875"/>
            <a:ext cx="5435600" cy="446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a:latin typeface="Times New Roman" pitchFamily="16" charset="0"/>
            </a:endParaRPr>
          </a:p>
        </p:txBody>
      </p:sp>
    </p:spTree>
    <p:extLst>
      <p:ext uri="{BB962C8B-B14F-4D97-AF65-F5344CB8AC3E}">
        <p14:creationId xmlns:p14="http://schemas.microsoft.com/office/powerpoint/2010/main" val="3735766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1pPr>
            <a:lvl2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2pPr>
            <a:lvl3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3pPr>
            <a:lvl4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4pPr>
            <a:lvl5pPr>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a:solidFill>
                  <a:schemeClr val="bg1"/>
                </a:solidFill>
                <a:latin typeface="Arial" charset="0"/>
                <a:cs typeface="Arial" charset="0"/>
              </a:defRPr>
            </a:lvl9pPr>
          </a:lstStyle>
          <a:p>
            <a:fld id="{6B11B948-513A-4422-B97E-66B37908F56A}" type="slidenum">
              <a:rPr lang="de-DE" altLang="de-DE" smtClean="0">
                <a:solidFill>
                  <a:srgbClr val="000000"/>
                </a:solidFill>
                <a:latin typeface="Times New Roman" pitchFamily="16" charset="0"/>
                <a:cs typeface="Arial Unicode MS" charset="0"/>
              </a:rPr>
              <a:pPr/>
              <a:t>10</a:t>
            </a:fld>
            <a:endParaRPr lang="de-DE" altLang="de-DE">
              <a:solidFill>
                <a:srgbClr val="000000"/>
              </a:solidFill>
              <a:latin typeface="Times New Roman" pitchFamily="16" charset="0"/>
              <a:cs typeface="Arial Unicode MS" charset="0"/>
            </a:endParaRPr>
          </a:p>
        </p:txBody>
      </p:sp>
      <p:sp>
        <p:nvSpPr>
          <p:cNvPr id="62467"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p:spPr>
      </p:sp>
      <p:sp>
        <p:nvSpPr>
          <p:cNvPr id="62468" name="Rectangle 2"/>
          <p:cNvSpPr>
            <a:spLocks noGrp="1" noChangeArrowheads="1"/>
          </p:cNvSpPr>
          <p:nvPr>
            <p:ph type="body" idx="1"/>
          </p:nvPr>
        </p:nvSpPr>
        <p:spPr>
          <a:xfrm>
            <a:off x="679450" y="4714875"/>
            <a:ext cx="5435600" cy="4464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a:latin typeface="Times New Roman" pitchFamily="16" charset="0"/>
            </a:endParaRPr>
          </a:p>
        </p:txBody>
      </p:sp>
    </p:spTree>
    <p:extLst>
      <p:ext uri="{BB962C8B-B14F-4D97-AF65-F5344CB8AC3E}">
        <p14:creationId xmlns:p14="http://schemas.microsoft.com/office/powerpoint/2010/main" val="1789204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Folien ggf. überspringen</a:t>
            </a:r>
          </a:p>
          <a:p>
            <a:endParaRPr lang="en-US" dirty="0">
              <a:cs typeface="Calibri"/>
            </a:endParaRPr>
          </a:p>
        </p:txBody>
      </p:sp>
      <p:sp>
        <p:nvSpPr>
          <p:cNvPr id="4" name="Foliennummernplatzhalter 3"/>
          <p:cNvSpPr>
            <a:spLocks noGrp="1"/>
          </p:cNvSpPr>
          <p:nvPr>
            <p:ph type="sldNum" sz="quarter" idx="5"/>
          </p:nvPr>
        </p:nvSpPr>
        <p:spPr/>
        <p:txBody>
          <a:bodyPr/>
          <a:lstStyle/>
          <a:p>
            <a:fld id="{664EC95E-424C-4A14-AA80-031BEF24CA7C}" type="slidenum">
              <a:rPr lang="de-DE" smtClean="0"/>
              <a:t>12</a:t>
            </a:fld>
            <a:endParaRPr lang="de-DE"/>
          </a:p>
        </p:txBody>
      </p:sp>
    </p:spTree>
    <p:extLst>
      <p:ext uri="{BB962C8B-B14F-4D97-AF65-F5344CB8AC3E}">
        <p14:creationId xmlns:p14="http://schemas.microsoft.com/office/powerpoint/2010/main" val="2610308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4823D-E322-34EF-720C-A8C376B570E5}"/>
              </a:ext>
            </a:extLst>
          </p:cNvPr>
          <p:cNvSpPr>
            <a:spLocks noGrp="1"/>
          </p:cNvSpPr>
          <p:nvPr>
            <p:ph type="ctrTitle"/>
          </p:nvPr>
        </p:nvSpPr>
        <p:spPr>
          <a:xfrm>
            <a:off x="1524000" y="1122363"/>
            <a:ext cx="9144000" cy="2387600"/>
          </a:xfrm>
        </p:spPr>
        <p:txBody>
          <a:bodyPr anchor="b"/>
          <a:lstStyle>
            <a:lvl1pPr algn="ctr">
              <a:defRPr sz="5999"/>
            </a:lvl1pPr>
          </a:lstStyle>
          <a:p>
            <a:r>
              <a:rPr lang="de-DE"/>
              <a:t>Mastertitelformat bearbeiten</a:t>
            </a:r>
            <a:endParaRPr lang="de-DE" dirty="0"/>
          </a:p>
        </p:txBody>
      </p:sp>
      <p:sp>
        <p:nvSpPr>
          <p:cNvPr id="3" name="Untertitel 2">
            <a:extLst>
              <a:ext uri="{FF2B5EF4-FFF2-40B4-BE49-F238E27FC236}">
                <a16:creationId xmlns:a16="http://schemas.microsoft.com/office/drawing/2014/main" id="{4CE31C7B-B7D5-676D-A91C-023030B69B56}"/>
              </a:ext>
            </a:extLst>
          </p:cNvPr>
          <p:cNvSpPr>
            <a:spLocks noGrp="1"/>
          </p:cNvSpPr>
          <p:nvPr>
            <p:ph type="subTitle" idx="1"/>
          </p:nvPr>
        </p:nvSpPr>
        <p:spPr>
          <a:xfrm>
            <a:off x="1524000" y="3602038"/>
            <a:ext cx="9144000" cy="1655762"/>
          </a:xfrm>
        </p:spPr>
        <p:txBody>
          <a:bodyPr/>
          <a:lstStyle>
            <a:lvl1pPr marL="0" indent="0" algn="ctr">
              <a:buNone/>
              <a:defRPr sz="2400"/>
            </a:lvl1pPr>
            <a:lvl2pPr marL="457150" indent="0" algn="ctr">
              <a:buNone/>
              <a:defRPr sz="2000"/>
            </a:lvl2pPr>
            <a:lvl3pPr marL="914300" indent="0" algn="ctr">
              <a:buNone/>
              <a:defRPr sz="1800"/>
            </a:lvl3pPr>
            <a:lvl4pPr marL="1371450" indent="0" algn="ctr">
              <a:buNone/>
              <a:defRPr sz="1599"/>
            </a:lvl4pPr>
            <a:lvl5pPr marL="1828601" indent="0" algn="ctr">
              <a:buNone/>
              <a:defRPr sz="1599"/>
            </a:lvl5pPr>
            <a:lvl6pPr marL="2285751" indent="0" algn="ctr">
              <a:buNone/>
              <a:defRPr sz="1599"/>
            </a:lvl6pPr>
            <a:lvl7pPr marL="2742902" indent="0" algn="ctr">
              <a:buNone/>
              <a:defRPr sz="1599"/>
            </a:lvl7pPr>
            <a:lvl8pPr marL="3200052" indent="0" algn="ctr">
              <a:buNone/>
              <a:defRPr sz="1599"/>
            </a:lvl8pPr>
            <a:lvl9pPr marL="3657202" indent="0" algn="ctr">
              <a:buNone/>
              <a:defRPr sz="1599"/>
            </a:lvl9pPr>
          </a:lstStyle>
          <a:p>
            <a:r>
              <a:rPr lang="de-DE"/>
              <a:t>Master-Untertitelformat bearbeiten</a:t>
            </a:r>
          </a:p>
        </p:txBody>
      </p:sp>
      <p:sp>
        <p:nvSpPr>
          <p:cNvPr id="5" name="Fußzeilenplatzhalter 4">
            <a:extLst>
              <a:ext uri="{FF2B5EF4-FFF2-40B4-BE49-F238E27FC236}">
                <a16:creationId xmlns:a16="http://schemas.microsoft.com/office/drawing/2014/main" id="{586830D7-F203-9860-C565-5F8D3940B3B2}"/>
              </a:ext>
            </a:extLst>
          </p:cNvPr>
          <p:cNvSpPr>
            <a:spLocks noGrp="1"/>
          </p:cNvSpPr>
          <p:nvPr>
            <p:ph type="ftr" sz="quarter" idx="11"/>
          </p:nvPr>
        </p:nvSpPr>
        <p:spPr/>
        <p:txBody>
          <a:bodyPr/>
          <a:lstStyle/>
          <a:p>
            <a:r>
              <a:rPr lang="de-DE"/>
              <a:t>Stand: April 2024 © DGPR</a:t>
            </a:r>
            <a:endParaRPr lang="de-DE" dirty="0"/>
          </a:p>
        </p:txBody>
      </p:sp>
      <p:sp>
        <p:nvSpPr>
          <p:cNvPr id="6" name="Foliennummernplatzhalter 5">
            <a:extLst>
              <a:ext uri="{FF2B5EF4-FFF2-40B4-BE49-F238E27FC236}">
                <a16:creationId xmlns:a16="http://schemas.microsoft.com/office/drawing/2014/main" id="{494B8958-28A7-3D33-7166-40CAC76FF11D}"/>
              </a:ext>
            </a:extLst>
          </p:cNvPr>
          <p:cNvSpPr>
            <a:spLocks noGrp="1"/>
          </p:cNvSpPr>
          <p:nvPr>
            <p:ph type="sldNum" sz="quarter" idx="12"/>
          </p:nvPr>
        </p:nvSpPr>
        <p:spPr>
          <a:xfrm>
            <a:off x="11421686" y="0"/>
            <a:ext cx="762614" cy="266331"/>
          </a:xfrm>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1136799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0F7593-24B7-D9E9-B761-792A0F973E7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2A1F6EB-8438-A72E-F4A0-24EA718EF0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AA15D0-3646-0219-5FF7-D2928664D623}"/>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FACFEA0E-19A8-8CCB-1DCD-01D39E32AA8F}"/>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CBBBBBB0-1133-78BE-8686-41549710A362}"/>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2622157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9B918D7-1525-870E-4882-88B2A693DDB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7A0E9C0-FDB0-CFCC-10EB-B90CBB8DD9B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3F6375-3EA0-F62F-D001-CBBB834F1995}"/>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A4FFA69C-557F-CBF0-F7D4-819252C789DC}"/>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9FB94F13-502F-48D3-FB0B-919192B2676B}"/>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1095582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6BB336-18CC-718C-E649-D9328D14C89A}"/>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B13E6B5C-417F-55C9-E81F-3CECF33B8DF7}"/>
              </a:ext>
            </a:extLst>
          </p:cNvPr>
          <p:cNvSpPr>
            <a:spLocks noGrp="1"/>
          </p:cNvSpPr>
          <p:nvPr>
            <p:ph type="ftr" sz="quarter" idx="10"/>
          </p:nvPr>
        </p:nvSpPr>
        <p:spPr/>
        <p:txBody>
          <a:bodyPr/>
          <a:lstStyle/>
          <a:p>
            <a:r>
              <a:rPr lang="de-DE"/>
              <a:t>Stand: April 2024 © DGPR</a:t>
            </a:r>
            <a:endParaRPr lang="de-DE" dirty="0"/>
          </a:p>
        </p:txBody>
      </p:sp>
      <p:sp>
        <p:nvSpPr>
          <p:cNvPr id="4" name="Foliennummernplatzhalter 3">
            <a:extLst>
              <a:ext uri="{FF2B5EF4-FFF2-40B4-BE49-F238E27FC236}">
                <a16:creationId xmlns:a16="http://schemas.microsoft.com/office/drawing/2014/main" id="{71294BED-34B1-8845-37C4-CB89217117B2}"/>
              </a:ext>
            </a:extLst>
          </p:cNvPr>
          <p:cNvSpPr>
            <a:spLocks noGrp="1"/>
          </p:cNvSpPr>
          <p:nvPr>
            <p:ph type="sldNum" sz="quarter" idx="11"/>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1310514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7A472-E489-CF46-F524-3A7FE39A2327}"/>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AF5D12EC-5D01-9DDF-D53A-2C9A3680C13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0BB630-6429-F0AC-9E22-32452DCA5C05}"/>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2B840D4F-5A1C-9272-739E-3926DB77FBBF}"/>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8AD73017-E145-7A55-0DFA-D81FFECCFFBA}"/>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3192485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7C3A0-070F-DB1F-248E-CEB22116C592}"/>
              </a:ext>
            </a:extLst>
          </p:cNvPr>
          <p:cNvSpPr>
            <a:spLocks noGrp="1"/>
          </p:cNvSpPr>
          <p:nvPr>
            <p:ph type="title"/>
          </p:nvPr>
        </p:nvSpPr>
        <p:spPr>
          <a:xfrm>
            <a:off x="831850" y="1709739"/>
            <a:ext cx="10515600" cy="2852737"/>
          </a:xfrm>
        </p:spPr>
        <p:txBody>
          <a:bodyPr anchor="b"/>
          <a:lstStyle>
            <a:lvl1pPr>
              <a:defRPr sz="5999"/>
            </a:lvl1pPr>
          </a:lstStyle>
          <a:p>
            <a:r>
              <a:rPr lang="de-DE"/>
              <a:t>Mastertitelformat bearbeiten</a:t>
            </a:r>
          </a:p>
        </p:txBody>
      </p:sp>
      <p:sp>
        <p:nvSpPr>
          <p:cNvPr id="3" name="Textplatzhalter 2">
            <a:extLst>
              <a:ext uri="{FF2B5EF4-FFF2-40B4-BE49-F238E27FC236}">
                <a16:creationId xmlns:a16="http://schemas.microsoft.com/office/drawing/2014/main" id="{39C4BD4E-D27A-1E3B-18A9-99FC733CB3C4}"/>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50" indent="0">
              <a:buNone/>
              <a:defRPr sz="2000">
                <a:solidFill>
                  <a:schemeClr val="tx1">
                    <a:tint val="75000"/>
                  </a:schemeClr>
                </a:solidFill>
              </a:defRPr>
            </a:lvl2pPr>
            <a:lvl3pPr marL="914300" indent="0">
              <a:buNone/>
              <a:defRPr sz="1800">
                <a:solidFill>
                  <a:schemeClr val="tx1">
                    <a:tint val="75000"/>
                  </a:schemeClr>
                </a:solidFill>
              </a:defRPr>
            </a:lvl3pPr>
            <a:lvl4pPr marL="1371450" indent="0">
              <a:buNone/>
              <a:defRPr sz="1599">
                <a:solidFill>
                  <a:schemeClr val="tx1">
                    <a:tint val="75000"/>
                  </a:schemeClr>
                </a:solidFill>
              </a:defRPr>
            </a:lvl4pPr>
            <a:lvl5pPr marL="1828601" indent="0">
              <a:buNone/>
              <a:defRPr sz="1599">
                <a:solidFill>
                  <a:schemeClr val="tx1">
                    <a:tint val="75000"/>
                  </a:schemeClr>
                </a:solidFill>
              </a:defRPr>
            </a:lvl5pPr>
            <a:lvl6pPr marL="2285751" indent="0">
              <a:buNone/>
              <a:defRPr sz="1599">
                <a:solidFill>
                  <a:schemeClr val="tx1">
                    <a:tint val="75000"/>
                  </a:schemeClr>
                </a:solidFill>
              </a:defRPr>
            </a:lvl6pPr>
            <a:lvl7pPr marL="2742902" indent="0">
              <a:buNone/>
              <a:defRPr sz="1599">
                <a:solidFill>
                  <a:schemeClr val="tx1">
                    <a:tint val="75000"/>
                  </a:schemeClr>
                </a:solidFill>
              </a:defRPr>
            </a:lvl7pPr>
            <a:lvl8pPr marL="3200052" indent="0">
              <a:buNone/>
              <a:defRPr sz="1599">
                <a:solidFill>
                  <a:schemeClr val="tx1">
                    <a:tint val="75000"/>
                  </a:schemeClr>
                </a:solidFill>
              </a:defRPr>
            </a:lvl8pPr>
            <a:lvl9pPr marL="3657202" indent="0">
              <a:buNone/>
              <a:defRPr sz="1599">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A70CF3-F8D8-3A84-625B-5E10E1A51808}"/>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50509994-F241-B0ED-9873-DAE69154DA57}"/>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B59DD277-5F07-5B2C-3A33-5A70E8190EDD}"/>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1605827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49973E-7B8C-6CEA-2935-3B2D251E400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58E97-0F6D-92EC-6C76-4FA0996B3C0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7E31CFF-6851-BABF-5424-5852166D4C7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B705809-8ED9-A2EA-D1C0-7651705E1E7F}"/>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BCA7F283-3D4C-49C0-ADEC-4B5D3DF9E420}"/>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48A3F6B7-B35C-7BB5-CAA2-8522D2B872F6}"/>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289586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03A4-F5D5-B1F3-FF21-E1B80028A0AF}"/>
              </a:ext>
            </a:extLst>
          </p:cNvPr>
          <p:cNvSpPr>
            <a:spLocks noGrp="1"/>
          </p:cNvSpPr>
          <p:nvPr>
            <p:ph type="title"/>
          </p:nvPr>
        </p:nvSpPr>
        <p:spPr>
          <a:xfrm>
            <a:off x="839788" y="365126"/>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2F91A9A6-56A8-16E9-3E5D-B9CAD3D0F4D0}"/>
              </a:ext>
            </a:extLst>
          </p:cNvPr>
          <p:cNvSpPr>
            <a:spLocks noGrp="1"/>
          </p:cNvSpPr>
          <p:nvPr>
            <p:ph type="body" idx="1"/>
          </p:nvPr>
        </p:nvSpPr>
        <p:spPr>
          <a:xfrm>
            <a:off x="839789" y="1681163"/>
            <a:ext cx="5157787" cy="823912"/>
          </a:xfrm>
        </p:spPr>
        <p:txBody>
          <a:bodyPr anchor="b"/>
          <a:lstStyle>
            <a:lvl1pPr marL="0" indent="0">
              <a:buNone/>
              <a:defRPr sz="2400" b="1"/>
            </a:lvl1pPr>
            <a:lvl2pPr marL="457150" indent="0">
              <a:buNone/>
              <a:defRPr sz="2000" b="1"/>
            </a:lvl2pPr>
            <a:lvl3pPr marL="914300" indent="0">
              <a:buNone/>
              <a:defRPr sz="1800" b="1"/>
            </a:lvl3pPr>
            <a:lvl4pPr marL="1371450" indent="0">
              <a:buNone/>
              <a:defRPr sz="1599" b="1"/>
            </a:lvl4pPr>
            <a:lvl5pPr marL="1828601" indent="0">
              <a:buNone/>
              <a:defRPr sz="1599" b="1"/>
            </a:lvl5pPr>
            <a:lvl6pPr marL="2285751" indent="0">
              <a:buNone/>
              <a:defRPr sz="1599" b="1"/>
            </a:lvl6pPr>
            <a:lvl7pPr marL="2742902" indent="0">
              <a:buNone/>
              <a:defRPr sz="1599" b="1"/>
            </a:lvl7pPr>
            <a:lvl8pPr marL="3200052" indent="0">
              <a:buNone/>
              <a:defRPr sz="1599" b="1"/>
            </a:lvl8pPr>
            <a:lvl9pPr marL="3657202" indent="0">
              <a:buNone/>
              <a:defRPr sz="1599" b="1"/>
            </a:lvl9pPr>
          </a:lstStyle>
          <a:p>
            <a:pPr lvl="0"/>
            <a:r>
              <a:rPr lang="de-DE"/>
              <a:t>Mastertextformat bearbeiten</a:t>
            </a:r>
          </a:p>
        </p:txBody>
      </p:sp>
      <p:sp>
        <p:nvSpPr>
          <p:cNvPr id="4" name="Inhaltsplatzhalter 3">
            <a:extLst>
              <a:ext uri="{FF2B5EF4-FFF2-40B4-BE49-F238E27FC236}">
                <a16:creationId xmlns:a16="http://schemas.microsoft.com/office/drawing/2014/main" id="{6385E600-7C78-0EC3-E862-E901256825B7}"/>
              </a:ext>
            </a:extLst>
          </p:cNvPr>
          <p:cNvSpPr>
            <a:spLocks noGrp="1"/>
          </p:cNvSpPr>
          <p:nvPr>
            <p:ph sz="half" idx="2"/>
          </p:nvPr>
        </p:nvSpPr>
        <p:spPr>
          <a:xfrm>
            <a:off x="839789"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1D135F1-A4C9-C87B-201E-E6CFE8CF3E2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50" indent="0">
              <a:buNone/>
              <a:defRPr sz="2000" b="1"/>
            </a:lvl2pPr>
            <a:lvl3pPr marL="914300" indent="0">
              <a:buNone/>
              <a:defRPr sz="1800" b="1"/>
            </a:lvl3pPr>
            <a:lvl4pPr marL="1371450" indent="0">
              <a:buNone/>
              <a:defRPr sz="1599" b="1"/>
            </a:lvl4pPr>
            <a:lvl5pPr marL="1828601" indent="0">
              <a:buNone/>
              <a:defRPr sz="1599" b="1"/>
            </a:lvl5pPr>
            <a:lvl6pPr marL="2285751" indent="0">
              <a:buNone/>
              <a:defRPr sz="1599" b="1"/>
            </a:lvl6pPr>
            <a:lvl7pPr marL="2742902" indent="0">
              <a:buNone/>
              <a:defRPr sz="1599" b="1"/>
            </a:lvl7pPr>
            <a:lvl8pPr marL="3200052" indent="0">
              <a:buNone/>
              <a:defRPr sz="1599" b="1"/>
            </a:lvl8pPr>
            <a:lvl9pPr marL="3657202" indent="0">
              <a:buNone/>
              <a:defRPr sz="1599" b="1"/>
            </a:lvl9pPr>
          </a:lstStyle>
          <a:p>
            <a:pPr lvl="0"/>
            <a:r>
              <a:rPr lang="de-DE"/>
              <a:t>Mastertextformat bearbeiten</a:t>
            </a:r>
          </a:p>
        </p:txBody>
      </p:sp>
      <p:sp>
        <p:nvSpPr>
          <p:cNvPr id="6" name="Inhaltsplatzhalter 5">
            <a:extLst>
              <a:ext uri="{FF2B5EF4-FFF2-40B4-BE49-F238E27FC236}">
                <a16:creationId xmlns:a16="http://schemas.microsoft.com/office/drawing/2014/main" id="{F961619F-83C4-A8F1-9075-868D0EA88B3A}"/>
              </a:ext>
            </a:extLst>
          </p:cNvPr>
          <p:cNvSpPr>
            <a:spLocks noGrp="1"/>
          </p:cNvSpPr>
          <p:nvPr>
            <p:ph sz="quarter" idx="4"/>
          </p:nvPr>
        </p:nvSpPr>
        <p:spPr>
          <a:xfrm>
            <a:off x="6172201"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8B2F6A-84A7-9797-D80E-F0213297841F}"/>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8" name="Fußzeilenplatzhalter 7">
            <a:extLst>
              <a:ext uri="{FF2B5EF4-FFF2-40B4-BE49-F238E27FC236}">
                <a16:creationId xmlns:a16="http://schemas.microsoft.com/office/drawing/2014/main" id="{AABC872B-CE6F-2502-CA86-013B2D873C84}"/>
              </a:ext>
            </a:extLst>
          </p:cNvPr>
          <p:cNvSpPr>
            <a:spLocks noGrp="1"/>
          </p:cNvSpPr>
          <p:nvPr>
            <p:ph type="ftr" sz="quarter" idx="11"/>
          </p:nvPr>
        </p:nvSpPr>
        <p:spPr/>
        <p:txBody>
          <a:bodyPr/>
          <a:lstStyle/>
          <a:p>
            <a:r>
              <a:rPr lang="de-DE"/>
              <a:t>Stand: April 2024 © DGPR</a:t>
            </a:r>
          </a:p>
        </p:txBody>
      </p:sp>
      <p:sp>
        <p:nvSpPr>
          <p:cNvPr id="9" name="Foliennummernplatzhalter 8">
            <a:extLst>
              <a:ext uri="{FF2B5EF4-FFF2-40B4-BE49-F238E27FC236}">
                <a16:creationId xmlns:a16="http://schemas.microsoft.com/office/drawing/2014/main" id="{06FE4D5A-9FA0-D78C-DA9F-97F08CC94CCF}"/>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809566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299E-36AA-4473-2C1A-C55B01E71BD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CE5EA6B-7320-4423-A517-921D625BC6B0}"/>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4" name="Fußzeilenplatzhalter 3">
            <a:extLst>
              <a:ext uri="{FF2B5EF4-FFF2-40B4-BE49-F238E27FC236}">
                <a16:creationId xmlns:a16="http://schemas.microsoft.com/office/drawing/2014/main" id="{2268BDC6-2536-523D-9883-4FF2A40B05AF}"/>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09B3D91D-7D10-3512-6216-5815701F44E9}"/>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83357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DFC7CDE-B935-FE42-B974-E1888988BB11}"/>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3" name="Fußzeilenplatzhalter 2">
            <a:extLst>
              <a:ext uri="{FF2B5EF4-FFF2-40B4-BE49-F238E27FC236}">
                <a16:creationId xmlns:a16="http://schemas.microsoft.com/office/drawing/2014/main" id="{E58F78A0-18B2-6D24-E452-28D526EA1DB8}"/>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EE04353A-76E5-AACB-02BD-ED6B9F50C9F7}"/>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267150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2AF7C-2D55-5FD7-7D46-DBC416340FD0}"/>
              </a:ext>
            </a:extLst>
          </p:cNvPr>
          <p:cNvSpPr>
            <a:spLocks noGrp="1"/>
          </p:cNvSpPr>
          <p:nvPr>
            <p:ph type="title"/>
          </p:nvPr>
        </p:nvSpPr>
        <p:spPr>
          <a:xfrm>
            <a:off x="839789"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909DDEC-CB3E-D65F-4E77-33DEAD594903}"/>
              </a:ext>
            </a:extLst>
          </p:cNvPr>
          <p:cNvSpPr>
            <a:spLocks noGrp="1"/>
          </p:cNvSpPr>
          <p:nvPr>
            <p:ph idx="1"/>
          </p:nvPr>
        </p:nvSpPr>
        <p:spPr>
          <a:xfrm>
            <a:off x="5183189"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885CA0-A397-04BE-415F-A5969CFDD514}"/>
              </a:ext>
            </a:extLst>
          </p:cNvPr>
          <p:cNvSpPr>
            <a:spLocks noGrp="1"/>
          </p:cNvSpPr>
          <p:nvPr>
            <p:ph type="body" sz="half" idx="2"/>
          </p:nvPr>
        </p:nvSpPr>
        <p:spPr>
          <a:xfrm>
            <a:off x="839789" y="2057400"/>
            <a:ext cx="3932237" cy="3811588"/>
          </a:xfrm>
        </p:spPr>
        <p:txBody>
          <a:bodyPr/>
          <a:lstStyle>
            <a:lvl1pPr marL="0" indent="0">
              <a:buNone/>
              <a:defRPr sz="1599"/>
            </a:lvl1pPr>
            <a:lvl2pPr marL="457150" indent="0">
              <a:buNone/>
              <a:defRPr sz="1400"/>
            </a:lvl2pPr>
            <a:lvl3pPr marL="914300" indent="0">
              <a:buNone/>
              <a:defRPr sz="1200"/>
            </a:lvl3pPr>
            <a:lvl4pPr marL="1371450" indent="0">
              <a:buNone/>
              <a:defRPr sz="1000"/>
            </a:lvl4pPr>
            <a:lvl5pPr marL="1828601" indent="0">
              <a:buNone/>
              <a:defRPr sz="1000"/>
            </a:lvl5pPr>
            <a:lvl6pPr marL="2285751" indent="0">
              <a:buNone/>
              <a:defRPr sz="1000"/>
            </a:lvl6pPr>
            <a:lvl7pPr marL="2742902" indent="0">
              <a:buNone/>
              <a:defRPr sz="1000"/>
            </a:lvl7pPr>
            <a:lvl8pPr marL="3200052" indent="0">
              <a:buNone/>
              <a:defRPr sz="1000"/>
            </a:lvl8pPr>
            <a:lvl9pPr marL="3657202"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2E93920-C011-5DF4-D187-D02B262BCB12}"/>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6B79020C-592D-D7A2-1FBD-C68600CB372F}"/>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BAE365A1-9758-D11E-F15B-B046F0D1EC2B}"/>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4212633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2294-B3D6-3591-0B07-F476DC05B4B9}"/>
              </a:ext>
            </a:extLst>
          </p:cNvPr>
          <p:cNvSpPr>
            <a:spLocks noGrp="1"/>
          </p:cNvSpPr>
          <p:nvPr>
            <p:ph type="title"/>
          </p:nvPr>
        </p:nvSpPr>
        <p:spPr>
          <a:xfrm>
            <a:off x="839789"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76C54D59-3912-89BD-DB7E-38F9270BEE1B}"/>
              </a:ext>
            </a:extLst>
          </p:cNvPr>
          <p:cNvSpPr>
            <a:spLocks noGrp="1"/>
          </p:cNvSpPr>
          <p:nvPr>
            <p:ph type="pic" idx="1"/>
          </p:nvPr>
        </p:nvSpPr>
        <p:spPr>
          <a:xfrm>
            <a:off x="5183189" y="987426"/>
            <a:ext cx="6172200" cy="4873625"/>
          </a:xfrm>
        </p:spPr>
        <p:txBody>
          <a:bodyPr/>
          <a:lstStyle>
            <a:lvl1pPr marL="0" indent="0">
              <a:buNone/>
              <a:defRPr sz="3200"/>
            </a:lvl1pPr>
            <a:lvl2pPr marL="457150" indent="0">
              <a:buNone/>
              <a:defRPr sz="2800"/>
            </a:lvl2pPr>
            <a:lvl3pPr marL="914300" indent="0">
              <a:buNone/>
              <a:defRPr sz="2400"/>
            </a:lvl3pPr>
            <a:lvl4pPr marL="1371450" indent="0">
              <a:buNone/>
              <a:defRPr sz="2000"/>
            </a:lvl4pPr>
            <a:lvl5pPr marL="1828601" indent="0">
              <a:buNone/>
              <a:defRPr sz="2000"/>
            </a:lvl5pPr>
            <a:lvl6pPr marL="2285751" indent="0">
              <a:buNone/>
              <a:defRPr sz="2000"/>
            </a:lvl6pPr>
            <a:lvl7pPr marL="2742902" indent="0">
              <a:buNone/>
              <a:defRPr sz="2000"/>
            </a:lvl7pPr>
            <a:lvl8pPr marL="3200052" indent="0">
              <a:buNone/>
              <a:defRPr sz="2000"/>
            </a:lvl8pPr>
            <a:lvl9pPr marL="3657202"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20F4CCB7-563F-EFB3-1CF4-B37F63FE9C7E}"/>
              </a:ext>
            </a:extLst>
          </p:cNvPr>
          <p:cNvSpPr>
            <a:spLocks noGrp="1"/>
          </p:cNvSpPr>
          <p:nvPr>
            <p:ph type="body" sz="half" idx="2"/>
          </p:nvPr>
        </p:nvSpPr>
        <p:spPr>
          <a:xfrm>
            <a:off x="839789" y="2057400"/>
            <a:ext cx="3932237" cy="3811588"/>
          </a:xfrm>
        </p:spPr>
        <p:txBody>
          <a:bodyPr/>
          <a:lstStyle>
            <a:lvl1pPr marL="0" indent="0">
              <a:buNone/>
              <a:defRPr sz="1599"/>
            </a:lvl1pPr>
            <a:lvl2pPr marL="457150" indent="0">
              <a:buNone/>
              <a:defRPr sz="1400"/>
            </a:lvl2pPr>
            <a:lvl3pPr marL="914300" indent="0">
              <a:buNone/>
              <a:defRPr sz="1200"/>
            </a:lvl3pPr>
            <a:lvl4pPr marL="1371450" indent="0">
              <a:buNone/>
              <a:defRPr sz="1000"/>
            </a:lvl4pPr>
            <a:lvl5pPr marL="1828601" indent="0">
              <a:buNone/>
              <a:defRPr sz="1000"/>
            </a:lvl5pPr>
            <a:lvl6pPr marL="2285751" indent="0">
              <a:buNone/>
              <a:defRPr sz="1000"/>
            </a:lvl6pPr>
            <a:lvl7pPr marL="2742902" indent="0">
              <a:buNone/>
              <a:defRPr sz="1000"/>
            </a:lvl7pPr>
            <a:lvl8pPr marL="3200052" indent="0">
              <a:buNone/>
              <a:defRPr sz="1000"/>
            </a:lvl8pPr>
            <a:lvl9pPr marL="3657202"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E79F469-5431-017B-8D62-1458CECBC979}"/>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38BE682F-373A-264A-DC1F-80D63C29A0D8}"/>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9F8F3B9E-85F1-F6A6-6FEC-0A384C662665}"/>
              </a:ext>
            </a:extLst>
          </p:cNvPr>
          <p:cNvSpPr>
            <a:spLocks noGrp="1"/>
          </p:cNvSpPr>
          <p:nvPr>
            <p:ph type="sldNum" sz="quarter" idx="12"/>
          </p:nvPr>
        </p:nvSpPr>
        <p:spPr/>
        <p:txBody>
          <a:bodyPr/>
          <a:lstStyle/>
          <a:p>
            <a:fld id="{8F11A0DE-57F3-4F63-A303-445EFC47CEA1}" type="slidenum">
              <a:rPr lang="de-DE" smtClean="0"/>
              <a:t>‹Nr.›</a:t>
            </a:fld>
            <a:endParaRPr lang="de-DE"/>
          </a:p>
        </p:txBody>
      </p:sp>
    </p:spTree>
    <p:extLst>
      <p:ext uri="{BB962C8B-B14F-4D97-AF65-F5344CB8AC3E}">
        <p14:creationId xmlns:p14="http://schemas.microsoft.com/office/powerpoint/2010/main" val="831273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E20FCE9-3852-7D75-B2AA-19B1F385162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3184738" y="651618"/>
            <a:ext cx="9007877" cy="6206465"/>
          </a:xfrm>
          <a:prstGeom prst="rect">
            <a:avLst/>
          </a:prstGeom>
        </p:spPr>
      </p:pic>
      <p:sp>
        <p:nvSpPr>
          <p:cNvPr id="2" name="Titelplatzhalter 1">
            <a:extLst>
              <a:ext uri="{FF2B5EF4-FFF2-40B4-BE49-F238E27FC236}">
                <a16:creationId xmlns:a16="http://schemas.microsoft.com/office/drawing/2014/main" id="{315DBA43-7BDF-085E-69D5-D3933B496726}"/>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B8E779C8-805B-7D4B-246E-6851F4ABB1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B22DE41D-7DD2-A8E2-914A-281D2D55E286}"/>
              </a:ext>
            </a:extLst>
          </p:cNvPr>
          <p:cNvSpPr>
            <a:spLocks noGrp="1"/>
          </p:cNvSpPr>
          <p:nvPr>
            <p:ph type="ftr" sz="quarter" idx="3"/>
          </p:nvPr>
        </p:nvSpPr>
        <p:spPr>
          <a:xfrm>
            <a:off x="10092906" y="6370810"/>
            <a:ext cx="1965003"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t>Stand: April 2024 © DGPR</a:t>
            </a:r>
            <a:endParaRPr lang="de-DE" dirty="0"/>
          </a:p>
        </p:txBody>
      </p:sp>
      <p:sp>
        <p:nvSpPr>
          <p:cNvPr id="8" name="Rechteck 7">
            <a:extLst>
              <a:ext uri="{FF2B5EF4-FFF2-40B4-BE49-F238E27FC236}">
                <a16:creationId xmlns:a16="http://schemas.microsoft.com/office/drawing/2014/main" id="{1F4728C5-632F-C466-DCF9-C98A98EB204B}"/>
              </a:ext>
            </a:extLst>
          </p:cNvPr>
          <p:cNvSpPr/>
          <p:nvPr/>
        </p:nvSpPr>
        <p:spPr>
          <a:xfrm>
            <a:off x="4616388" y="0"/>
            <a:ext cx="7575612" cy="2752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grpSp>
        <p:nvGrpSpPr>
          <p:cNvPr id="11" name="Gruppieren 10">
            <a:extLst>
              <a:ext uri="{FF2B5EF4-FFF2-40B4-BE49-F238E27FC236}">
                <a16:creationId xmlns:a16="http://schemas.microsoft.com/office/drawing/2014/main" id="{CF565A9E-B11E-0F39-4F20-6DF79F1A50D6}"/>
              </a:ext>
            </a:extLst>
          </p:cNvPr>
          <p:cNvGrpSpPr/>
          <p:nvPr/>
        </p:nvGrpSpPr>
        <p:grpSpPr>
          <a:xfrm>
            <a:off x="123792" y="9098"/>
            <a:ext cx="1069165" cy="266110"/>
            <a:chOff x="269184" y="136525"/>
            <a:chExt cx="2485591" cy="618651"/>
          </a:xfrm>
        </p:grpSpPr>
        <p:pic>
          <p:nvPicPr>
            <p:cNvPr id="9" name="Grafik 8">
              <a:extLst>
                <a:ext uri="{FF2B5EF4-FFF2-40B4-BE49-F238E27FC236}">
                  <a16:creationId xmlns:a16="http://schemas.microsoft.com/office/drawing/2014/main" id="{A64C600D-9F85-7AB9-4899-49588ADA7A50}"/>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24809" t="30039" r="26493" b="37871"/>
            <a:stretch/>
          </p:blipFill>
          <p:spPr>
            <a:xfrm>
              <a:off x="269184" y="136525"/>
              <a:ext cx="906534" cy="597354"/>
            </a:xfrm>
            <a:prstGeom prst="rect">
              <a:avLst/>
            </a:prstGeom>
          </p:spPr>
        </p:pic>
        <p:pic>
          <p:nvPicPr>
            <p:cNvPr id="10" name="Grafik 9">
              <a:extLst>
                <a:ext uri="{FF2B5EF4-FFF2-40B4-BE49-F238E27FC236}">
                  <a16:creationId xmlns:a16="http://schemas.microsoft.com/office/drawing/2014/main" id="{969A2123-AE2B-D32D-8D1F-3C67248C6E57}"/>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34789" t="61577" r="34791" b="30630"/>
            <a:stretch/>
          </p:blipFill>
          <p:spPr>
            <a:xfrm>
              <a:off x="1104478" y="332370"/>
              <a:ext cx="1650297" cy="422806"/>
            </a:xfrm>
            <a:prstGeom prst="rect">
              <a:avLst/>
            </a:prstGeom>
          </p:spPr>
        </p:pic>
      </p:grpSp>
      <p:sp>
        <p:nvSpPr>
          <p:cNvPr id="6" name="Foliennummernplatzhalter 5">
            <a:extLst>
              <a:ext uri="{FF2B5EF4-FFF2-40B4-BE49-F238E27FC236}">
                <a16:creationId xmlns:a16="http://schemas.microsoft.com/office/drawing/2014/main" id="{52AC5062-F1D8-9DE1-63CD-DF8162EDD4D9}"/>
              </a:ext>
            </a:extLst>
          </p:cNvPr>
          <p:cNvSpPr>
            <a:spLocks noGrp="1"/>
          </p:cNvSpPr>
          <p:nvPr>
            <p:ph type="sldNum" sz="quarter" idx="4"/>
          </p:nvPr>
        </p:nvSpPr>
        <p:spPr>
          <a:xfrm>
            <a:off x="11421686" y="0"/>
            <a:ext cx="762614" cy="266331"/>
          </a:xfrm>
          <a:prstGeom prst="rect">
            <a:avLst/>
          </a:prstGeom>
        </p:spPr>
        <p:txBody>
          <a:bodyPr vert="horz" lIns="91440" tIns="45720" rIns="91440" bIns="45720" rtlCol="0" anchor="ctr"/>
          <a:lstStyle>
            <a:lvl1pPr algn="r">
              <a:defRPr sz="1200">
                <a:solidFill>
                  <a:schemeClr val="bg1"/>
                </a:solidFill>
              </a:defRPr>
            </a:lvl1pPr>
          </a:lstStyle>
          <a:p>
            <a:fld id="{8F11A0DE-57F3-4F63-A303-445EFC47CEA1}" type="slidenum">
              <a:rPr lang="de-DE" smtClean="0"/>
              <a:t>‹Nr.›</a:t>
            </a:fld>
            <a:endParaRPr lang="de-DE"/>
          </a:p>
        </p:txBody>
      </p:sp>
    </p:spTree>
    <p:extLst>
      <p:ext uri="{BB962C8B-B14F-4D97-AF65-F5344CB8AC3E}">
        <p14:creationId xmlns:p14="http://schemas.microsoft.com/office/powerpoint/2010/main" val="4247573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Lst>
  <p:hf hdr="0" dt="0"/>
  <p:txStyles>
    <p:titleStyle>
      <a:lvl1pPr algn="l" defTabSz="914300" rtl="0" eaLnBrk="1" latinLnBrk="0" hangingPunct="1">
        <a:lnSpc>
          <a:spcPct val="90000"/>
        </a:lnSpc>
        <a:spcBef>
          <a:spcPct val="0"/>
        </a:spcBef>
        <a:buNone/>
        <a:defRPr sz="4399" kern="1200">
          <a:solidFill>
            <a:schemeClr val="tx1"/>
          </a:solidFill>
          <a:latin typeface="Arial" panose="020B0604020202020204" pitchFamily="34" charset="0"/>
          <a:ea typeface="+mj-ea"/>
          <a:cs typeface="Arial" panose="020B0604020202020204" pitchFamily="34" charset="0"/>
        </a:defRPr>
      </a:lvl1pPr>
    </p:titleStyle>
    <p:bodyStyle>
      <a:lvl1pPr marL="228575" indent="-228575" algn="l" defTabSz="9143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26" indent="-228575" algn="l" defTabSz="9143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76" indent="-228575" algn="l" defTabSz="9143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2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7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2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7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2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7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00" rtl="0" eaLnBrk="1" latinLnBrk="0" hangingPunct="1">
        <a:defRPr sz="1800" kern="1200">
          <a:solidFill>
            <a:schemeClr val="tx1"/>
          </a:solidFill>
          <a:latin typeface="+mn-lt"/>
          <a:ea typeface="+mn-ea"/>
          <a:cs typeface="+mn-cs"/>
        </a:defRPr>
      </a:lvl1pPr>
      <a:lvl2pPr marL="457150" algn="l" defTabSz="914300" rtl="0" eaLnBrk="1" latinLnBrk="0" hangingPunct="1">
        <a:defRPr sz="1800" kern="1200">
          <a:solidFill>
            <a:schemeClr val="tx1"/>
          </a:solidFill>
          <a:latin typeface="+mn-lt"/>
          <a:ea typeface="+mn-ea"/>
          <a:cs typeface="+mn-cs"/>
        </a:defRPr>
      </a:lvl2pPr>
      <a:lvl3pPr marL="914300" algn="l" defTabSz="914300" rtl="0" eaLnBrk="1" latinLnBrk="0" hangingPunct="1">
        <a:defRPr sz="1800" kern="1200">
          <a:solidFill>
            <a:schemeClr val="tx1"/>
          </a:solidFill>
          <a:latin typeface="+mn-lt"/>
          <a:ea typeface="+mn-ea"/>
          <a:cs typeface="+mn-cs"/>
        </a:defRPr>
      </a:lvl3pPr>
      <a:lvl4pPr marL="1371450" algn="l" defTabSz="914300" rtl="0" eaLnBrk="1" latinLnBrk="0" hangingPunct="1">
        <a:defRPr sz="1800" kern="1200">
          <a:solidFill>
            <a:schemeClr val="tx1"/>
          </a:solidFill>
          <a:latin typeface="+mn-lt"/>
          <a:ea typeface="+mn-ea"/>
          <a:cs typeface="+mn-cs"/>
        </a:defRPr>
      </a:lvl4pPr>
      <a:lvl5pPr marL="1828601" algn="l" defTabSz="914300" rtl="0" eaLnBrk="1" latinLnBrk="0" hangingPunct="1">
        <a:defRPr sz="1800" kern="1200">
          <a:solidFill>
            <a:schemeClr val="tx1"/>
          </a:solidFill>
          <a:latin typeface="+mn-lt"/>
          <a:ea typeface="+mn-ea"/>
          <a:cs typeface="+mn-cs"/>
        </a:defRPr>
      </a:lvl5pPr>
      <a:lvl6pPr marL="2285751" algn="l" defTabSz="914300" rtl="0" eaLnBrk="1" latinLnBrk="0" hangingPunct="1">
        <a:defRPr sz="1800" kern="1200">
          <a:solidFill>
            <a:schemeClr val="tx1"/>
          </a:solidFill>
          <a:latin typeface="+mn-lt"/>
          <a:ea typeface="+mn-ea"/>
          <a:cs typeface="+mn-cs"/>
        </a:defRPr>
      </a:lvl6pPr>
      <a:lvl7pPr marL="2742902" algn="l" defTabSz="914300" rtl="0" eaLnBrk="1" latinLnBrk="0" hangingPunct="1">
        <a:defRPr sz="1800" kern="1200">
          <a:solidFill>
            <a:schemeClr val="tx1"/>
          </a:solidFill>
          <a:latin typeface="+mn-lt"/>
          <a:ea typeface="+mn-ea"/>
          <a:cs typeface="+mn-cs"/>
        </a:defRPr>
      </a:lvl7pPr>
      <a:lvl8pPr marL="3200052" algn="l" defTabSz="914300" rtl="0" eaLnBrk="1" latinLnBrk="0" hangingPunct="1">
        <a:defRPr sz="1800" kern="1200">
          <a:solidFill>
            <a:schemeClr val="tx1"/>
          </a:solidFill>
          <a:latin typeface="+mn-lt"/>
          <a:ea typeface="+mn-ea"/>
          <a:cs typeface="+mn-cs"/>
        </a:defRPr>
      </a:lvl8pPr>
      <a:lvl9pPr marL="3657202" algn="l" defTabSz="9143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bin"/><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FC8643D-0D0E-FE87-C091-D33C6C460E01}"/>
              </a:ext>
            </a:extLst>
          </p:cNvPr>
          <p:cNvSpPr txBox="1"/>
          <p:nvPr/>
        </p:nvSpPr>
        <p:spPr>
          <a:xfrm>
            <a:off x="838671" y="4295923"/>
            <a:ext cx="10783037" cy="1569660"/>
          </a:xfrm>
          <a:prstGeom prst="rect">
            <a:avLst/>
          </a:prstGeom>
          <a:noFill/>
        </p:spPr>
        <p:txBody>
          <a:bodyPr wrap="square" rtlCol="0">
            <a:spAutoFit/>
          </a:bodyPr>
          <a:lstStyle/>
          <a:p>
            <a:r>
              <a:rPr lang="de-DE" sz="3200" b="1" dirty="0">
                <a:latin typeface="Futura Book" panose="020B0500000000000000" pitchFamily="34" charset="0"/>
                <a:ea typeface="Calibri" panose="020F0502020204030204" pitchFamily="34" charset="0"/>
              </a:rPr>
              <a:t>Deutsche Gesellschaft für</a:t>
            </a:r>
          </a:p>
          <a:p>
            <a:r>
              <a:rPr lang="de-DE" sz="3200" b="1" dirty="0">
                <a:latin typeface="Futura Book" panose="020B0500000000000000" pitchFamily="34" charset="0"/>
                <a:ea typeface="Calibri" panose="020F0502020204030204" pitchFamily="34" charset="0"/>
              </a:rPr>
              <a:t>Prävention und Rehabilitation</a:t>
            </a:r>
          </a:p>
          <a:p>
            <a:r>
              <a:rPr lang="de-DE" sz="3200" b="1" dirty="0">
                <a:latin typeface="Futura Book" panose="020B0500000000000000" pitchFamily="34" charset="0"/>
                <a:ea typeface="Calibri" panose="020F0502020204030204" pitchFamily="34" charset="0"/>
              </a:rPr>
              <a:t>von Herz-Kreislauferkrankungen (DGPR) e.V.</a:t>
            </a:r>
          </a:p>
        </p:txBody>
      </p:sp>
      <p:pic>
        <p:nvPicPr>
          <p:cNvPr id="5" name="Grafik 4">
            <a:extLst>
              <a:ext uri="{FF2B5EF4-FFF2-40B4-BE49-F238E27FC236}">
                <a16:creationId xmlns:a16="http://schemas.microsoft.com/office/drawing/2014/main" id="{FC8C2951-145F-F0E2-F7F9-24707AFF370D}"/>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4809" t="30039" r="26493" b="37871"/>
          <a:stretch/>
        </p:blipFill>
        <p:spPr>
          <a:xfrm>
            <a:off x="275773" y="995660"/>
            <a:ext cx="4802338" cy="3164467"/>
          </a:xfrm>
          <a:prstGeom prst="rect">
            <a:avLst/>
          </a:prstGeom>
        </p:spPr>
      </p:pic>
    </p:spTree>
    <p:extLst>
      <p:ext uri="{BB962C8B-B14F-4D97-AF65-F5344CB8AC3E}">
        <p14:creationId xmlns:p14="http://schemas.microsoft.com/office/powerpoint/2010/main" val="1656470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
          <p:cNvSpPr>
            <a:spLocks noGrp="1" noChangeArrowheads="1"/>
          </p:cNvSpPr>
          <p:nvPr>
            <p:ph type="title"/>
          </p:nvPr>
        </p:nvSpPr>
        <p:spPr>
          <a:xfrm>
            <a:off x="583913" y="488190"/>
            <a:ext cx="11024171" cy="1592596"/>
          </a:xfrm>
        </p:spPr>
        <p:txBody>
          <a:bodyPr>
            <a:noAutofit/>
          </a:bodyPr>
          <a:lstStyle/>
          <a:p>
            <a:pPr algn="ctr">
              <a:lnSpc>
                <a:spcPct val="100000"/>
              </a:lnSpc>
              <a:spcBef>
                <a:spcPts val="1690"/>
              </a:spcBef>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Ablauf des akuten Herzinfarktes („</a:t>
            </a:r>
            <a:r>
              <a:rPr lang="de-DE" altLang="de-DE" sz="4400" dirty="0" err="1">
                <a:latin typeface="Arial" panose="020B0604020202020204" pitchFamily="34" charset="0"/>
                <a:cs typeface="Arial" panose="020B0604020202020204" pitchFamily="34" charset="0"/>
              </a:rPr>
              <a:t>Plaqueruptur</a:t>
            </a:r>
            <a:r>
              <a:rPr lang="de-DE" altLang="de-DE" sz="4400" dirty="0">
                <a:latin typeface="Arial" panose="020B0604020202020204" pitchFamily="34" charset="0"/>
                <a:cs typeface="Arial" panose="020B0604020202020204" pitchFamily="34" charset="0"/>
              </a:rPr>
              <a:t>“)</a:t>
            </a:r>
          </a:p>
        </p:txBody>
      </p:sp>
      <p:sp>
        <p:nvSpPr>
          <p:cNvPr id="16386"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509626" algn="l"/>
              </a:tabLst>
              <a:defRPr>
                <a:solidFill>
                  <a:schemeClr val="bg1"/>
                </a:solidFill>
                <a:latin typeface="Arial" charset="0"/>
                <a:cs typeface="Arial" charset="0"/>
              </a:defRPr>
            </a:lvl1pPr>
            <a:lvl2pPr>
              <a:tabLst>
                <a:tab pos="509626" algn="l"/>
              </a:tabLst>
              <a:defRPr>
                <a:solidFill>
                  <a:schemeClr val="bg1"/>
                </a:solidFill>
                <a:latin typeface="Arial" charset="0"/>
                <a:cs typeface="Arial" charset="0"/>
              </a:defRPr>
            </a:lvl2pPr>
            <a:lvl3pPr>
              <a:tabLst>
                <a:tab pos="509626" algn="l"/>
              </a:tabLst>
              <a:defRPr>
                <a:solidFill>
                  <a:schemeClr val="bg1"/>
                </a:solidFill>
                <a:latin typeface="Arial" charset="0"/>
                <a:cs typeface="Arial" charset="0"/>
              </a:defRPr>
            </a:lvl3pPr>
            <a:lvl4pPr>
              <a:tabLst>
                <a:tab pos="509626" algn="l"/>
              </a:tabLst>
              <a:defRPr>
                <a:solidFill>
                  <a:schemeClr val="bg1"/>
                </a:solidFill>
                <a:latin typeface="Arial" charset="0"/>
                <a:cs typeface="Arial" charset="0"/>
              </a:defRPr>
            </a:lvl4pPr>
            <a:lvl5pPr>
              <a:tabLst>
                <a:tab pos="509626" algn="l"/>
              </a:tabLst>
              <a:defRPr>
                <a:solidFill>
                  <a:schemeClr val="bg1"/>
                </a:solidFill>
                <a:latin typeface="Arial" charset="0"/>
                <a:cs typeface="Arial" charset="0"/>
              </a:defRPr>
            </a:lvl5pPr>
            <a:lvl6pPr marL="1770278" indent="-160934" defTabSz="316281" eaLnBrk="0" fontAlgn="base" hangingPunct="0">
              <a:spcBef>
                <a:spcPct val="0"/>
              </a:spcBef>
              <a:spcAft>
                <a:spcPct val="0"/>
              </a:spcAft>
              <a:tabLst>
                <a:tab pos="509626" algn="l"/>
              </a:tabLst>
              <a:defRPr>
                <a:solidFill>
                  <a:schemeClr val="bg1"/>
                </a:solidFill>
                <a:latin typeface="Arial" charset="0"/>
                <a:cs typeface="Arial" charset="0"/>
              </a:defRPr>
            </a:lvl6pPr>
            <a:lvl7pPr marL="2092147" indent="-160934" defTabSz="316281" eaLnBrk="0" fontAlgn="base" hangingPunct="0">
              <a:spcBef>
                <a:spcPct val="0"/>
              </a:spcBef>
              <a:spcAft>
                <a:spcPct val="0"/>
              </a:spcAft>
              <a:tabLst>
                <a:tab pos="509626" algn="l"/>
              </a:tabLst>
              <a:defRPr>
                <a:solidFill>
                  <a:schemeClr val="bg1"/>
                </a:solidFill>
                <a:latin typeface="Arial" charset="0"/>
                <a:cs typeface="Arial" charset="0"/>
              </a:defRPr>
            </a:lvl7pPr>
            <a:lvl8pPr marL="2414016" indent="-160934" defTabSz="316281" eaLnBrk="0" fontAlgn="base" hangingPunct="0">
              <a:spcBef>
                <a:spcPct val="0"/>
              </a:spcBef>
              <a:spcAft>
                <a:spcPct val="0"/>
              </a:spcAft>
              <a:tabLst>
                <a:tab pos="509626" algn="l"/>
              </a:tabLst>
              <a:defRPr>
                <a:solidFill>
                  <a:schemeClr val="bg1"/>
                </a:solidFill>
                <a:latin typeface="Arial" charset="0"/>
                <a:cs typeface="Arial" charset="0"/>
              </a:defRPr>
            </a:lvl8pPr>
            <a:lvl9pPr marL="2735885" indent="-160934" defTabSz="316281" eaLnBrk="0" fontAlgn="base" hangingPunct="0">
              <a:spcBef>
                <a:spcPct val="0"/>
              </a:spcBef>
              <a:spcAft>
                <a:spcPct val="0"/>
              </a:spcAft>
              <a:tabLst>
                <a:tab pos="509626" algn="l"/>
              </a:tabLst>
              <a:defRPr>
                <a:solidFill>
                  <a:schemeClr val="bg1"/>
                </a:solidFill>
                <a:latin typeface="Arial" charset="0"/>
                <a:cs typeface="Arial" charset="0"/>
              </a:defRPr>
            </a:lvl9pPr>
          </a:lstStyle>
          <a:p>
            <a:fld id="{60B69889-1941-43A5-9407-C53DB7C417A2}" type="slidenum">
              <a:rPr lang="de-DE" altLang="de-DE" smtClean="0">
                <a:solidFill>
                  <a:srgbClr val="FFFFFF"/>
                </a:solidFill>
              </a:rPr>
              <a:pPr/>
              <a:t>10</a:t>
            </a:fld>
            <a:endParaRPr lang="de-DE" altLang="de-DE">
              <a:solidFill>
                <a:srgbClr val="FFFFFF"/>
              </a:solidFill>
            </a:endParaRPr>
          </a:p>
        </p:txBody>
      </p:sp>
      <p:pic>
        <p:nvPicPr>
          <p:cNvPr id="16388" name="Picture 4" descr="Entstehung Arteriosklerose (Arterienverkalkung/ Arterienverhärtu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5748" y="2602711"/>
            <a:ext cx="11320499" cy="3395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feld 11"/>
          <p:cNvSpPr txBox="1">
            <a:spLocks noChangeArrowheads="1"/>
          </p:cNvSpPr>
          <p:nvPr/>
        </p:nvSpPr>
        <p:spPr bwMode="auto">
          <a:xfrm>
            <a:off x="435748" y="6062033"/>
            <a:ext cx="1784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000" dirty="0">
                <a:latin typeface="Arial" panose="020B0604020202020204" pitchFamily="34" charset="0"/>
                <a:cs typeface="Arial" panose="020B0604020202020204" pitchFamily="34" charset="0"/>
              </a:rPr>
              <a:t>Bildquelle:  angiologie-dd.de</a:t>
            </a:r>
          </a:p>
        </p:txBody>
      </p:sp>
      <p:sp>
        <p:nvSpPr>
          <p:cNvPr id="2" name="Fußzeilenplatzhalter 1">
            <a:extLst>
              <a:ext uri="{FF2B5EF4-FFF2-40B4-BE49-F238E27FC236}">
                <a16:creationId xmlns:a16="http://schemas.microsoft.com/office/drawing/2014/main" id="{2C25A6B2-49C0-46DA-57C1-CCB1CA94B4F9}"/>
              </a:ext>
            </a:extLst>
          </p:cNvPr>
          <p:cNvSpPr>
            <a:spLocks noGrp="1"/>
          </p:cNvSpPr>
          <p:nvPr>
            <p:ph type="ftr" sz="quarter" idx="11"/>
          </p:nvPr>
        </p:nvSpPr>
        <p:spPr/>
        <p:txBody>
          <a:bodyPr/>
          <a:lstStyle/>
          <a:p>
            <a:r>
              <a:rPr lang="de-DE"/>
              <a:t>Stand: April 2024 © DGPR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49A4BA5D-B065-F809-8C7B-239F78E9D56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FF6C8CF3-D4D0-DE99-F636-4EBE3ADC767E}"/>
              </a:ext>
            </a:extLst>
          </p:cNvPr>
          <p:cNvSpPr>
            <a:spLocks noGrp="1"/>
          </p:cNvSpPr>
          <p:nvPr>
            <p:ph type="sldNum" sz="quarter" idx="12"/>
          </p:nvPr>
        </p:nvSpPr>
        <p:spPr/>
        <p:txBody>
          <a:bodyPr/>
          <a:lstStyle/>
          <a:p>
            <a:fld id="{8F11A0DE-57F3-4F63-A303-445EFC47CEA1}" type="slidenum">
              <a:rPr lang="de-DE" smtClean="0"/>
              <a:t>11</a:t>
            </a:fld>
            <a:endParaRPr lang="de-DE"/>
          </a:p>
        </p:txBody>
      </p:sp>
      <p:sp>
        <p:nvSpPr>
          <p:cNvPr id="6" name="Rectangle 1">
            <a:extLst>
              <a:ext uri="{FF2B5EF4-FFF2-40B4-BE49-F238E27FC236}">
                <a16:creationId xmlns:a16="http://schemas.microsoft.com/office/drawing/2014/main" id="{386D8683-5149-9848-E667-F9539D5C97E2}"/>
              </a:ext>
            </a:extLst>
          </p:cNvPr>
          <p:cNvSpPr>
            <a:spLocks noGrp="1" noChangeArrowheads="1"/>
          </p:cNvSpPr>
          <p:nvPr>
            <p:ph type="title"/>
          </p:nvPr>
        </p:nvSpPr>
        <p:spPr>
          <a:xfrm>
            <a:off x="838200" y="365125"/>
            <a:ext cx="10515600" cy="1325563"/>
          </a:xfrm>
        </p:spPr>
        <p:txBody>
          <a:bodyPr vert="horz" lIns="91440" tIns="45720" rIns="91440" bIns="45720" rtlCol="0" anchor="ctr">
            <a:normAutofit/>
          </a:bodyPr>
          <a:lstStyle/>
          <a:p>
            <a:pPr>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kern="1200" dirty="0">
                <a:latin typeface="Arial" panose="020B0604020202020204" pitchFamily="34" charset="0"/>
                <a:cs typeface="Arial" panose="020B0604020202020204" pitchFamily="34" charset="0"/>
              </a:rPr>
              <a:t>3. Koronare Herzkrankheit – Verbreitung</a:t>
            </a:r>
          </a:p>
        </p:txBody>
      </p:sp>
      <p:sp>
        <p:nvSpPr>
          <p:cNvPr id="7" name="Rectangle 2">
            <a:extLst>
              <a:ext uri="{FF2B5EF4-FFF2-40B4-BE49-F238E27FC236}">
                <a16:creationId xmlns:a16="http://schemas.microsoft.com/office/drawing/2014/main" id="{DC37655F-05BC-F388-4939-9C41AC9C685B}"/>
              </a:ext>
            </a:extLst>
          </p:cNvPr>
          <p:cNvSpPr txBox="1">
            <a:spLocks noChangeArrowheads="1"/>
          </p:cNvSpPr>
          <p:nvPr/>
        </p:nvSpPr>
        <p:spPr bwMode="auto">
          <a:xfrm>
            <a:off x="838200" y="1825625"/>
            <a:ext cx="5181600" cy="43513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ormAutofit/>
          </a:bodyPr>
          <a:lstStyle/>
          <a:p>
            <a:pPr indent="-228575" defTabSz="914300">
              <a:lnSpc>
                <a:spcPct val="90000"/>
              </a:lnSpc>
              <a:spcBef>
                <a:spcPct val="50000"/>
              </a:spcBef>
              <a:buClr>
                <a:srgbClr val="FF0000"/>
              </a:buClr>
              <a:buFont typeface="Arial" panose="020B0604020202020204" pitchFamily="34" charset="0"/>
              <a:buChar char="•"/>
            </a:pPr>
            <a:r>
              <a:rPr lang="de-DE" altLang="de-DE" dirty="0">
                <a:latin typeface="Arial" panose="020B0604020202020204" pitchFamily="34" charset="0"/>
                <a:cs typeface="Arial" panose="020B0604020202020204" pitchFamily="34" charset="0"/>
              </a:rPr>
              <a:t>Herz-Kreislauferkrankungen sind seit</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Jahrzehnten Todesursache Nr. 1 – und werden</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es auch bleiben</a:t>
            </a:r>
          </a:p>
          <a:p>
            <a:pPr indent="-228575" defTabSz="914300">
              <a:lnSpc>
                <a:spcPct val="90000"/>
              </a:lnSpc>
              <a:spcBef>
                <a:spcPct val="50000"/>
              </a:spcBef>
              <a:buClr>
                <a:srgbClr val="FF0000"/>
              </a:buClr>
              <a:buFont typeface="Arial" panose="020B0604020202020204" pitchFamily="34" charset="0"/>
              <a:buChar char="•"/>
            </a:pPr>
            <a:r>
              <a:rPr lang="de-DE" altLang="de-DE" dirty="0">
                <a:latin typeface="Arial" panose="020B0604020202020204" pitchFamily="34" charset="0"/>
                <a:cs typeface="Arial" panose="020B0604020202020204" pitchFamily="34" charset="0"/>
              </a:rPr>
              <a:t>jeden Tag erleiden mehr als 820 Menschen in</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Deutschland einen </a:t>
            </a:r>
            <a:r>
              <a:rPr lang="de-DE" altLang="de-DE" b="1" dirty="0">
                <a:latin typeface="Arial" panose="020B0604020202020204" pitchFamily="34" charset="0"/>
                <a:cs typeface="Arial" panose="020B0604020202020204" pitchFamily="34" charset="0"/>
              </a:rPr>
              <a:t>Herzinfarkt</a:t>
            </a:r>
          </a:p>
          <a:p>
            <a:pPr indent="-228575" defTabSz="914300">
              <a:lnSpc>
                <a:spcPct val="90000"/>
              </a:lnSpc>
              <a:spcBef>
                <a:spcPct val="50000"/>
              </a:spcBef>
              <a:buClr>
                <a:srgbClr val="FF0000"/>
              </a:buClr>
              <a:buFont typeface="Arial" panose="020B0604020202020204" pitchFamily="34" charset="0"/>
              <a:buChar char="•"/>
            </a:pPr>
            <a:r>
              <a:rPr lang="de-DE" altLang="de-DE" dirty="0">
                <a:latin typeface="Arial" panose="020B0604020202020204" pitchFamily="34" charset="0"/>
                <a:cs typeface="Arial" panose="020B0604020202020204" pitchFamily="34" charset="0"/>
              </a:rPr>
              <a:t>das sind jedes Jahr ca. 300.000 Menschen –</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so viel wie die Einwohner einer Stadt wie</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Karlsruhe</a:t>
            </a:r>
          </a:p>
          <a:p>
            <a:pPr indent="-228575" defTabSz="914300">
              <a:lnSpc>
                <a:spcPct val="90000"/>
              </a:lnSpc>
              <a:spcBef>
                <a:spcPct val="50000"/>
              </a:spcBef>
              <a:buClr>
                <a:srgbClr val="FF0000"/>
              </a:buClr>
              <a:buFont typeface="Arial" panose="020B0604020202020204" pitchFamily="34" charset="0"/>
              <a:buChar char="•"/>
            </a:pPr>
            <a:r>
              <a:rPr lang="de-DE" altLang="de-DE" dirty="0">
                <a:latin typeface="Arial" panose="020B0604020202020204" pitchFamily="34" charset="0"/>
                <a:cs typeface="Arial" panose="020B0604020202020204" pitchFamily="34" charset="0"/>
              </a:rPr>
              <a:t>ca. 44.500 Menschen sterben jährlich aufgrund</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des akuten Herzinfarktes in Deutschland</a:t>
            </a:r>
          </a:p>
          <a:p>
            <a:pPr indent="-228575" defTabSz="914300">
              <a:lnSpc>
                <a:spcPct val="90000"/>
              </a:lnSpc>
              <a:spcBef>
                <a:spcPct val="50000"/>
              </a:spcBef>
              <a:buClr>
                <a:srgbClr val="FF0000"/>
              </a:buClr>
              <a:buFont typeface="Arial" panose="020B0604020202020204" pitchFamily="34" charset="0"/>
              <a:buChar char="•"/>
            </a:pPr>
            <a:r>
              <a:rPr lang="de-DE" altLang="de-DE" dirty="0">
                <a:latin typeface="Arial" panose="020B0604020202020204" pitchFamily="34" charset="0"/>
                <a:cs typeface="Arial" panose="020B0604020202020204" pitchFamily="34" charset="0"/>
              </a:rPr>
              <a:t>121.462 Menschen sterben jährlich an den</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Folgen der KHK: 68.599 Männer und 52.863</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    Frauen</a:t>
            </a:r>
          </a:p>
        </p:txBody>
      </p:sp>
      <p:pic>
        <p:nvPicPr>
          <p:cNvPr id="8" name="Inhaltsplatzhalter 7" descr="Ein Bild, das Menschenmenge, Person, Zuschauer, Konzert enthält.&#10;&#10;Automatisch generierte Beschreibung">
            <a:extLst>
              <a:ext uri="{FF2B5EF4-FFF2-40B4-BE49-F238E27FC236}">
                <a16:creationId xmlns:a16="http://schemas.microsoft.com/office/drawing/2014/main" id="{90D3A0DD-4C25-CF0A-7CCD-91A1219B26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6000" y="1954604"/>
            <a:ext cx="5181600" cy="3454400"/>
          </a:xfrm>
          <a:prstGeom prst="rect">
            <a:avLst/>
          </a:prstGeom>
          <a:ln>
            <a:noFill/>
          </a:ln>
          <a:effectLst>
            <a:outerShdw blurRad="292100" dist="139700" dir="2700000" algn="tl" rotWithShape="0">
              <a:srgbClr val="333333">
                <a:alpha val="65000"/>
              </a:srgbClr>
            </a:outerShdw>
          </a:effectLst>
        </p:spPr>
      </p:pic>
      <p:sp>
        <p:nvSpPr>
          <p:cNvPr id="9" name="Textfeld 8">
            <a:extLst>
              <a:ext uri="{FF2B5EF4-FFF2-40B4-BE49-F238E27FC236}">
                <a16:creationId xmlns:a16="http://schemas.microsoft.com/office/drawing/2014/main" id="{0A4C74F3-DDE3-C88E-7CD8-52034658A42F}"/>
              </a:ext>
            </a:extLst>
          </p:cNvPr>
          <p:cNvSpPr txBox="1"/>
          <p:nvPr/>
        </p:nvSpPr>
        <p:spPr>
          <a:xfrm>
            <a:off x="412012" y="6396959"/>
            <a:ext cx="8540602" cy="244682"/>
          </a:xfrm>
          <a:prstGeom prst="rect">
            <a:avLst/>
          </a:prstGeom>
          <a:noFill/>
        </p:spPr>
        <p:txBody>
          <a:bodyPr wrap="square">
            <a:spAutoFit/>
          </a:bodyPr>
          <a:lstStyle/>
          <a:p>
            <a:pPr defTabSz="914300">
              <a:lnSpc>
                <a:spcPct val="90000"/>
              </a:lnSpc>
              <a:spcBef>
                <a:spcPct val="50000"/>
              </a:spcBef>
            </a:pPr>
            <a:r>
              <a:rPr lang="de-DE" altLang="de-DE" sz="1100" dirty="0">
                <a:solidFill>
                  <a:schemeClr val="bg2">
                    <a:lumMod val="50000"/>
                  </a:schemeClr>
                </a:solidFill>
                <a:latin typeface="Arial" panose="020B0604020202020204" pitchFamily="34" charset="0"/>
                <a:cs typeface="Arial" panose="020B0604020202020204" pitchFamily="34" charset="0"/>
              </a:rPr>
              <a:t>Quelle: DZHK (Dt. Zentrum für Herz-Kreislauf-Forschung e.V. und Herzbericht 2021</a:t>
            </a:r>
          </a:p>
        </p:txBody>
      </p:sp>
      <p:sp>
        <p:nvSpPr>
          <p:cNvPr id="2" name="Textfeld 1">
            <a:extLst>
              <a:ext uri="{FF2B5EF4-FFF2-40B4-BE49-F238E27FC236}">
                <a16:creationId xmlns:a16="http://schemas.microsoft.com/office/drawing/2014/main" id="{AE410F19-303F-63CD-37DB-3A93DD92126B}"/>
              </a:ext>
            </a:extLst>
          </p:cNvPr>
          <p:cNvSpPr txBox="1">
            <a:spLocks noChangeArrowheads="1"/>
          </p:cNvSpPr>
          <p:nvPr/>
        </p:nvSpPr>
        <p:spPr bwMode="auto">
          <a:xfrm>
            <a:off x="6019800" y="5450551"/>
            <a:ext cx="165622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Hydromet</a:t>
            </a:r>
            <a:endParaRPr lang="de-DE" altLang="de-DE" sz="845" dirty="0">
              <a:solidFill>
                <a:srgbClr val="000000"/>
              </a:solidFill>
            </a:endParaRPr>
          </a:p>
        </p:txBody>
      </p:sp>
    </p:spTree>
    <p:extLst>
      <p:ext uri="{BB962C8B-B14F-4D97-AF65-F5344CB8AC3E}">
        <p14:creationId xmlns:p14="http://schemas.microsoft.com/office/powerpoint/2010/main" val="3818393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10FDFA-8338-8AFB-267E-2099C2EDAAD1}"/>
              </a:ext>
            </a:extLst>
          </p:cNvPr>
          <p:cNvSpPr txBox="1">
            <a:spLocks noChangeArrowheads="1"/>
          </p:cNvSpPr>
          <p:nvPr/>
        </p:nvSpPr>
        <p:spPr>
          <a:xfrm>
            <a:off x="452063" y="662122"/>
            <a:ext cx="11085816" cy="880075"/>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Koronare Herzkrankheit</a:t>
            </a:r>
          </a:p>
        </p:txBody>
      </p:sp>
      <p:pic>
        <p:nvPicPr>
          <p:cNvPr id="5" name="Grafik 4" descr="Ein Bild, das Text, Screenshot, Zahl, Reihe enthält.&#10;&#10;Automatisch generierte Beschreibung">
            <a:extLst>
              <a:ext uri="{FF2B5EF4-FFF2-40B4-BE49-F238E27FC236}">
                <a16:creationId xmlns:a16="http://schemas.microsoft.com/office/drawing/2014/main" id="{B1C25F90-5CCC-9817-797A-BF419B17F5F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81111" y="2191439"/>
            <a:ext cx="7827719" cy="4170506"/>
          </a:xfrm>
          <a:prstGeom prst="rect">
            <a:avLst/>
          </a:prstGeom>
        </p:spPr>
      </p:pic>
      <p:sp>
        <p:nvSpPr>
          <p:cNvPr id="7" name="Textfeld 6">
            <a:extLst>
              <a:ext uri="{FF2B5EF4-FFF2-40B4-BE49-F238E27FC236}">
                <a16:creationId xmlns:a16="http://schemas.microsoft.com/office/drawing/2014/main" id="{B5C7DF1A-D6A6-9F86-8DF9-CB971F0D7261}"/>
              </a:ext>
            </a:extLst>
          </p:cNvPr>
          <p:cNvSpPr txBox="1"/>
          <p:nvPr/>
        </p:nvSpPr>
        <p:spPr>
          <a:xfrm>
            <a:off x="452063" y="1311364"/>
            <a:ext cx="10095931" cy="461665"/>
          </a:xfrm>
          <a:prstGeom prst="rect">
            <a:avLst/>
          </a:prstGeom>
          <a:noFill/>
        </p:spPr>
        <p:txBody>
          <a:bodyPr wrap="square">
            <a:spAutoFit/>
          </a:bodyPr>
          <a:lstStyle/>
          <a:p>
            <a:r>
              <a:rPr lang="de-DE" altLang="de-DE" sz="2400" dirty="0">
                <a:latin typeface="Arial" panose="020B0604020202020204" pitchFamily="34" charset="0"/>
                <a:cs typeface="Arial" panose="020B0604020202020204" pitchFamily="34" charset="0"/>
              </a:rPr>
              <a:t>abnehmende Sterblichkeit seit über 10 Jahren in Deutschland</a:t>
            </a:r>
            <a:endParaRPr lang="de-DE" sz="2400" dirty="0"/>
          </a:p>
        </p:txBody>
      </p:sp>
      <p:sp>
        <p:nvSpPr>
          <p:cNvPr id="8" name="Textfeld 7">
            <a:extLst>
              <a:ext uri="{FF2B5EF4-FFF2-40B4-BE49-F238E27FC236}">
                <a16:creationId xmlns:a16="http://schemas.microsoft.com/office/drawing/2014/main" id="{DC8702C7-6324-2797-F38D-D75C57F794AD}"/>
              </a:ext>
            </a:extLst>
          </p:cNvPr>
          <p:cNvSpPr txBox="1"/>
          <p:nvPr/>
        </p:nvSpPr>
        <p:spPr>
          <a:xfrm>
            <a:off x="2081111" y="6340500"/>
            <a:ext cx="3140603" cy="246221"/>
          </a:xfrm>
          <a:prstGeom prst="rect">
            <a:avLst/>
          </a:prstGeom>
          <a:noFill/>
        </p:spPr>
        <p:txBody>
          <a:bodyPr wrap="none" rtlCol="0">
            <a:spAutoFit/>
          </a:bodyPr>
          <a:lstStyle/>
          <a:p>
            <a:r>
              <a:rPr lang="de-DE" sz="1000" dirty="0">
                <a:solidFill>
                  <a:schemeClr val="bg2">
                    <a:lumMod val="50000"/>
                  </a:schemeClr>
                </a:solidFill>
                <a:latin typeface="Arial" panose="020B0604020202020204" pitchFamily="34" charset="0"/>
                <a:cs typeface="Arial" panose="020B0604020202020204" pitchFamily="34" charset="0"/>
              </a:rPr>
              <a:t>Quelle: </a:t>
            </a:r>
            <a:r>
              <a:rPr lang="de-DE" sz="1000" b="0" i="0" dirty="0">
                <a:solidFill>
                  <a:schemeClr val="bg2">
                    <a:lumMod val="50000"/>
                  </a:schemeClr>
                </a:solidFill>
                <a:effectLst/>
                <a:latin typeface="Arial" panose="020B0604020202020204" pitchFamily="34" charset="0"/>
                <a:cs typeface="Arial" panose="020B0604020202020204" pitchFamily="34" charset="0"/>
              </a:rPr>
              <a:t>Herzbericht 2021 der Deutsche Herzstiftung</a:t>
            </a:r>
            <a:r>
              <a:rPr lang="de-DE" sz="1000" dirty="0">
                <a:solidFill>
                  <a:schemeClr val="bg2">
                    <a:lumMod val="50000"/>
                  </a:schemeClr>
                </a:solidFill>
                <a:latin typeface="Arial" panose="020B0604020202020204" pitchFamily="34" charset="0"/>
                <a:cs typeface="Arial" panose="020B0604020202020204" pitchFamily="34" charset="0"/>
              </a:rPr>
              <a:t> </a:t>
            </a:r>
          </a:p>
        </p:txBody>
      </p:sp>
      <p:sp>
        <p:nvSpPr>
          <p:cNvPr id="3" name="Fußzeilenplatzhalter 2">
            <a:extLst>
              <a:ext uri="{FF2B5EF4-FFF2-40B4-BE49-F238E27FC236}">
                <a16:creationId xmlns:a16="http://schemas.microsoft.com/office/drawing/2014/main" id="{C00AFDA9-1612-581C-B50F-A7808495A671}"/>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8D04B549-97E9-0CD2-DB0B-85541EE4753A}"/>
              </a:ext>
            </a:extLst>
          </p:cNvPr>
          <p:cNvSpPr>
            <a:spLocks noGrp="1"/>
          </p:cNvSpPr>
          <p:nvPr>
            <p:ph type="sldNum" sz="quarter" idx="12"/>
          </p:nvPr>
        </p:nvSpPr>
        <p:spPr/>
        <p:txBody>
          <a:bodyPr/>
          <a:lstStyle/>
          <a:p>
            <a:fld id="{8F11A0DE-57F3-4F63-A303-445EFC47CEA1}" type="slidenum">
              <a:rPr lang="de-DE" smtClean="0"/>
              <a:t>12</a:t>
            </a:fld>
            <a:endParaRPr lang="de-DE"/>
          </a:p>
        </p:txBody>
      </p:sp>
    </p:spTree>
    <p:extLst>
      <p:ext uri="{BB962C8B-B14F-4D97-AF65-F5344CB8AC3E}">
        <p14:creationId xmlns:p14="http://schemas.microsoft.com/office/powerpoint/2010/main" val="1778044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10FDFA-8338-8AFB-267E-2099C2EDAAD1}"/>
              </a:ext>
            </a:extLst>
          </p:cNvPr>
          <p:cNvSpPr txBox="1">
            <a:spLocks noChangeArrowheads="1"/>
          </p:cNvSpPr>
          <p:nvPr/>
        </p:nvSpPr>
        <p:spPr>
          <a:xfrm>
            <a:off x="452063" y="378428"/>
            <a:ext cx="11085816" cy="1510020"/>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Koronare Herzkrankheit</a:t>
            </a:r>
          </a:p>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2400" dirty="0">
                <a:latin typeface="Arial" panose="020B0604020202020204" pitchFamily="34" charset="0"/>
                <a:cs typeface="Arial" panose="020B0604020202020204" pitchFamily="34" charset="0"/>
              </a:rPr>
              <a:t>abnehmende Sterblichkeit seit über 10 Jahren in Deutschland</a:t>
            </a:r>
          </a:p>
        </p:txBody>
      </p:sp>
      <p:sp>
        <p:nvSpPr>
          <p:cNvPr id="3" name="Textfeld 2">
            <a:extLst>
              <a:ext uri="{FF2B5EF4-FFF2-40B4-BE49-F238E27FC236}">
                <a16:creationId xmlns:a16="http://schemas.microsoft.com/office/drawing/2014/main" id="{92BC0931-E4F8-5F8B-2932-7E3E3C75CC4D}"/>
              </a:ext>
            </a:extLst>
          </p:cNvPr>
          <p:cNvSpPr txBox="1"/>
          <p:nvPr/>
        </p:nvSpPr>
        <p:spPr>
          <a:xfrm>
            <a:off x="452063" y="1888448"/>
            <a:ext cx="10880333" cy="4154984"/>
          </a:xfrm>
          <a:prstGeom prst="rect">
            <a:avLst/>
          </a:prstGeom>
          <a:noFill/>
        </p:spPr>
        <p:txBody>
          <a:bodyPr wrap="square" rtlCol="0">
            <a:spAutoFit/>
          </a:bodyPr>
          <a:lstStyle/>
          <a:p>
            <a:pPr algn="l"/>
            <a:r>
              <a:rPr lang="de-DE" sz="2400" b="0" i="0" u="none" strike="noStrike" baseline="0" dirty="0">
                <a:latin typeface="Arial" panose="020B0604020202020204" pitchFamily="34" charset="0"/>
                <a:cs typeface="Arial" panose="020B0604020202020204" pitchFamily="34" charset="0"/>
              </a:rPr>
              <a:t>Die Abnahme beruht – abgesehen vom Rückgang der Anzahl von Rauchern bis Beginn der Corona-Pandemie – auch auf Verbesserungen der präventiven, rehabilitativen und therapeutischen Maßnahmen:</a:t>
            </a:r>
          </a:p>
          <a:p>
            <a:pPr algn="l"/>
            <a:endParaRPr lang="de-DE" sz="2400" b="0" i="0" u="none" strike="noStrike" baseline="0" dirty="0">
              <a:latin typeface="Arial" panose="020B0604020202020204" pitchFamily="34" charset="0"/>
              <a:cs typeface="Arial" panose="020B0604020202020204" pitchFamily="34" charset="0"/>
            </a:endParaRPr>
          </a:p>
          <a:p>
            <a:pPr marL="342900" indent="-342900" algn="l">
              <a:buClr>
                <a:srgbClr val="FF0000"/>
              </a:buClr>
              <a:buFont typeface="Arial" panose="020B0604020202020204" pitchFamily="34" charset="0"/>
              <a:buChar char="•"/>
            </a:pPr>
            <a:r>
              <a:rPr lang="de-DE" sz="2400" b="0" i="0" u="none" strike="noStrike" baseline="0" dirty="0">
                <a:latin typeface="Arial" panose="020B0604020202020204" pitchFamily="34" charset="0"/>
                <a:cs typeface="Arial" panose="020B0604020202020204" pitchFamily="34" charset="0"/>
              </a:rPr>
              <a:t>Notfall-PCI, die Art der Stents und die Medikation</a:t>
            </a:r>
          </a:p>
          <a:p>
            <a:pPr marL="342900" indent="-342900" algn="l">
              <a:buClr>
                <a:srgbClr val="FF0000"/>
              </a:buClr>
              <a:buFont typeface="Arial" panose="020B0604020202020204" pitchFamily="34" charset="0"/>
              <a:buChar char="•"/>
            </a:pPr>
            <a:r>
              <a:rPr lang="de-DE" sz="2400" b="0" i="0" u="none" strike="noStrike" baseline="0" dirty="0">
                <a:latin typeface="Arial" panose="020B0604020202020204" pitchFamily="34" charset="0"/>
                <a:cs typeface="Arial" panose="020B0604020202020204" pitchFamily="34" charset="0"/>
              </a:rPr>
              <a:t>Verbesserungen der Abläufe im Bereich der Rettungskette</a:t>
            </a:r>
          </a:p>
          <a:p>
            <a:pPr marL="342900" indent="-342900" algn="l">
              <a:buClr>
                <a:srgbClr val="FF0000"/>
              </a:buClr>
              <a:buFont typeface="Arial" panose="020B0604020202020204" pitchFamily="34" charset="0"/>
              <a:buChar char="•"/>
            </a:pPr>
            <a:r>
              <a:rPr lang="de-DE" sz="2400" b="0" i="0" u="none" strike="noStrike" baseline="0" dirty="0">
                <a:latin typeface="Arial" panose="020B0604020202020204" pitchFamily="34" charset="0"/>
                <a:cs typeface="Arial" panose="020B0604020202020204" pitchFamily="34" charset="0"/>
              </a:rPr>
              <a:t>vermehrte Kenntnis der Risikofaktoren</a:t>
            </a:r>
          </a:p>
          <a:p>
            <a:pPr algn="l"/>
            <a:endParaRPr lang="de-DE" sz="2400" b="0" i="0" u="none" strike="noStrike" baseline="0" dirty="0">
              <a:latin typeface="Arial" panose="020B0604020202020204" pitchFamily="34" charset="0"/>
              <a:cs typeface="Arial" panose="020B0604020202020204" pitchFamily="34" charset="0"/>
            </a:endParaRPr>
          </a:p>
          <a:p>
            <a:pPr algn="l"/>
            <a:r>
              <a:rPr lang="de-DE" sz="2400" b="0" i="0" u="none" strike="noStrike" baseline="0" dirty="0">
                <a:latin typeface="Arial" panose="020B0604020202020204" pitchFamily="34" charset="0"/>
                <a:cs typeface="Arial" panose="020B0604020202020204" pitchFamily="34" charset="0"/>
              </a:rPr>
              <a:t>Trotz der ausgeprägten Abnahme der Sterblichkeit bei Männern ist deren Prognose beim akuten Myokardinfarkt auch im Jahr 2020 immer noch ungünstiger als die Prognose der Frauen bei dem gleichen Ereignis.</a:t>
            </a:r>
            <a:endParaRPr lang="de-DE" sz="2400" dirty="0">
              <a:latin typeface="Arial" panose="020B0604020202020204" pitchFamily="34" charset="0"/>
              <a:cs typeface="Arial" panose="020B0604020202020204" pitchFamily="34" charset="0"/>
            </a:endParaRPr>
          </a:p>
        </p:txBody>
      </p:sp>
      <p:sp>
        <p:nvSpPr>
          <p:cNvPr id="4" name="Textfeld 3">
            <a:extLst>
              <a:ext uri="{FF2B5EF4-FFF2-40B4-BE49-F238E27FC236}">
                <a16:creationId xmlns:a16="http://schemas.microsoft.com/office/drawing/2014/main" id="{50E7DF26-B4D6-644D-D899-D70F2A53D699}"/>
              </a:ext>
            </a:extLst>
          </p:cNvPr>
          <p:cNvSpPr txBox="1"/>
          <p:nvPr/>
        </p:nvSpPr>
        <p:spPr>
          <a:xfrm>
            <a:off x="134091" y="6428158"/>
            <a:ext cx="2331087" cy="246221"/>
          </a:xfrm>
          <a:prstGeom prst="rect">
            <a:avLst/>
          </a:prstGeom>
          <a:noFill/>
        </p:spPr>
        <p:txBody>
          <a:bodyPr wrap="none" rtlCol="0">
            <a:spAutoFit/>
          </a:bodyPr>
          <a:lstStyle/>
          <a:p>
            <a:r>
              <a:rPr lang="de-DE" sz="1000" dirty="0">
                <a:solidFill>
                  <a:schemeClr val="bg1">
                    <a:lumMod val="50000"/>
                  </a:schemeClr>
                </a:solidFill>
                <a:latin typeface="Arial" panose="020B0604020202020204" pitchFamily="34" charset="0"/>
                <a:cs typeface="Arial" panose="020B0604020202020204" pitchFamily="34" charset="0"/>
              </a:rPr>
              <a:t>Quelle:  </a:t>
            </a:r>
            <a:r>
              <a:rPr lang="de-DE" sz="1000" dirty="0" err="1">
                <a:solidFill>
                  <a:schemeClr val="bg1">
                    <a:lumMod val="50000"/>
                  </a:schemeClr>
                </a:solidFill>
                <a:latin typeface="Arial" panose="020B0604020202020204" pitchFamily="34" charset="0"/>
                <a:cs typeface="Arial" panose="020B0604020202020204" pitchFamily="34" charset="0"/>
              </a:rPr>
              <a:t>Dt.Herzbericht</a:t>
            </a:r>
            <a:r>
              <a:rPr lang="de-DE" sz="1000" dirty="0">
                <a:solidFill>
                  <a:schemeClr val="bg1">
                    <a:lumMod val="50000"/>
                  </a:schemeClr>
                </a:solidFill>
                <a:latin typeface="Arial" panose="020B0604020202020204" pitchFamily="34" charset="0"/>
                <a:cs typeface="Arial" panose="020B0604020202020204" pitchFamily="34" charset="0"/>
              </a:rPr>
              <a:t> 2021, Seite 37</a:t>
            </a:r>
          </a:p>
        </p:txBody>
      </p:sp>
      <p:sp>
        <p:nvSpPr>
          <p:cNvPr id="5" name="Fußzeilenplatzhalter 4">
            <a:extLst>
              <a:ext uri="{FF2B5EF4-FFF2-40B4-BE49-F238E27FC236}">
                <a16:creationId xmlns:a16="http://schemas.microsoft.com/office/drawing/2014/main" id="{723D19C6-5D2B-359E-EFA9-4F2F5E6A202E}"/>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6A8550D5-3C78-05B9-CEAA-D8CB17BB0CE0}"/>
              </a:ext>
            </a:extLst>
          </p:cNvPr>
          <p:cNvSpPr>
            <a:spLocks noGrp="1"/>
          </p:cNvSpPr>
          <p:nvPr>
            <p:ph type="sldNum" sz="quarter" idx="12"/>
          </p:nvPr>
        </p:nvSpPr>
        <p:spPr/>
        <p:txBody>
          <a:bodyPr/>
          <a:lstStyle/>
          <a:p>
            <a:fld id="{8F11A0DE-57F3-4F63-A303-445EFC47CEA1}" type="slidenum">
              <a:rPr lang="de-DE" smtClean="0"/>
              <a:t>13</a:t>
            </a:fld>
            <a:endParaRPr lang="de-DE"/>
          </a:p>
        </p:txBody>
      </p:sp>
    </p:spTree>
    <p:extLst>
      <p:ext uri="{BB962C8B-B14F-4D97-AF65-F5344CB8AC3E}">
        <p14:creationId xmlns:p14="http://schemas.microsoft.com/office/powerpoint/2010/main" val="70723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89052" y="337487"/>
            <a:ext cx="11013896" cy="1446566"/>
          </a:xfrm>
          <a:prstGeom prst="rect">
            <a:avLst/>
          </a:prstGeom>
        </p:spPr>
        <p:txBody>
          <a:bodyPr wrap="square" lIns="91455" tIns="45728" rIns="91455" bIns="45728">
            <a:spAutoFit/>
          </a:bodyPr>
          <a:lstStyle/>
          <a:p>
            <a:pPr algn="ctr">
              <a:defRPr/>
            </a:pPr>
            <a:r>
              <a:rPr lang="de-DE" sz="4400" dirty="0">
                <a:latin typeface="Arial" panose="020B0604020202020204" pitchFamily="34" charset="0"/>
                <a:cs typeface="Arial" panose="020B0604020202020204" pitchFamily="34" charset="0"/>
              </a:rPr>
              <a:t>Wann und wo sterben Menschen mit einem akuten Herzinfarkt? – Faktor </a:t>
            </a:r>
            <a:r>
              <a:rPr lang="de-DE" sz="4400" dirty="0">
                <a:solidFill>
                  <a:srgbClr val="FF0000"/>
                </a:solidFill>
                <a:latin typeface="Arial" panose="020B0604020202020204" pitchFamily="34" charset="0"/>
                <a:cs typeface="Arial" panose="020B0604020202020204" pitchFamily="34" charset="0"/>
              </a:rPr>
              <a:t>Zeit</a:t>
            </a:r>
            <a:r>
              <a:rPr lang="de-DE" sz="4400" dirty="0">
                <a:solidFill>
                  <a:schemeClr val="bg1">
                    <a:lumMod val="50000"/>
                  </a:schemeClr>
                </a:solidFill>
                <a:latin typeface="Arial" panose="020B0604020202020204" pitchFamily="34" charset="0"/>
                <a:cs typeface="Arial" panose="020B0604020202020204" pitchFamily="34" charset="0"/>
              </a:rPr>
              <a:t> </a:t>
            </a:r>
          </a:p>
        </p:txBody>
      </p:sp>
      <p:sp>
        <p:nvSpPr>
          <p:cNvPr id="2" name="Pfeil: nach links 1">
            <a:extLst>
              <a:ext uri="{FF2B5EF4-FFF2-40B4-BE49-F238E27FC236}">
                <a16:creationId xmlns:a16="http://schemas.microsoft.com/office/drawing/2014/main" id="{E883ADF6-BA45-3839-FB4A-4A8217518D11}"/>
              </a:ext>
            </a:extLst>
          </p:cNvPr>
          <p:cNvSpPr/>
          <p:nvPr/>
        </p:nvSpPr>
        <p:spPr>
          <a:xfrm rot="19125939">
            <a:off x="10304979" y="1837663"/>
            <a:ext cx="978408" cy="833954"/>
          </a:xfrm>
          <a:prstGeom prst="leftArrow">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id="{1FEBDDC3-6177-7AF8-2C75-1EDB8EB463BB}"/>
              </a:ext>
            </a:extLst>
          </p:cNvPr>
          <p:cNvSpPr txBox="1"/>
          <p:nvPr/>
        </p:nvSpPr>
        <p:spPr>
          <a:xfrm>
            <a:off x="478928" y="1858687"/>
            <a:ext cx="11261765" cy="4893647"/>
          </a:xfrm>
          <a:prstGeom prst="rect">
            <a:avLst/>
          </a:prstGeom>
          <a:noFill/>
        </p:spPr>
        <p:txBody>
          <a:bodyPr wrap="square" rtlCol="0">
            <a:spAutoFit/>
          </a:bodyPr>
          <a:lstStyle/>
          <a:p>
            <a:r>
              <a:rPr lang="de-DE" sz="2400" dirty="0">
                <a:latin typeface="Arial" panose="020B0604020202020204" pitchFamily="34" charset="0"/>
                <a:cs typeface="Arial" panose="020B0604020202020204" pitchFamily="34" charset="0"/>
              </a:rPr>
              <a:t>Münchner MEDEA-Studie</a:t>
            </a:r>
            <a:r>
              <a:rPr lang="de-DE" sz="2400" baseline="30000" dirty="0">
                <a:latin typeface="Arial" panose="020B0604020202020204" pitchFamily="34" charset="0"/>
                <a:cs typeface="Arial" panose="020B0604020202020204" pitchFamily="34" charset="0"/>
              </a:rPr>
              <a:t> </a:t>
            </a:r>
            <a:r>
              <a:rPr lang="de-DE" sz="2400" dirty="0">
                <a:latin typeface="Arial" panose="020B0604020202020204" pitchFamily="34" charset="0"/>
                <a:cs typeface="Arial" panose="020B0604020202020204" pitchFamily="34" charset="0"/>
              </a:rPr>
              <a:t>– 486 untersuchte Herzinfarktpatienten</a:t>
            </a:r>
          </a:p>
          <a:p>
            <a:endParaRPr lang="de-DE" sz="2400" dirty="0">
              <a:solidFill>
                <a:schemeClr val="bg1">
                  <a:lumMod val="50000"/>
                </a:schemeClr>
              </a:solidFill>
              <a:latin typeface="Arial" panose="020B0604020202020204" pitchFamily="34" charset="0"/>
              <a:cs typeface="Arial" panose="020B0604020202020204" pitchFamily="34" charset="0"/>
            </a:endParaRPr>
          </a:p>
          <a:p>
            <a:r>
              <a:rPr lang="de-DE" sz="2400" dirty="0">
                <a:solidFill>
                  <a:srgbClr val="FF0000"/>
                </a:solidFill>
                <a:latin typeface="Arial" panose="020B0604020202020204" pitchFamily="34" charset="0"/>
                <a:cs typeface="Arial" panose="020B0604020202020204" pitchFamily="34" charset="0"/>
              </a:rPr>
              <a:t>Zeitverzögerung der Alarmierung bei Infarktverdacht</a:t>
            </a:r>
            <a:r>
              <a:rPr lang="de-DE" sz="2400" dirty="0">
                <a:solidFill>
                  <a:schemeClr val="bg1">
                    <a:lumMod val="50000"/>
                  </a:schemeClr>
                </a:solidFill>
                <a:latin typeface="Arial" panose="020B0604020202020204" pitchFamily="34" charset="0"/>
                <a:cs typeface="Arial" panose="020B0604020202020204" pitchFamily="34" charset="0"/>
              </a:rPr>
              <a:t>:</a:t>
            </a:r>
          </a:p>
          <a:p>
            <a:pPr marL="342900" indent="-342900">
              <a:buClr>
                <a:srgbClr val="FF0000"/>
              </a:buClr>
              <a:buFont typeface="Arial" panose="020B0604020202020204" pitchFamily="34" charset="0"/>
              <a:buChar char="•"/>
            </a:pPr>
            <a:r>
              <a:rPr lang="de-DE" sz="2400" dirty="0">
                <a:latin typeface="Arial" panose="020B0604020202020204" pitchFamily="34" charset="0"/>
                <a:cs typeface="Arial" panose="020B0604020202020204" pitchFamily="34" charset="0"/>
              </a:rPr>
              <a:t>bei Männern 168 Minuten (mit Vorwissen) – 276 Minuten (ohne Vorwissen)</a:t>
            </a:r>
          </a:p>
          <a:p>
            <a:pPr marL="342900" indent="-342900">
              <a:buClr>
                <a:srgbClr val="FF0000"/>
              </a:buClr>
              <a:buFont typeface="Arial" panose="020B0604020202020204" pitchFamily="34" charset="0"/>
              <a:buChar char="•"/>
            </a:pPr>
            <a:r>
              <a:rPr lang="de-DE" sz="2400" dirty="0">
                <a:latin typeface="Arial" panose="020B0604020202020204" pitchFamily="34" charset="0"/>
                <a:cs typeface="Arial" panose="020B0604020202020204" pitchFamily="34" charset="0"/>
              </a:rPr>
              <a:t>bei Frauen 189 Minuten (mit Vorwissen) – 262 Minuten (ohne Vorwissen)</a:t>
            </a:r>
          </a:p>
          <a:p>
            <a:endParaRPr lang="de-DE" sz="2400" dirty="0">
              <a:latin typeface="Arial" panose="020B0604020202020204" pitchFamily="34" charset="0"/>
              <a:cs typeface="Arial" panose="020B0604020202020204" pitchFamily="34" charset="0"/>
            </a:endParaRPr>
          </a:p>
          <a:p>
            <a:r>
              <a:rPr lang="de-DE" sz="2400" dirty="0">
                <a:latin typeface="Arial" panose="020B0604020202020204" pitchFamily="34" charset="0"/>
                <a:cs typeface="Arial" panose="020B0604020202020204" pitchFamily="34" charset="0"/>
              </a:rPr>
              <a:t>Fazit: „Herzinfarktpatienten mit ausreichendem Vorwissen über die Infarktbeschwerden haben eine 50 Prozent höhere Chance, die Klinik </a:t>
            </a:r>
            <a:r>
              <a:rPr lang="de-DE" sz="2400" dirty="0">
                <a:solidFill>
                  <a:srgbClr val="FF0000"/>
                </a:solidFill>
                <a:latin typeface="Arial" panose="020B0604020202020204" pitchFamily="34" charset="0"/>
                <a:cs typeface="Arial" panose="020B0604020202020204" pitchFamily="34" charset="0"/>
              </a:rPr>
              <a:t>deutlich früher</a:t>
            </a:r>
            <a:r>
              <a:rPr lang="de-DE" sz="2400" dirty="0">
                <a:latin typeface="Arial" panose="020B0604020202020204" pitchFamily="34" charset="0"/>
                <a:cs typeface="Arial" panose="020B0604020202020204" pitchFamily="34" charset="0"/>
              </a:rPr>
              <a:t> zu erreichen als Betroffene ohne dieses Wissen“.</a:t>
            </a:r>
          </a:p>
          <a:p>
            <a:endParaRPr lang="de-DE" sz="2400" dirty="0">
              <a:latin typeface="Arial" panose="020B0604020202020204" pitchFamily="34" charset="0"/>
              <a:cs typeface="Arial" panose="020B0604020202020204" pitchFamily="34" charset="0"/>
            </a:endParaRPr>
          </a:p>
          <a:p>
            <a:r>
              <a:rPr lang="de-DE" sz="2400" dirty="0">
                <a:latin typeface="Arial" panose="020B0604020202020204" pitchFamily="34" charset="0"/>
                <a:cs typeface="Arial" panose="020B0604020202020204" pitchFamily="34" charset="0"/>
              </a:rPr>
              <a:t>Intensive Aufklärung Angehöriger von Risikopatienten ist sehr wichtig. Allerdings wenden sich zu viele Betroffene zunächst an ihren Hausarzt, was zu längeren Zeitverzögerungen führt.</a:t>
            </a:r>
          </a:p>
        </p:txBody>
      </p:sp>
      <p:sp>
        <p:nvSpPr>
          <p:cNvPr id="5" name="Textfeld 4">
            <a:extLst>
              <a:ext uri="{FF2B5EF4-FFF2-40B4-BE49-F238E27FC236}">
                <a16:creationId xmlns:a16="http://schemas.microsoft.com/office/drawing/2014/main" id="{9EC1F1E7-F162-B749-4017-893A93B0E149}"/>
              </a:ext>
            </a:extLst>
          </p:cNvPr>
          <p:cNvSpPr txBox="1"/>
          <p:nvPr/>
        </p:nvSpPr>
        <p:spPr>
          <a:xfrm>
            <a:off x="6233420" y="6506707"/>
            <a:ext cx="4560763" cy="307777"/>
          </a:xfrm>
          <a:prstGeom prst="rect">
            <a:avLst/>
          </a:prstGeom>
          <a:noFill/>
        </p:spPr>
        <p:txBody>
          <a:bodyPr wrap="square" rtlCol="0">
            <a:spAutoFit/>
          </a:bodyPr>
          <a:lstStyle/>
          <a:p>
            <a:r>
              <a:rPr lang="de-DE" sz="1400" dirty="0">
                <a:solidFill>
                  <a:schemeClr val="bg1">
                    <a:lumMod val="50000"/>
                  </a:schemeClr>
                </a:solidFill>
                <a:effectLst/>
                <a:latin typeface="Arial" panose="020B0604020202020204" pitchFamily="34" charset="0"/>
                <a:cs typeface="Arial" panose="020B0604020202020204" pitchFamily="34" charset="0"/>
              </a:rPr>
              <a:t>Quelle: Ladwig KH</a:t>
            </a:r>
            <a:r>
              <a:rPr lang="de-DE" sz="1400" dirty="0">
                <a:solidFill>
                  <a:schemeClr val="bg1">
                    <a:lumMod val="50000"/>
                  </a:schemeClr>
                </a:solidFill>
                <a:latin typeface="Arial" panose="020B0604020202020204" pitchFamily="34" charset="0"/>
                <a:cs typeface="Arial" panose="020B0604020202020204" pitchFamily="34" charset="0"/>
              </a:rPr>
              <a:t> et al. </a:t>
            </a:r>
            <a:r>
              <a:rPr lang="de-DE" sz="1400" dirty="0">
                <a:solidFill>
                  <a:schemeClr val="bg1">
                    <a:lumMod val="50000"/>
                  </a:schemeClr>
                </a:solidFill>
                <a:effectLst/>
                <a:latin typeface="Arial" panose="020B0604020202020204" pitchFamily="34" charset="0"/>
                <a:cs typeface="Arial" panose="020B0604020202020204" pitchFamily="34" charset="0"/>
              </a:rPr>
              <a:t>. Am J </a:t>
            </a:r>
            <a:r>
              <a:rPr lang="de-DE" sz="1400" dirty="0" err="1">
                <a:solidFill>
                  <a:schemeClr val="bg1">
                    <a:lumMod val="50000"/>
                  </a:schemeClr>
                </a:solidFill>
                <a:effectLst/>
                <a:latin typeface="Arial" panose="020B0604020202020204" pitchFamily="34" charset="0"/>
                <a:cs typeface="Arial" panose="020B0604020202020204" pitchFamily="34" charset="0"/>
              </a:rPr>
              <a:t>Cardiol</a:t>
            </a:r>
            <a:r>
              <a:rPr lang="de-DE" sz="1400" dirty="0">
                <a:solidFill>
                  <a:schemeClr val="bg1">
                    <a:lumMod val="50000"/>
                  </a:schemeClr>
                </a:solidFill>
                <a:effectLst/>
                <a:latin typeface="Arial" panose="020B0604020202020204" pitchFamily="34" charset="0"/>
                <a:cs typeface="Arial" panose="020B0604020202020204" pitchFamily="34" charset="0"/>
              </a:rPr>
              <a:t>. 2017</a:t>
            </a:r>
            <a:endParaRPr lang="de-DE" sz="1400" dirty="0">
              <a:solidFill>
                <a:schemeClr val="bg1">
                  <a:lumMod val="50000"/>
                </a:schemeClr>
              </a:solidFill>
              <a:latin typeface="Arial" panose="020B0604020202020204" pitchFamily="34" charset="0"/>
              <a:cs typeface="Arial" panose="020B0604020202020204" pitchFamily="34" charset="0"/>
            </a:endParaRPr>
          </a:p>
        </p:txBody>
      </p:sp>
      <p:sp>
        <p:nvSpPr>
          <p:cNvPr id="7" name="Fußzeilenplatzhalter 6">
            <a:extLst>
              <a:ext uri="{FF2B5EF4-FFF2-40B4-BE49-F238E27FC236}">
                <a16:creationId xmlns:a16="http://schemas.microsoft.com/office/drawing/2014/main" id="{A024E83D-EC50-09E6-2A37-9B2229CBF0AC}"/>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A00860C5-2A98-B2D2-C895-9866BFBBA882}"/>
              </a:ext>
            </a:extLst>
          </p:cNvPr>
          <p:cNvSpPr>
            <a:spLocks noGrp="1"/>
          </p:cNvSpPr>
          <p:nvPr>
            <p:ph type="sldNum" sz="quarter" idx="12"/>
          </p:nvPr>
        </p:nvSpPr>
        <p:spPr/>
        <p:txBody>
          <a:bodyPr/>
          <a:lstStyle/>
          <a:p>
            <a:fld id="{8F11A0DE-57F3-4F63-A303-445EFC47CEA1}" type="slidenum">
              <a:rPr lang="de-DE" smtClean="0"/>
              <a:t>14</a:t>
            </a:fld>
            <a:endParaRPr lang="de-DE"/>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38200" y="534649"/>
            <a:ext cx="8682412" cy="1366463"/>
          </a:xfrm>
        </p:spPr>
        <p:txBody>
          <a:bodyPr>
            <a:noAutofit/>
          </a:bodyPr>
          <a:lstStyle/>
          <a:p>
            <a:r>
              <a:rPr lang="de-DE" altLang="de-DE" sz="4400" dirty="0">
                <a:latin typeface="Arial" panose="020B0604020202020204" pitchFamily="34" charset="0"/>
                <a:cs typeface="Arial" panose="020B0604020202020204" pitchFamily="34" charset="0"/>
              </a:rPr>
              <a:t>Warum Infarkt-Patienten so spät medizinische Hilfe rufen </a:t>
            </a:r>
          </a:p>
        </p:txBody>
      </p:sp>
      <p:sp>
        <p:nvSpPr>
          <p:cNvPr id="3" name="Inhaltsplatzhalter 2">
            <a:extLst>
              <a:ext uri="{FF2B5EF4-FFF2-40B4-BE49-F238E27FC236}">
                <a16:creationId xmlns:a16="http://schemas.microsoft.com/office/drawing/2014/main" id="{ECB52E56-B144-D0C7-3FA2-53D7295BFE52}"/>
              </a:ext>
            </a:extLst>
          </p:cNvPr>
          <p:cNvSpPr>
            <a:spLocks noGrp="1"/>
          </p:cNvSpPr>
          <p:nvPr>
            <p:ph idx="1"/>
          </p:nvPr>
        </p:nvSpPr>
        <p:spPr>
          <a:xfrm>
            <a:off x="838200" y="2566952"/>
            <a:ext cx="10515600" cy="3496388"/>
          </a:xfrm>
        </p:spPr>
        <p:txBody>
          <a:bodyPr>
            <a:normAutofit/>
          </a:bodyPr>
          <a:lstStyle/>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wollte erst einmal abwarten.“</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habe die Beschwerden nicht ernst genommen.“</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wollte niemanden belästigen.“</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habe noch andere um Rat gefragt, bevor ich einen Arzt gerufen habe.“</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wollte warten, bis mein Hausarzt wieder da ist.“</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„Die Symptome wurden vorübergehend besser.“</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„Was von selbst kommt, das geht auch wieder.“</a:t>
            </a:r>
          </a:p>
          <a:p>
            <a:pPr marL="0" indent="0">
              <a:lnSpc>
                <a:spcPct val="80000"/>
              </a:lnSpc>
              <a:buClr>
                <a:schemeClr val="accent2"/>
              </a:buClr>
              <a:buNone/>
              <a:defRPr/>
            </a:pPr>
            <a:r>
              <a:rPr lang="de-DE" sz="2400" dirty="0">
                <a:latin typeface="Arial" panose="020B0604020202020204" pitchFamily="34" charset="0"/>
                <a:cs typeface="Arial" panose="020B0604020202020204" pitchFamily="34" charset="0"/>
              </a:rPr>
              <a:t>„Ich half mir mit Schmerztabletten.“</a:t>
            </a:r>
          </a:p>
          <a:p>
            <a:endParaRPr lang="de-DE" dirty="0"/>
          </a:p>
        </p:txBody>
      </p:sp>
      <p:pic>
        <p:nvPicPr>
          <p:cNvPr id="4" name="Grafik 3">
            <a:extLst>
              <a:ext uri="{FF2B5EF4-FFF2-40B4-BE49-F238E27FC236}">
                <a16:creationId xmlns:a16="http://schemas.microsoft.com/office/drawing/2014/main" id="{6F322893-AA4E-768D-ED56-86CB60C5F5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27225" y="876300"/>
            <a:ext cx="2788524" cy="2788524"/>
          </a:xfrm>
          <a:prstGeom prst="rect">
            <a:avLst/>
          </a:prstGeom>
        </p:spPr>
      </p:pic>
      <p:sp>
        <p:nvSpPr>
          <p:cNvPr id="5" name="Textfeld 4">
            <a:extLst>
              <a:ext uri="{FF2B5EF4-FFF2-40B4-BE49-F238E27FC236}">
                <a16:creationId xmlns:a16="http://schemas.microsoft.com/office/drawing/2014/main" id="{B96C8E81-8E7A-F438-AFB2-157B52430149}"/>
              </a:ext>
            </a:extLst>
          </p:cNvPr>
          <p:cNvSpPr txBox="1"/>
          <p:nvPr/>
        </p:nvSpPr>
        <p:spPr>
          <a:xfrm>
            <a:off x="11057472" y="2269378"/>
            <a:ext cx="1259628" cy="215444"/>
          </a:xfrm>
          <a:prstGeom prst="rect">
            <a:avLst/>
          </a:prstGeom>
          <a:noFill/>
        </p:spPr>
        <p:txBody>
          <a:bodyPr wrap="square" rtlCol="0">
            <a:spAutoFit/>
          </a:bodyPr>
          <a:lstStyle/>
          <a:p>
            <a:r>
              <a:rPr lang="de-DE" sz="800" dirty="0">
                <a:latin typeface="Arial" panose="020B0604020202020204" pitchFamily="34" charset="0"/>
                <a:cs typeface="Arial" panose="020B0604020202020204" pitchFamily="34" charset="0"/>
              </a:rPr>
              <a:t>Abb. </a:t>
            </a:r>
            <a:r>
              <a:rPr lang="de-DE" sz="800" dirty="0" err="1">
                <a:latin typeface="Arial" panose="020B0604020202020204" pitchFamily="34" charset="0"/>
                <a:cs typeface="Arial" panose="020B0604020202020204" pitchFamily="34" charset="0"/>
              </a:rPr>
              <a:t>pixabay</a:t>
            </a:r>
            <a:endParaRPr lang="de-DE" sz="800" dirty="0">
              <a:latin typeface="Arial" panose="020B0604020202020204" pitchFamily="34" charset="0"/>
              <a:cs typeface="Arial" panose="020B0604020202020204" pitchFamily="34" charset="0"/>
            </a:endParaRPr>
          </a:p>
        </p:txBody>
      </p:sp>
      <p:sp>
        <p:nvSpPr>
          <p:cNvPr id="2" name="Fußzeilenplatzhalter 1">
            <a:extLst>
              <a:ext uri="{FF2B5EF4-FFF2-40B4-BE49-F238E27FC236}">
                <a16:creationId xmlns:a16="http://schemas.microsoft.com/office/drawing/2014/main" id="{6B436DDD-498E-00D6-7C77-FA64C322FD7A}"/>
              </a:ext>
            </a:extLst>
          </p:cNvPr>
          <p:cNvSpPr>
            <a:spLocks noGrp="1"/>
          </p:cNvSpPr>
          <p:nvPr>
            <p:ph type="ftr" sz="quarter" idx="11"/>
          </p:nvPr>
        </p:nvSpPr>
        <p:spPr/>
        <p:txBody>
          <a:bodyPr/>
          <a:lstStyle/>
          <a:p>
            <a:r>
              <a:rPr lang="de-DE"/>
              <a:t>Stand: April 2024 © DGPR</a:t>
            </a:r>
            <a:endParaRPr lang="de-DE" dirty="0"/>
          </a:p>
        </p:txBody>
      </p:sp>
      <p:sp>
        <p:nvSpPr>
          <p:cNvPr id="6" name="Foliennummernplatzhalter 5">
            <a:extLst>
              <a:ext uri="{FF2B5EF4-FFF2-40B4-BE49-F238E27FC236}">
                <a16:creationId xmlns:a16="http://schemas.microsoft.com/office/drawing/2014/main" id="{E77FBE8D-7234-6A48-6348-68865918AF84}"/>
              </a:ext>
            </a:extLst>
          </p:cNvPr>
          <p:cNvSpPr>
            <a:spLocks noGrp="1"/>
          </p:cNvSpPr>
          <p:nvPr>
            <p:ph type="sldNum" sz="quarter" idx="12"/>
          </p:nvPr>
        </p:nvSpPr>
        <p:spPr/>
        <p:txBody>
          <a:bodyPr/>
          <a:lstStyle/>
          <a:p>
            <a:fld id="{8F11A0DE-57F3-4F63-A303-445EFC47CEA1}" type="slidenum">
              <a:rPr lang="de-DE" smtClean="0"/>
              <a:t>15</a:t>
            </a:fld>
            <a:endParaRPr lang="de-DE"/>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Fahrzeug, Landfahrzeug, Transport, Notdienst enthält.&#10;&#10;Automatisch generierte Beschreibung">
            <a:extLst>
              <a:ext uri="{FF2B5EF4-FFF2-40B4-BE49-F238E27FC236}">
                <a16:creationId xmlns:a16="http://schemas.microsoft.com/office/drawing/2014/main" id="{45DBBDA0-8CBE-10B7-BEDC-9D82DCF3D9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53643" y="2339367"/>
            <a:ext cx="6581708" cy="3384950"/>
          </a:xfrm>
          <a:prstGeom prst="rect">
            <a:avLst/>
          </a:prstGeom>
          <a:ln>
            <a:noFill/>
          </a:ln>
          <a:effectLst>
            <a:softEdge rad="112500"/>
          </a:effectLst>
        </p:spPr>
      </p:pic>
      <p:sp>
        <p:nvSpPr>
          <p:cNvPr id="26626" name="Rectangle 2"/>
          <p:cNvSpPr txBox="1">
            <a:spLocks noChangeArrowheads="1"/>
          </p:cNvSpPr>
          <p:nvPr/>
        </p:nvSpPr>
        <p:spPr bwMode="auto">
          <a:xfrm>
            <a:off x="1741355" y="309685"/>
            <a:ext cx="7774486" cy="101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ctr"/>
          <a:lstStyle/>
          <a:p>
            <a:pPr algn="ctr"/>
            <a:r>
              <a:rPr lang="de-DE" altLang="de-DE" sz="4400" dirty="0">
                <a:latin typeface="Arial" panose="020B0604020202020204" pitchFamily="34" charset="0"/>
                <a:cs typeface="Arial" panose="020B0604020202020204" pitchFamily="34" charset="0"/>
              </a:rPr>
              <a:t>Akuter Herzinfarkt</a:t>
            </a:r>
          </a:p>
        </p:txBody>
      </p:sp>
      <p:sp>
        <p:nvSpPr>
          <p:cNvPr id="26627" name="Rectangle 3"/>
          <p:cNvSpPr txBox="1">
            <a:spLocks noChangeArrowheads="1"/>
          </p:cNvSpPr>
          <p:nvPr/>
        </p:nvSpPr>
        <p:spPr bwMode="auto">
          <a:xfrm>
            <a:off x="1954460" y="1324526"/>
            <a:ext cx="7780075" cy="101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lstStyle/>
          <a:p>
            <a:pPr algn="ctr">
              <a:spcBef>
                <a:spcPct val="20000"/>
              </a:spcBef>
            </a:pPr>
            <a:r>
              <a:rPr lang="de-DE" altLang="de-DE" sz="6000" dirty="0">
                <a:solidFill>
                  <a:srgbClr val="FF0000"/>
                </a:solidFill>
                <a:latin typeface="Arial" panose="020B0604020202020204" pitchFamily="34" charset="0"/>
                <a:cs typeface="Arial" panose="020B0604020202020204" pitchFamily="34" charset="0"/>
              </a:rPr>
              <a:t>„Jede Minute zählt!“</a:t>
            </a:r>
          </a:p>
          <a:p>
            <a:pPr algn="ctr">
              <a:spcBef>
                <a:spcPct val="20000"/>
              </a:spcBef>
            </a:pPr>
            <a:endParaRPr lang="de-DE" altLang="de-DE" sz="6000" dirty="0">
              <a:solidFill>
                <a:srgbClr val="FF0000"/>
              </a:solidFill>
              <a:latin typeface="Arial" panose="020B0604020202020204" pitchFamily="34" charset="0"/>
              <a:cs typeface="Arial" panose="020B0604020202020204" pitchFamily="34" charset="0"/>
            </a:endParaRPr>
          </a:p>
          <a:p>
            <a:pPr algn="ctr">
              <a:spcBef>
                <a:spcPct val="20000"/>
              </a:spcBef>
            </a:pPr>
            <a:endParaRPr lang="de-DE" altLang="de-DE" sz="6000" dirty="0">
              <a:solidFill>
                <a:srgbClr val="FF0000"/>
              </a:solidFill>
              <a:latin typeface="Arial" panose="020B0604020202020204" pitchFamily="34" charset="0"/>
              <a:cs typeface="Arial" panose="020B0604020202020204" pitchFamily="34" charset="0"/>
            </a:endParaRPr>
          </a:p>
          <a:p>
            <a:pPr algn="ctr">
              <a:spcBef>
                <a:spcPct val="20000"/>
              </a:spcBef>
            </a:pPr>
            <a:endParaRPr lang="de-DE" altLang="de-DE" sz="6000" dirty="0">
              <a:solidFill>
                <a:srgbClr val="FF0000"/>
              </a:solidFill>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id="{7EB236A3-83CD-E45B-2E5E-B02993218529}"/>
              </a:ext>
            </a:extLst>
          </p:cNvPr>
          <p:cNvSpPr txBox="1"/>
          <p:nvPr/>
        </p:nvSpPr>
        <p:spPr>
          <a:xfrm>
            <a:off x="2796497" y="5698181"/>
            <a:ext cx="6096000" cy="1015663"/>
          </a:xfrm>
          <a:prstGeom prst="rect">
            <a:avLst/>
          </a:prstGeom>
          <a:noFill/>
        </p:spPr>
        <p:txBody>
          <a:bodyPr wrap="square">
            <a:spAutoFit/>
          </a:bodyPr>
          <a:lstStyle/>
          <a:p>
            <a:pPr algn="ctr">
              <a:spcBef>
                <a:spcPct val="20000"/>
              </a:spcBef>
            </a:pPr>
            <a:r>
              <a:rPr lang="de-DE" altLang="de-DE" sz="6000" dirty="0">
                <a:solidFill>
                  <a:srgbClr val="FF0000"/>
                </a:solidFill>
                <a:latin typeface="Arial" panose="020B0604020202020204" pitchFamily="34" charset="0"/>
                <a:cs typeface="Arial" panose="020B0604020202020204" pitchFamily="34" charset="0"/>
              </a:rPr>
              <a:t>„Zeit ist Herz!“</a:t>
            </a:r>
          </a:p>
        </p:txBody>
      </p:sp>
      <p:sp>
        <p:nvSpPr>
          <p:cNvPr id="2" name="Fußzeilenplatzhalter 1">
            <a:extLst>
              <a:ext uri="{FF2B5EF4-FFF2-40B4-BE49-F238E27FC236}">
                <a16:creationId xmlns:a16="http://schemas.microsoft.com/office/drawing/2014/main" id="{5881580E-44AC-B940-DC11-0EC1337729F4}"/>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4E9E1B93-E8B1-1D63-61F9-C552B5C450BD}"/>
              </a:ext>
            </a:extLst>
          </p:cNvPr>
          <p:cNvSpPr>
            <a:spLocks noGrp="1"/>
          </p:cNvSpPr>
          <p:nvPr>
            <p:ph type="sldNum" sz="quarter" idx="12"/>
          </p:nvPr>
        </p:nvSpPr>
        <p:spPr/>
        <p:txBody>
          <a:bodyPr/>
          <a:lstStyle/>
          <a:p>
            <a:fld id="{8F11A0DE-57F3-4F63-A303-445EFC47CEA1}" type="slidenum">
              <a:rPr lang="de-DE" smtClean="0"/>
              <a:t>16</a:t>
            </a:fld>
            <a:endParaRPr lang="de-DE"/>
          </a:p>
        </p:txBody>
      </p:sp>
      <p:sp>
        <p:nvSpPr>
          <p:cNvPr id="5" name="Textfeld 1">
            <a:extLst>
              <a:ext uri="{FF2B5EF4-FFF2-40B4-BE49-F238E27FC236}">
                <a16:creationId xmlns:a16="http://schemas.microsoft.com/office/drawing/2014/main" id="{B5946215-08FF-64EB-6BF6-12CB0AE7ED1F}"/>
              </a:ext>
            </a:extLst>
          </p:cNvPr>
          <p:cNvSpPr txBox="1">
            <a:spLocks noChangeArrowheads="1"/>
          </p:cNvSpPr>
          <p:nvPr/>
        </p:nvSpPr>
        <p:spPr bwMode="auto">
          <a:xfrm>
            <a:off x="2618490" y="5613132"/>
            <a:ext cx="156485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filmfoto</a:t>
            </a:r>
            <a:endParaRPr lang="de-DE" altLang="de-DE" sz="845" dirty="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39789" y="457200"/>
            <a:ext cx="8874054" cy="907774"/>
          </a:xfrm>
        </p:spPr>
        <p:txBody>
          <a:bodyPr vert="horz" lIns="91440" tIns="45720" rIns="91440" bIns="45720" rtlCol="0" anchor="b">
            <a:normAutofit/>
          </a:bodyPr>
          <a:lstStyle/>
          <a:p>
            <a:r>
              <a:rPr lang="de-DE" altLang="de-DE" sz="4400" kern="1200" dirty="0">
                <a:latin typeface="Arial" panose="020B0604020202020204" pitchFamily="34" charset="0"/>
                <a:cs typeface="Arial" panose="020B0604020202020204" pitchFamily="34" charset="0"/>
              </a:rPr>
              <a:t>Warum zählt jede Minute?</a:t>
            </a:r>
          </a:p>
        </p:txBody>
      </p:sp>
      <p:sp>
        <p:nvSpPr>
          <p:cNvPr id="2" name="Textfeld 1">
            <a:extLst>
              <a:ext uri="{FF2B5EF4-FFF2-40B4-BE49-F238E27FC236}">
                <a16:creationId xmlns:a16="http://schemas.microsoft.com/office/drawing/2014/main" id="{5C21D556-C000-4942-21E3-1945E98B75E3}"/>
              </a:ext>
            </a:extLst>
          </p:cNvPr>
          <p:cNvSpPr txBox="1"/>
          <p:nvPr/>
        </p:nvSpPr>
        <p:spPr>
          <a:xfrm>
            <a:off x="839789" y="1708191"/>
            <a:ext cx="5141911" cy="4152860"/>
          </a:xfrm>
          <a:prstGeom prst="rect">
            <a:avLst/>
          </a:prstGeom>
        </p:spPr>
        <p:txBody>
          <a:bodyPr vert="horz" lIns="91440" tIns="45720" rIns="91440" bIns="45720" rtlCol="0">
            <a:normAutofit/>
          </a:bodyPr>
          <a:lstStyle/>
          <a:p>
            <a:pPr defTabSz="914300">
              <a:lnSpc>
                <a:spcPct val="90000"/>
              </a:lnSpc>
              <a:spcBef>
                <a:spcPts val="1000"/>
              </a:spcBef>
              <a:spcAft>
                <a:spcPct val="0"/>
              </a:spcAft>
              <a:buClr>
                <a:srgbClr val="CC0000"/>
              </a:buClr>
            </a:pPr>
            <a:r>
              <a:rPr lang="de-DE" altLang="de-DE" sz="2400" dirty="0">
                <a:latin typeface="Arial" panose="020B0604020202020204" pitchFamily="34" charset="0"/>
                <a:cs typeface="Arial" panose="020B0604020202020204" pitchFamily="34" charset="0"/>
              </a:rPr>
              <a:t>N</a:t>
            </a:r>
            <a:r>
              <a:rPr lang="de-DE" altLang="de-DE" sz="2400" kern="1200" dirty="0">
                <a:latin typeface="Arial" panose="020B0604020202020204" pitchFamily="34" charset="0"/>
                <a:cs typeface="Arial" panose="020B0604020202020204" pitchFamily="34" charset="0"/>
              </a:rPr>
              <a:t>ach 2½ h Unterbrechung der Blutzufuhr sind etwa 50% des Herzmuskelgewebes im Bereich des betroffenen Gefäßes abgestorben.</a:t>
            </a:r>
          </a:p>
          <a:p>
            <a:pPr defTabSz="914300">
              <a:lnSpc>
                <a:spcPct val="90000"/>
              </a:lnSpc>
              <a:spcBef>
                <a:spcPts val="1000"/>
              </a:spcBef>
              <a:spcAft>
                <a:spcPct val="0"/>
              </a:spcAft>
              <a:buClr>
                <a:srgbClr val="CC0000"/>
              </a:buClr>
            </a:pPr>
            <a:endParaRPr lang="de-DE" altLang="de-DE" sz="2600" kern="1200" dirty="0">
              <a:latin typeface="Arial" panose="020B0604020202020204" pitchFamily="34" charset="0"/>
              <a:cs typeface="Arial" panose="020B0604020202020204" pitchFamily="34" charset="0"/>
            </a:endParaRPr>
          </a:p>
          <a:p>
            <a:pPr defTabSz="914300">
              <a:lnSpc>
                <a:spcPct val="90000"/>
              </a:lnSpc>
              <a:spcBef>
                <a:spcPts val="1000"/>
              </a:spcBef>
              <a:spcAft>
                <a:spcPct val="0"/>
              </a:spcAft>
              <a:buClr>
                <a:srgbClr val="CC0000"/>
              </a:buClr>
            </a:pPr>
            <a:r>
              <a:rPr lang="de-DE" altLang="de-DE" sz="2400" dirty="0">
                <a:latin typeface="Arial" panose="020B0604020202020204" pitchFamily="34" charset="0"/>
                <a:cs typeface="Arial" panose="020B0604020202020204" pitchFamily="34" charset="0"/>
              </a:rPr>
              <a:t>N</a:t>
            </a:r>
            <a:r>
              <a:rPr lang="de-DE" altLang="de-DE" sz="2400" kern="1200" dirty="0">
                <a:latin typeface="Arial" panose="020B0604020202020204" pitchFamily="34" charset="0"/>
                <a:cs typeface="Arial" panose="020B0604020202020204" pitchFamily="34" charset="0"/>
              </a:rPr>
              <a:t>ach 6 Stunden ist der Infarkt meist voll ausgebildet!</a:t>
            </a:r>
          </a:p>
          <a:p>
            <a:pPr defTabSz="914300">
              <a:lnSpc>
                <a:spcPct val="90000"/>
              </a:lnSpc>
              <a:spcBef>
                <a:spcPts val="1000"/>
              </a:spcBef>
              <a:spcAft>
                <a:spcPct val="0"/>
              </a:spcAft>
              <a:buClr>
                <a:srgbClr val="CC0000"/>
              </a:buClr>
            </a:pPr>
            <a:endParaRPr lang="de-DE" altLang="de-DE" sz="1400" kern="1200" dirty="0">
              <a:latin typeface="+mn-lt"/>
              <a:ea typeface="+mn-ea"/>
              <a:cs typeface="+mn-cs"/>
            </a:endParaRPr>
          </a:p>
        </p:txBody>
      </p:sp>
      <p:sp>
        <p:nvSpPr>
          <p:cNvPr id="4" name="Textfeld 3">
            <a:extLst>
              <a:ext uri="{FF2B5EF4-FFF2-40B4-BE49-F238E27FC236}">
                <a16:creationId xmlns:a16="http://schemas.microsoft.com/office/drawing/2014/main" id="{BAB6B8A4-D786-B70B-3426-6C2D7C53E54A}"/>
              </a:ext>
            </a:extLst>
          </p:cNvPr>
          <p:cNvSpPr txBox="1"/>
          <p:nvPr/>
        </p:nvSpPr>
        <p:spPr>
          <a:xfrm>
            <a:off x="1436689" y="5366067"/>
            <a:ext cx="6096000" cy="701731"/>
          </a:xfrm>
          <a:prstGeom prst="rect">
            <a:avLst/>
          </a:prstGeom>
          <a:noFill/>
        </p:spPr>
        <p:txBody>
          <a:bodyPr wrap="square">
            <a:spAutoFit/>
          </a:bodyPr>
          <a:lstStyle/>
          <a:p>
            <a:pPr defTabSz="914300">
              <a:lnSpc>
                <a:spcPct val="90000"/>
              </a:lnSpc>
              <a:spcBef>
                <a:spcPts val="1000"/>
              </a:spcBef>
              <a:spcAft>
                <a:spcPct val="0"/>
              </a:spcAft>
              <a:buClr>
                <a:srgbClr val="CC0000"/>
              </a:buClr>
            </a:pPr>
            <a:r>
              <a:rPr lang="de-DE" altLang="de-DE" sz="4400" kern="1200" dirty="0">
                <a:solidFill>
                  <a:srgbClr val="FF0000"/>
                </a:solidFill>
                <a:latin typeface="Arial" panose="020B0604020202020204" pitchFamily="34" charset="0"/>
                <a:cs typeface="Arial" panose="020B0604020202020204" pitchFamily="34" charset="0"/>
              </a:rPr>
              <a:t>„Zeit ist Herz!“</a:t>
            </a:r>
          </a:p>
        </p:txBody>
      </p:sp>
      <p:sp>
        <p:nvSpPr>
          <p:cNvPr id="3" name="Fußzeilenplatzhalter 2">
            <a:extLst>
              <a:ext uri="{FF2B5EF4-FFF2-40B4-BE49-F238E27FC236}">
                <a16:creationId xmlns:a16="http://schemas.microsoft.com/office/drawing/2014/main" id="{D5D95A7E-8FDB-4372-93BD-5094ED14E918}"/>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02A005D2-949F-33EC-2A09-334893E006EA}"/>
              </a:ext>
            </a:extLst>
          </p:cNvPr>
          <p:cNvSpPr>
            <a:spLocks noGrp="1"/>
          </p:cNvSpPr>
          <p:nvPr>
            <p:ph type="sldNum" sz="quarter" idx="12"/>
          </p:nvPr>
        </p:nvSpPr>
        <p:spPr/>
        <p:txBody>
          <a:bodyPr/>
          <a:lstStyle/>
          <a:p>
            <a:fld id="{8F11A0DE-57F3-4F63-A303-445EFC47CEA1}" type="slidenum">
              <a:rPr lang="de-DE" smtClean="0"/>
              <a:t>17</a:t>
            </a:fld>
            <a:endParaRPr lang="de-DE"/>
          </a:p>
        </p:txBody>
      </p:sp>
      <p:pic>
        <p:nvPicPr>
          <p:cNvPr id="7" name="Grafik 6" descr="Ein Bild, das medizinische Ausrüstung, Im Haus, medizinisch, Gesundheitsversorgung enthält.&#10;&#10;Automatisch generierte Beschreibung">
            <a:extLst>
              <a:ext uri="{FF2B5EF4-FFF2-40B4-BE49-F238E27FC236}">
                <a16:creationId xmlns:a16="http://schemas.microsoft.com/office/drawing/2014/main" id="{7ED07587-0934-3147-9D3A-94B3A0B5D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92436" y="1974871"/>
            <a:ext cx="5429250" cy="3619500"/>
          </a:xfrm>
          <a:prstGeom prst="rect">
            <a:avLst/>
          </a:prstGeom>
          <a:ln>
            <a:noFill/>
          </a:ln>
          <a:effectLst>
            <a:outerShdw blurRad="292100" dist="139700" dir="2700000" algn="tl" rotWithShape="0">
              <a:srgbClr val="333333">
                <a:alpha val="65000"/>
              </a:srgbClr>
            </a:outerShdw>
          </a:effectLst>
        </p:spPr>
      </p:pic>
      <p:sp>
        <p:nvSpPr>
          <p:cNvPr id="6" name="Textfeld 1">
            <a:extLst>
              <a:ext uri="{FF2B5EF4-FFF2-40B4-BE49-F238E27FC236}">
                <a16:creationId xmlns:a16="http://schemas.microsoft.com/office/drawing/2014/main" id="{7F496E8A-8023-0B90-F499-0FA7A9FDEEFC}"/>
              </a:ext>
            </a:extLst>
          </p:cNvPr>
          <p:cNvSpPr txBox="1">
            <a:spLocks noChangeArrowheads="1"/>
          </p:cNvSpPr>
          <p:nvPr/>
        </p:nvSpPr>
        <p:spPr bwMode="auto">
          <a:xfrm>
            <a:off x="5972647" y="5663776"/>
            <a:ext cx="180049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iStock.com/Image Supply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
          <p:cNvSpPr>
            <a:spLocks noGrp="1" noChangeArrowheads="1"/>
          </p:cNvSpPr>
          <p:nvPr>
            <p:ph type="title"/>
          </p:nvPr>
        </p:nvSpPr>
        <p:spPr>
          <a:xfrm>
            <a:off x="630148" y="516652"/>
            <a:ext cx="10931704" cy="1262384"/>
          </a:xfrm>
        </p:spPr>
        <p:txBody>
          <a:bodyPr>
            <a:noAutofit/>
          </a:body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4. Koronare Herzkrankheit – Symptome</a:t>
            </a:r>
            <a:br>
              <a:rPr lang="de-DE" altLang="de-DE" sz="4400" dirty="0">
                <a:solidFill>
                  <a:schemeClr val="bg1">
                    <a:lumMod val="50000"/>
                  </a:schemeClr>
                </a:solidFill>
                <a:latin typeface="Arial" panose="020B0604020202020204" pitchFamily="34" charset="0"/>
                <a:cs typeface="Arial" panose="020B0604020202020204" pitchFamily="34" charset="0"/>
              </a:rPr>
            </a:br>
            <a:r>
              <a:rPr lang="de-DE" altLang="de-DE" sz="4400" dirty="0">
                <a:solidFill>
                  <a:srgbClr val="FF0000"/>
                </a:solidFill>
                <a:latin typeface="Arial" panose="020B0604020202020204" pitchFamily="34" charset="0"/>
                <a:cs typeface="Arial" panose="020B0604020202020204" pitchFamily="34" charset="0"/>
              </a:rPr>
              <a:t>Angina </a:t>
            </a:r>
            <a:r>
              <a:rPr lang="de-DE" altLang="de-DE" sz="4400" dirty="0" err="1">
                <a:solidFill>
                  <a:srgbClr val="FF0000"/>
                </a:solidFill>
                <a:latin typeface="Arial" panose="020B0604020202020204" pitchFamily="34" charset="0"/>
                <a:cs typeface="Arial" panose="020B0604020202020204" pitchFamily="34" charset="0"/>
              </a:rPr>
              <a:t>pectoris</a:t>
            </a:r>
            <a:endParaRPr lang="de-DE" altLang="de-DE" sz="4400" dirty="0">
              <a:solidFill>
                <a:srgbClr val="FF0000"/>
              </a:solidFill>
              <a:latin typeface="Arial" panose="020B0604020202020204" pitchFamily="34" charset="0"/>
              <a:cs typeface="Arial" panose="020B0604020202020204" pitchFamily="34" charset="0"/>
            </a:endParaRPr>
          </a:p>
        </p:txBody>
      </p:sp>
      <p:sp>
        <p:nvSpPr>
          <p:cNvPr id="28674"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509626" algn="l"/>
              </a:tabLst>
              <a:defRPr>
                <a:solidFill>
                  <a:schemeClr val="bg1"/>
                </a:solidFill>
                <a:latin typeface="Arial" charset="0"/>
                <a:cs typeface="Arial" charset="0"/>
              </a:defRPr>
            </a:lvl1pPr>
            <a:lvl2pPr>
              <a:tabLst>
                <a:tab pos="509626" algn="l"/>
              </a:tabLst>
              <a:defRPr>
                <a:solidFill>
                  <a:schemeClr val="bg1"/>
                </a:solidFill>
                <a:latin typeface="Arial" charset="0"/>
                <a:cs typeface="Arial" charset="0"/>
              </a:defRPr>
            </a:lvl2pPr>
            <a:lvl3pPr>
              <a:tabLst>
                <a:tab pos="509626" algn="l"/>
              </a:tabLst>
              <a:defRPr>
                <a:solidFill>
                  <a:schemeClr val="bg1"/>
                </a:solidFill>
                <a:latin typeface="Arial" charset="0"/>
                <a:cs typeface="Arial" charset="0"/>
              </a:defRPr>
            </a:lvl3pPr>
            <a:lvl4pPr>
              <a:tabLst>
                <a:tab pos="509626" algn="l"/>
              </a:tabLst>
              <a:defRPr>
                <a:solidFill>
                  <a:schemeClr val="bg1"/>
                </a:solidFill>
                <a:latin typeface="Arial" charset="0"/>
                <a:cs typeface="Arial" charset="0"/>
              </a:defRPr>
            </a:lvl4pPr>
            <a:lvl5pPr>
              <a:tabLst>
                <a:tab pos="509626" algn="l"/>
              </a:tabLst>
              <a:defRPr>
                <a:solidFill>
                  <a:schemeClr val="bg1"/>
                </a:solidFill>
                <a:latin typeface="Arial" charset="0"/>
                <a:cs typeface="Arial" charset="0"/>
              </a:defRPr>
            </a:lvl5pPr>
            <a:lvl6pPr marL="1770278" indent="-160934" defTabSz="316281" eaLnBrk="0" fontAlgn="base" hangingPunct="0">
              <a:spcBef>
                <a:spcPct val="0"/>
              </a:spcBef>
              <a:spcAft>
                <a:spcPct val="0"/>
              </a:spcAft>
              <a:tabLst>
                <a:tab pos="509626" algn="l"/>
              </a:tabLst>
              <a:defRPr>
                <a:solidFill>
                  <a:schemeClr val="bg1"/>
                </a:solidFill>
                <a:latin typeface="Arial" charset="0"/>
                <a:cs typeface="Arial" charset="0"/>
              </a:defRPr>
            </a:lvl6pPr>
            <a:lvl7pPr marL="2092147" indent="-160934" defTabSz="316281" eaLnBrk="0" fontAlgn="base" hangingPunct="0">
              <a:spcBef>
                <a:spcPct val="0"/>
              </a:spcBef>
              <a:spcAft>
                <a:spcPct val="0"/>
              </a:spcAft>
              <a:tabLst>
                <a:tab pos="509626" algn="l"/>
              </a:tabLst>
              <a:defRPr>
                <a:solidFill>
                  <a:schemeClr val="bg1"/>
                </a:solidFill>
                <a:latin typeface="Arial" charset="0"/>
                <a:cs typeface="Arial" charset="0"/>
              </a:defRPr>
            </a:lvl7pPr>
            <a:lvl8pPr marL="2414016" indent="-160934" defTabSz="316281" eaLnBrk="0" fontAlgn="base" hangingPunct="0">
              <a:spcBef>
                <a:spcPct val="0"/>
              </a:spcBef>
              <a:spcAft>
                <a:spcPct val="0"/>
              </a:spcAft>
              <a:tabLst>
                <a:tab pos="509626" algn="l"/>
              </a:tabLst>
              <a:defRPr>
                <a:solidFill>
                  <a:schemeClr val="bg1"/>
                </a:solidFill>
                <a:latin typeface="Arial" charset="0"/>
                <a:cs typeface="Arial" charset="0"/>
              </a:defRPr>
            </a:lvl8pPr>
            <a:lvl9pPr marL="2735885" indent="-160934" defTabSz="316281" eaLnBrk="0" fontAlgn="base" hangingPunct="0">
              <a:spcBef>
                <a:spcPct val="0"/>
              </a:spcBef>
              <a:spcAft>
                <a:spcPct val="0"/>
              </a:spcAft>
              <a:tabLst>
                <a:tab pos="509626" algn="l"/>
              </a:tabLst>
              <a:defRPr>
                <a:solidFill>
                  <a:schemeClr val="bg1"/>
                </a:solidFill>
                <a:latin typeface="Arial" charset="0"/>
                <a:cs typeface="Arial" charset="0"/>
              </a:defRPr>
            </a:lvl9pPr>
          </a:lstStyle>
          <a:p>
            <a:fld id="{292C29A1-3341-4B48-A547-51B7A5D2D96E}" type="slidenum">
              <a:rPr lang="de-DE" altLang="de-DE" smtClean="0">
                <a:solidFill>
                  <a:srgbClr val="FFFFFF"/>
                </a:solidFill>
              </a:rPr>
              <a:pPr/>
              <a:t>18</a:t>
            </a:fld>
            <a:endParaRPr lang="de-DE" altLang="de-DE">
              <a:solidFill>
                <a:srgbClr val="FFFFFF"/>
              </a:solidFill>
            </a:endParaRPr>
          </a:p>
        </p:txBody>
      </p:sp>
      <p:pic>
        <p:nvPicPr>
          <p:cNvPr id="6" name="Grafik 5">
            <a:extLst>
              <a:ext uri="{FF2B5EF4-FFF2-40B4-BE49-F238E27FC236}">
                <a16:creationId xmlns:a16="http://schemas.microsoft.com/office/drawing/2014/main" id="{07F89B51-0C91-7B49-D133-A2ED6430A673}"/>
              </a:ext>
            </a:extLst>
          </p:cNvPr>
          <p:cNvPicPr>
            <a:picLocks noChangeAspect="1"/>
          </p:cNvPicPr>
          <p:nvPr/>
        </p:nvPicPr>
        <p:blipFill>
          <a:blip r:embed="rId3"/>
          <a:stretch>
            <a:fillRect/>
          </a:stretch>
        </p:blipFill>
        <p:spPr>
          <a:xfrm>
            <a:off x="1029663" y="2029357"/>
            <a:ext cx="9899070" cy="4374485"/>
          </a:xfrm>
          <a:prstGeom prst="rect">
            <a:avLst/>
          </a:prstGeom>
        </p:spPr>
      </p:pic>
      <p:sp>
        <p:nvSpPr>
          <p:cNvPr id="4" name="Textfeld 3">
            <a:extLst>
              <a:ext uri="{FF2B5EF4-FFF2-40B4-BE49-F238E27FC236}">
                <a16:creationId xmlns:a16="http://schemas.microsoft.com/office/drawing/2014/main" id="{2680DC42-41EC-ABC1-8A92-3C9F22C46A87}"/>
              </a:ext>
            </a:extLst>
          </p:cNvPr>
          <p:cNvSpPr txBox="1"/>
          <p:nvPr/>
        </p:nvSpPr>
        <p:spPr>
          <a:xfrm>
            <a:off x="9091371" y="6120489"/>
            <a:ext cx="1837362" cy="307777"/>
          </a:xfrm>
          <a:prstGeom prst="rect">
            <a:avLst/>
          </a:prstGeom>
          <a:noFill/>
        </p:spPr>
        <p:txBody>
          <a:bodyPr wrap="none" rtlCol="0">
            <a:spAutoFit/>
          </a:bodyPr>
          <a:lstStyle/>
          <a:p>
            <a:r>
              <a:rPr lang="de-DE" sz="1400" dirty="0">
                <a:latin typeface="Arial" panose="020B0604020202020204" pitchFamily="34" charset="0"/>
                <a:cs typeface="Arial" panose="020B0604020202020204" pitchFamily="34" charset="0"/>
              </a:rPr>
              <a:t>Abb. Dt. Herzstiftung</a:t>
            </a:r>
          </a:p>
        </p:txBody>
      </p:sp>
      <p:sp>
        <p:nvSpPr>
          <p:cNvPr id="2" name="Fußzeilenplatzhalter 1">
            <a:extLst>
              <a:ext uri="{FF2B5EF4-FFF2-40B4-BE49-F238E27FC236}">
                <a16:creationId xmlns:a16="http://schemas.microsoft.com/office/drawing/2014/main" id="{67664226-5944-FB4B-67C4-824BC171E851}"/>
              </a:ext>
            </a:extLst>
          </p:cNvPr>
          <p:cNvSpPr>
            <a:spLocks noGrp="1"/>
          </p:cNvSpPr>
          <p:nvPr>
            <p:ph type="ftr" sz="quarter" idx="11"/>
          </p:nvPr>
        </p:nvSpPr>
        <p:spPr/>
        <p:txBody>
          <a:bodyPr/>
          <a:lstStyle/>
          <a:p>
            <a:r>
              <a:rPr lang="de-DE"/>
              <a:t>Stand: April 2024 © DGPR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E9FDBF1-C13F-B29F-DE59-BB364A8B625E}"/>
              </a:ext>
            </a:extLst>
          </p:cNvPr>
          <p:cNvSpPr txBox="1">
            <a:spLocks noChangeArrowheads="1"/>
          </p:cNvSpPr>
          <p:nvPr/>
        </p:nvSpPr>
        <p:spPr bwMode="auto">
          <a:xfrm>
            <a:off x="1110358" y="2245391"/>
            <a:ext cx="10395841" cy="4288759"/>
          </a:xfrm>
          <a:prstGeom prst="rect">
            <a:avLst/>
          </a:prstGeom>
          <a:noFill/>
          <a:ln>
            <a:noFill/>
          </a:ln>
          <a:effectLst/>
        </p:spPr>
        <p:txBody>
          <a:bodyPr lIns="31682" tIns="0" rIns="31682" bIns="31682"/>
          <a:lstStyle>
            <a:lvl1pPr marL="4445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0" algn="l">
              <a:lnSpc>
                <a:spcPct val="100000"/>
              </a:lnSpc>
              <a:spcAft>
                <a:spcPts val="0"/>
              </a:spcAft>
              <a:buClr>
                <a:srgbClr val="757575"/>
              </a:buClr>
              <a:buSzPct val="82000"/>
              <a:defRPr/>
            </a:pPr>
            <a:r>
              <a:rPr lang="de-DE" altLang="de-DE" sz="2400" dirty="0">
                <a:solidFill>
                  <a:schemeClr val="tx1"/>
                </a:solidFill>
              </a:rPr>
              <a:t>Manchmal auch untypische Beschwerden, wie Atemnot, allgemeine Leistungsminderung und körperliche Schwäche, Müdigkeit.</a:t>
            </a:r>
          </a:p>
          <a:p>
            <a:pPr marL="0" algn="l">
              <a:lnSpc>
                <a:spcPct val="100000"/>
              </a:lnSpc>
              <a:spcAft>
                <a:spcPts val="0"/>
              </a:spcAft>
              <a:buClr>
                <a:srgbClr val="757575"/>
              </a:buClr>
              <a:buSzPct val="82000"/>
              <a:defRPr/>
            </a:pPr>
            <a:endParaRPr lang="de-DE" altLang="de-DE" sz="2400" dirty="0"/>
          </a:p>
          <a:p>
            <a:pPr marL="0" algn="l">
              <a:lnSpc>
                <a:spcPct val="100000"/>
              </a:lnSpc>
              <a:spcAft>
                <a:spcPts val="0"/>
              </a:spcAft>
              <a:buClr>
                <a:srgbClr val="757575"/>
              </a:buClr>
              <a:buSzPct val="82000"/>
              <a:defRPr/>
            </a:pPr>
            <a:endParaRPr lang="de-DE" altLang="de-DE" sz="2400" b="1" dirty="0">
              <a:solidFill>
                <a:schemeClr val="bg1">
                  <a:lumMod val="50000"/>
                </a:schemeClr>
              </a:solidFill>
            </a:endParaRPr>
          </a:p>
          <a:p>
            <a:pPr marL="0" algn="l">
              <a:lnSpc>
                <a:spcPct val="100000"/>
              </a:lnSpc>
              <a:spcAft>
                <a:spcPts val="0"/>
              </a:spcAft>
              <a:buClr>
                <a:srgbClr val="757575"/>
              </a:buClr>
              <a:buSzPct val="82000"/>
              <a:defRPr/>
            </a:pPr>
            <a:r>
              <a:rPr lang="de-DE" altLang="de-DE" sz="2400" b="1" dirty="0">
                <a:solidFill>
                  <a:schemeClr val="tx1"/>
                </a:solidFill>
              </a:rPr>
              <a:t>Beim</a:t>
            </a:r>
            <a:r>
              <a:rPr lang="de-DE" altLang="de-DE" sz="2400" b="1" dirty="0">
                <a:solidFill>
                  <a:schemeClr val="bg1">
                    <a:lumMod val="50000"/>
                  </a:schemeClr>
                </a:solidFill>
              </a:rPr>
              <a:t> </a:t>
            </a:r>
            <a:r>
              <a:rPr lang="de-DE" altLang="de-DE" sz="2400" b="1" dirty="0">
                <a:solidFill>
                  <a:srgbClr val="FF0000"/>
                </a:solidFill>
              </a:rPr>
              <a:t>Herzinfarkt </a:t>
            </a:r>
            <a:r>
              <a:rPr lang="de-DE" altLang="de-DE" sz="2400" b="1" dirty="0">
                <a:solidFill>
                  <a:schemeClr val="tx1"/>
                </a:solidFill>
              </a:rPr>
              <a:t>meist – nicht immer – intensiver:</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Schmerzen mit Ausstrahlung</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fahle Blässe, Kaltschweissigkeit</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Angstgefühle</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Übelkeit, Erbrechen</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Bewusstlosigkeit</a:t>
            </a:r>
          </a:p>
          <a:p>
            <a:pPr marL="342900" indent="-342900" algn="l">
              <a:lnSpc>
                <a:spcPct val="100000"/>
              </a:lnSpc>
              <a:spcAft>
                <a:spcPts val="0"/>
              </a:spcAft>
              <a:buClr>
                <a:srgbClr val="FF0000"/>
              </a:buClr>
              <a:buSzPct val="82000"/>
              <a:buFont typeface="Arial" panose="020B0604020202020204" pitchFamily="34" charset="0"/>
              <a:buChar char="•"/>
              <a:defRPr/>
            </a:pPr>
            <a:r>
              <a:rPr lang="de-DE" altLang="de-DE" sz="2400" dirty="0">
                <a:solidFill>
                  <a:schemeClr val="tx1"/>
                </a:solidFill>
              </a:rPr>
              <a:t>Herz-Kreislauf-Stillstand</a:t>
            </a:r>
          </a:p>
          <a:p>
            <a:pPr algn="l">
              <a:lnSpc>
                <a:spcPct val="85000"/>
              </a:lnSpc>
              <a:spcBef>
                <a:spcPts val="422"/>
              </a:spcBef>
              <a:spcAft>
                <a:spcPts val="422"/>
              </a:spcAft>
              <a:buClr>
                <a:srgbClr val="757575"/>
              </a:buClr>
              <a:buSzPct val="82000"/>
              <a:defRPr/>
            </a:pPr>
            <a:endParaRPr lang="de-DE" altLang="de-DE" sz="1971" dirty="0"/>
          </a:p>
        </p:txBody>
      </p:sp>
      <p:sp>
        <p:nvSpPr>
          <p:cNvPr id="6" name="Rectangle 1">
            <a:extLst>
              <a:ext uri="{FF2B5EF4-FFF2-40B4-BE49-F238E27FC236}">
                <a16:creationId xmlns:a16="http://schemas.microsoft.com/office/drawing/2014/main" id="{895D501E-618F-9764-4FCE-176FD46C8C35}"/>
              </a:ext>
            </a:extLst>
          </p:cNvPr>
          <p:cNvSpPr txBox="1">
            <a:spLocks noChangeArrowheads="1"/>
          </p:cNvSpPr>
          <p:nvPr/>
        </p:nvSpPr>
        <p:spPr>
          <a:xfrm>
            <a:off x="726091" y="445102"/>
            <a:ext cx="10931704" cy="1262384"/>
          </a:xfrm>
          <a:prstGeom prst="rect">
            <a:avLst/>
          </a:prstGeom>
        </p:spPr>
        <p:txBody>
          <a:bodyPr>
            <a:noAutofit/>
          </a:bodyPr>
          <a:lstStyle>
            <a:lvl1pPr algn="l" defTabSz="914300" rtl="0" eaLnBrk="1" latinLnBrk="0" hangingPunct="1">
              <a:lnSpc>
                <a:spcPct val="90000"/>
              </a:lnSpc>
              <a:spcBef>
                <a:spcPct val="0"/>
              </a:spcBef>
              <a:buNone/>
              <a:defRPr sz="439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4. Koronare Herzkrankheit – Symptome</a:t>
            </a:r>
            <a:br>
              <a:rPr lang="de-DE" altLang="de-DE" sz="4400" dirty="0">
                <a:latin typeface="Arial" panose="020B0604020202020204" pitchFamily="34" charset="0"/>
                <a:cs typeface="Arial" panose="020B0604020202020204" pitchFamily="34" charset="0"/>
              </a:rPr>
            </a:br>
            <a:r>
              <a:rPr lang="de-DE" altLang="de-DE" sz="4400" dirty="0">
                <a:solidFill>
                  <a:srgbClr val="FF0000"/>
                </a:solidFill>
                <a:latin typeface="Arial" panose="020B0604020202020204" pitchFamily="34" charset="0"/>
                <a:cs typeface="Arial" panose="020B0604020202020204" pitchFamily="34" charset="0"/>
              </a:rPr>
              <a:t>atypische Angina </a:t>
            </a:r>
            <a:r>
              <a:rPr lang="de-DE" altLang="de-DE" sz="4400" dirty="0" err="1">
                <a:solidFill>
                  <a:srgbClr val="FF0000"/>
                </a:solidFill>
                <a:latin typeface="Arial" panose="020B0604020202020204" pitchFamily="34" charset="0"/>
                <a:cs typeface="Arial" panose="020B0604020202020204" pitchFamily="34" charset="0"/>
              </a:rPr>
              <a:t>pectoris</a:t>
            </a:r>
            <a:r>
              <a:rPr lang="de-DE" altLang="de-DE" sz="4400" dirty="0">
                <a:solidFill>
                  <a:srgbClr val="FF0000"/>
                </a:solidFill>
                <a:latin typeface="Arial" panose="020B0604020202020204" pitchFamily="34" charset="0"/>
                <a:cs typeface="Arial" panose="020B0604020202020204" pitchFamily="34" charset="0"/>
              </a:rPr>
              <a:t> </a:t>
            </a:r>
          </a:p>
        </p:txBody>
      </p:sp>
      <p:sp>
        <p:nvSpPr>
          <p:cNvPr id="3" name="Fußzeilenplatzhalter 2">
            <a:extLst>
              <a:ext uri="{FF2B5EF4-FFF2-40B4-BE49-F238E27FC236}">
                <a16:creationId xmlns:a16="http://schemas.microsoft.com/office/drawing/2014/main" id="{19D0DEEF-6E4F-3454-5B3F-933DFD50F7DA}"/>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62F0F6DB-A6CB-7488-104A-88B3E925835D}"/>
              </a:ext>
            </a:extLst>
          </p:cNvPr>
          <p:cNvSpPr>
            <a:spLocks noGrp="1"/>
          </p:cNvSpPr>
          <p:nvPr>
            <p:ph type="sldNum" sz="quarter" idx="12"/>
          </p:nvPr>
        </p:nvSpPr>
        <p:spPr/>
        <p:txBody>
          <a:bodyPr/>
          <a:lstStyle/>
          <a:p>
            <a:fld id="{8F11A0DE-57F3-4F63-A303-445EFC47CEA1}" type="slidenum">
              <a:rPr lang="de-DE" smtClean="0"/>
              <a:t>19</a:t>
            </a:fld>
            <a:endParaRPr lang="de-DE"/>
          </a:p>
        </p:txBody>
      </p:sp>
      <p:pic>
        <p:nvPicPr>
          <p:cNvPr id="7" name="Grafik 6" descr="Ein Bild, das Person, Menschliches Gesicht, Kleidung, draußen enthält.&#10;&#10;Automatisch generierte Beschreibung">
            <a:extLst>
              <a:ext uri="{FF2B5EF4-FFF2-40B4-BE49-F238E27FC236}">
                <a16:creationId xmlns:a16="http://schemas.microsoft.com/office/drawing/2014/main" id="{E8829D00-911A-DE5A-607B-84AB306D8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38920" y="3767768"/>
            <a:ext cx="3218875" cy="2145916"/>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0D2DCF70-E4C0-2D3D-2E2C-FF5192786BB7}"/>
              </a:ext>
            </a:extLst>
          </p:cNvPr>
          <p:cNvSpPr txBox="1">
            <a:spLocks noChangeArrowheads="1"/>
          </p:cNvSpPr>
          <p:nvPr/>
        </p:nvSpPr>
        <p:spPr bwMode="auto">
          <a:xfrm>
            <a:off x="8438920" y="5913684"/>
            <a:ext cx="201048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iStock.com/Biserka Stojanovic</a:t>
            </a:r>
          </a:p>
        </p:txBody>
      </p:sp>
    </p:spTree>
    <p:extLst>
      <p:ext uri="{BB962C8B-B14F-4D97-AF65-F5344CB8AC3E}">
        <p14:creationId xmlns:p14="http://schemas.microsoft.com/office/powerpoint/2010/main" val="953405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8EF1E2F-908A-2C91-1B11-593FCAB88C21}"/>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32F3CFCA-74A8-4267-CC88-7BE2C722377D}"/>
              </a:ext>
            </a:extLst>
          </p:cNvPr>
          <p:cNvSpPr>
            <a:spLocks noGrp="1"/>
          </p:cNvSpPr>
          <p:nvPr>
            <p:ph type="sldNum" sz="quarter" idx="12"/>
          </p:nvPr>
        </p:nvSpPr>
        <p:spPr/>
        <p:txBody>
          <a:bodyPr/>
          <a:lstStyle/>
          <a:p>
            <a:fld id="{8F11A0DE-57F3-4F63-A303-445EFC47CEA1}" type="slidenum">
              <a:rPr lang="de-DE" smtClean="0"/>
              <a:t>2</a:t>
            </a:fld>
            <a:endParaRPr lang="de-DE"/>
          </a:p>
        </p:txBody>
      </p:sp>
      <p:sp>
        <p:nvSpPr>
          <p:cNvPr id="4" name="Rectangle 1">
            <a:extLst>
              <a:ext uri="{FF2B5EF4-FFF2-40B4-BE49-F238E27FC236}">
                <a16:creationId xmlns:a16="http://schemas.microsoft.com/office/drawing/2014/main" id="{3FFEC271-7D65-2C15-5140-6E30DD801A2D}"/>
              </a:ext>
            </a:extLst>
          </p:cNvPr>
          <p:cNvSpPr txBox="1">
            <a:spLocks noChangeArrowheads="1"/>
          </p:cNvSpPr>
          <p:nvPr/>
        </p:nvSpPr>
        <p:spPr bwMode="auto">
          <a:xfrm>
            <a:off x="1766282" y="1488268"/>
            <a:ext cx="8652619" cy="11578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31680" tIns="31680" rIns="31680" bIns="31680"/>
          <a:lstStyle>
            <a:lvl1pPr algn="ctr">
              <a:lnSpc>
                <a:spcPct val="61000"/>
              </a:lnSpc>
              <a:spcAft>
                <a:spcPts val="142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9pPr>
          </a:lstStyle>
          <a:p>
            <a:pPr>
              <a:lnSpc>
                <a:spcPct val="100000"/>
              </a:lnSpc>
              <a:defRPr/>
            </a:pPr>
            <a:r>
              <a:rPr lang="de-DE" altLang="de-DE" sz="4400" dirty="0">
                <a:solidFill>
                  <a:schemeClr val="tx1"/>
                </a:solidFill>
              </a:rPr>
              <a:t>Koronare Herzkrankheit (KHK)</a:t>
            </a:r>
          </a:p>
        </p:txBody>
      </p:sp>
      <p:sp>
        <p:nvSpPr>
          <p:cNvPr id="5" name="Rectangle 2">
            <a:extLst>
              <a:ext uri="{FF2B5EF4-FFF2-40B4-BE49-F238E27FC236}">
                <a16:creationId xmlns:a16="http://schemas.microsoft.com/office/drawing/2014/main" id="{4AA3B1D4-1BCE-6B23-3301-976BDE912040}"/>
              </a:ext>
            </a:extLst>
          </p:cNvPr>
          <p:cNvSpPr txBox="1">
            <a:spLocks noChangeArrowheads="1"/>
          </p:cNvSpPr>
          <p:nvPr/>
        </p:nvSpPr>
        <p:spPr bwMode="auto">
          <a:xfrm>
            <a:off x="1255690" y="2847130"/>
            <a:ext cx="9673805" cy="184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31680" tIns="0" rIns="31680" bIns="31680"/>
          <a:lstStyle>
            <a:lvl1pPr marL="342900" indent="-342900"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eaLnBrk="1"/>
            <a:r>
              <a:rPr lang="de-DE" altLang="de-DE" sz="3600" dirty="0">
                <a:solidFill>
                  <a:schemeClr val="tx1"/>
                </a:solidFill>
              </a:rPr>
              <a:t>Vortrag im Rahmen der Gesundheitsbildung</a:t>
            </a:r>
          </a:p>
          <a:p>
            <a:pPr eaLnBrk="1"/>
            <a:r>
              <a:rPr lang="de-DE" altLang="de-DE" sz="2400" dirty="0">
                <a:solidFill>
                  <a:schemeClr val="tx1"/>
                </a:solidFill>
              </a:rPr>
              <a:t>(Leistungsbeschreibung F Vereinbarung Rehasport 2011 </a:t>
            </a:r>
          </a:p>
          <a:p>
            <a:pPr eaLnBrk="1"/>
            <a:r>
              <a:rPr lang="de-DE" altLang="de-DE" sz="2400" dirty="0">
                <a:solidFill>
                  <a:schemeClr val="tx1"/>
                </a:solidFill>
              </a:rPr>
              <a:t>zwischen der DGPR und dem vdek)</a:t>
            </a:r>
          </a:p>
          <a:p>
            <a:pPr eaLnBrk="1"/>
            <a:endParaRPr lang="de-DE" altLang="de-DE" sz="1690" dirty="0">
              <a:solidFill>
                <a:schemeClr val="tx1"/>
              </a:solidFill>
              <a:latin typeface="Futura Medium" panose="020B0602020204020303" pitchFamily="34" charset="-79"/>
              <a:cs typeface="Futura Medium" panose="020B0602020204020303" pitchFamily="34" charset="-79"/>
            </a:endParaRPr>
          </a:p>
        </p:txBody>
      </p:sp>
      <p:sp>
        <p:nvSpPr>
          <p:cNvPr id="6" name="Textfeld 5">
            <a:extLst>
              <a:ext uri="{FF2B5EF4-FFF2-40B4-BE49-F238E27FC236}">
                <a16:creationId xmlns:a16="http://schemas.microsoft.com/office/drawing/2014/main" id="{4DB91932-D519-33B7-BF04-317E0F58E1AF}"/>
              </a:ext>
            </a:extLst>
          </p:cNvPr>
          <p:cNvSpPr txBox="1"/>
          <p:nvPr/>
        </p:nvSpPr>
        <p:spPr>
          <a:xfrm>
            <a:off x="1135875" y="4407000"/>
            <a:ext cx="9913436" cy="1202380"/>
          </a:xfrm>
          <a:prstGeom prst="rect">
            <a:avLst/>
          </a:prstGeom>
          <a:noFill/>
        </p:spPr>
        <p:txBody>
          <a:bodyPr wrap="square">
            <a:spAutoFit/>
          </a:bodyPr>
          <a:lstStyle/>
          <a:p>
            <a:pPr marL="0" marR="0" lvl="0" indent="0" algn="ctr" defTabSz="9143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200" b="0" i="0" u="none" strike="noStrike" kern="1200" cap="none" spc="0" normalizeH="0" baseline="0" noProof="0" dirty="0">
                <a:ln>
                  <a:noFill/>
                </a:ln>
                <a:solidFill>
                  <a:prstClr val="black"/>
                </a:solidFill>
                <a:effectLst/>
                <a:uLnTx/>
                <a:uFillTx/>
                <a:latin typeface="Arial"/>
                <a:ea typeface="+mn-ea"/>
                <a:cs typeface="Arial"/>
              </a:rPr>
              <a:t>Herausgegeben 2017, überarbeitet 2024 von der:</a:t>
            </a:r>
          </a:p>
          <a:p>
            <a:pPr marL="0" marR="0" lvl="0" indent="0" algn="ctr" defTabSz="9143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altLang="de-DE" sz="2200" b="0" i="0" u="none" strike="noStrike" kern="1200" cap="none" spc="0" normalizeH="0" baseline="0" noProof="0" dirty="0">
                <a:ln>
                  <a:noFill/>
                </a:ln>
                <a:solidFill>
                  <a:prstClr val="black"/>
                </a:solidFill>
                <a:effectLst/>
                <a:uLnTx/>
                <a:uFillTx/>
                <a:latin typeface="Arial"/>
                <a:ea typeface="+mn-ea"/>
                <a:cs typeface="Arial"/>
              </a:rPr>
              <a:t>Deutschen Gesellschaft für Prävention und Rehabilitation von Herz-Kreislauferkrankungen (DGPR) e.V. </a:t>
            </a:r>
            <a:endParaRPr kumimoji="0" lang="de-DE" altLang="de-DE" sz="2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Textfeld 5">
            <a:extLst>
              <a:ext uri="{FF2B5EF4-FFF2-40B4-BE49-F238E27FC236}">
                <a16:creationId xmlns:a16="http://schemas.microsoft.com/office/drawing/2014/main" id="{9DBC0464-B1D5-2277-004E-8B6FFD26B6D0}"/>
              </a:ext>
            </a:extLst>
          </p:cNvPr>
          <p:cNvSpPr txBox="1"/>
          <p:nvPr/>
        </p:nvSpPr>
        <p:spPr>
          <a:xfrm>
            <a:off x="1232467" y="5786035"/>
            <a:ext cx="9720248" cy="58477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600" dirty="0"/>
              <a:t>Zur besseren Lesbarkeit wird in dieser Präsentation das generische Maskulinum verwendet. Die verwendeten Personenbezeichnungen beziehen sich – sofern nicht anders kenntlich gemacht – auf alle Geschlechter.</a:t>
            </a:r>
          </a:p>
        </p:txBody>
      </p:sp>
    </p:spTree>
    <p:extLst>
      <p:ext uri="{BB962C8B-B14F-4D97-AF65-F5344CB8AC3E}">
        <p14:creationId xmlns:p14="http://schemas.microsoft.com/office/powerpoint/2010/main" val="412865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838200" y="365126"/>
            <a:ext cx="10515600" cy="1325563"/>
          </a:xfrm>
        </p:spPr>
        <p:txBody>
          <a:bodyPr vert="horz" lIns="91440" tIns="45720" rIns="91440" bIns="45720" rtlCol="0" anchor="ctr">
            <a:normAutofit/>
          </a:bodyPr>
          <a:lstStyle/>
          <a:p>
            <a:pPr algn="ctr"/>
            <a:r>
              <a:rPr lang="de-DE" altLang="de-DE" kern="1200" dirty="0">
                <a:latin typeface="Arial" panose="020B0604020202020204" pitchFamily="34" charset="0"/>
                <a:cs typeface="Arial" panose="020B0604020202020204" pitchFamily="34" charset="0"/>
              </a:rPr>
              <a:t>Was tun?</a:t>
            </a:r>
          </a:p>
        </p:txBody>
      </p:sp>
      <p:sp>
        <p:nvSpPr>
          <p:cNvPr id="2" name="Textfeld 1">
            <a:extLst>
              <a:ext uri="{FF2B5EF4-FFF2-40B4-BE49-F238E27FC236}">
                <a16:creationId xmlns:a16="http://schemas.microsoft.com/office/drawing/2014/main" id="{E6D17A1E-5711-BC7A-9D2D-AD4BE9B0BCD7}"/>
              </a:ext>
            </a:extLst>
          </p:cNvPr>
          <p:cNvSpPr txBox="1"/>
          <p:nvPr/>
        </p:nvSpPr>
        <p:spPr>
          <a:xfrm>
            <a:off x="387073" y="2384597"/>
            <a:ext cx="5181600" cy="4351338"/>
          </a:xfrm>
          <a:prstGeom prst="rect">
            <a:avLst/>
          </a:prstGeom>
        </p:spPr>
        <p:txBody>
          <a:bodyPr vert="horz" lIns="91440" tIns="45720" rIns="91440" bIns="45720" rtlCol="0">
            <a:normAutofit/>
          </a:bodyPr>
          <a:lstStyle/>
          <a:p>
            <a:pPr defTabSz="914300">
              <a:lnSpc>
                <a:spcPct val="90000"/>
              </a:lnSpc>
              <a:spcAft>
                <a:spcPts val="600"/>
              </a:spcAft>
              <a:buClr>
                <a:srgbClr val="CC0000"/>
              </a:buClr>
              <a:defRPr/>
            </a:pPr>
            <a:r>
              <a:rPr lang="de-DE" sz="2800" dirty="0">
                <a:latin typeface="Arial" panose="020B0604020202020204" pitchFamily="34" charset="0"/>
                <a:cs typeface="Arial" panose="020B0604020202020204" pitchFamily="34" charset="0"/>
              </a:rPr>
              <a:t>Jeder Brustkorbschmerz, der länger als 5 Minuten andauert, ist infarktverdächtig.</a:t>
            </a:r>
            <a:endParaRPr lang="de-DE" sz="2800" dirty="0">
              <a:solidFill>
                <a:schemeClr val="bg2">
                  <a:lumMod val="50000"/>
                </a:schemeClr>
              </a:solidFill>
              <a:latin typeface="Arial" panose="020B0604020202020204" pitchFamily="34" charset="0"/>
              <a:cs typeface="Arial" panose="020B0604020202020204" pitchFamily="34" charset="0"/>
            </a:endParaRPr>
          </a:p>
          <a:p>
            <a:pPr indent="-228575" defTabSz="914300">
              <a:lnSpc>
                <a:spcPct val="90000"/>
              </a:lnSpc>
              <a:spcAft>
                <a:spcPts val="600"/>
              </a:spcAft>
              <a:buFont typeface="Arial" panose="020B0604020202020204" pitchFamily="34" charset="0"/>
              <a:buChar char="•"/>
              <a:defRPr/>
            </a:pPr>
            <a:endParaRPr lang="de-DE" sz="2800" dirty="0">
              <a:solidFill>
                <a:schemeClr val="bg2">
                  <a:lumMod val="50000"/>
                </a:schemeClr>
              </a:solidFill>
              <a:latin typeface="Arial" panose="020B0604020202020204" pitchFamily="34" charset="0"/>
              <a:cs typeface="Arial" panose="020B0604020202020204" pitchFamily="34" charset="0"/>
            </a:endParaRPr>
          </a:p>
          <a:p>
            <a:pPr indent="-228575" defTabSz="914300">
              <a:lnSpc>
                <a:spcPct val="90000"/>
              </a:lnSpc>
              <a:spcAft>
                <a:spcPts val="600"/>
              </a:spcAft>
              <a:buFont typeface="Arial" panose="020B0604020202020204" pitchFamily="34" charset="0"/>
              <a:buChar char="•"/>
              <a:defRPr/>
            </a:pPr>
            <a:endParaRPr lang="de-DE" sz="2800" dirty="0">
              <a:solidFill>
                <a:schemeClr val="bg2">
                  <a:lumMod val="50000"/>
                </a:schemeClr>
              </a:solidFill>
              <a:latin typeface="Arial" panose="020B0604020202020204" pitchFamily="34" charset="0"/>
              <a:cs typeface="Arial" panose="020B0604020202020204" pitchFamily="34" charset="0"/>
            </a:endParaRPr>
          </a:p>
          <a:p>
            <a:pPr defTabSz="914300">
              <a:lnSpc>
                <a:spcPct val="90000"/>
              </a:lnSpc>
              <a:spcAft>
                <a:spcPts val="600"/>
              </a:spcAft>
              <a:buClr>
                <a:srgbClr val="CC0000"/>
              </a:buClr>
              <a:defRPr/>
            </a:pPr>
            <a:r>
              <a:rPr lang="de-DE" sz="2800" dirty="0">
                <a:latin typeface="Arial" panose="020B0604020202020204" pitchFamily="34" charset="0"/>
                <a:cs typeface="Arial" panose="020B0604020202020204" pitchFamily="34" charset="0"/>
              </a:rPr>
              <a:t>Sofort die </a:t>
            </a:r>
            <a:r>
              <a:rPr lang="de-DE" sz="2800" b="1" dirty="0">
                <a:solidFill>
                  <a:srgbClr val="FF0000"/>
                </a:solidFill>
                <a:latin typeface="Arial" panose="020B0604020202020204" pitchFamily="34" charset="0"/>
                <a:cs typeface="Arial" panose="020B0604020202020204" pitchFamily="34" charset="0"/>
              </a:rPr>
              <a:t>112</a:t>
            </a:r>
            <a:r>
              <a:rPr lang="de-DE" sz="2800" dirty="0">
                <a:latin typeface="Arial" panose="020B0604020202020204" pitchFamily="34" charset="0"/>
                <a:cs typeface="Arial" panose="020B0604020202020204" pitchFamily="34" charset="0"/>
              </a:rPr>
              <a:t> anrufen!</a:t>
            </a:r>
          </a:p>
        </p:txBody>
      </p:sp>
      <p:sp>
        <p:nvSpPr>
          <p:cNvPr id="3" name="Fußzeilenplatzhalter 2">
            <a:extLst>
              <a:ext uri="{FF2B5EF4-FFF2-40B4-BE49-F238E27FC236}">
                <a16:creationId xmlns:a16="http://schemas.microsoft.com/office/drawing/2014/main" id="{B4A4613E-2405-3B47-10D2-7B585C0C3745}"/>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068C32FE-77C7-CDF0-6821-A23D6FE9FBD1}"/>
              </a:ext>
            </a:extLst>
          </p:cNvPr>
          <p:cNvSpPr>
            <a:spLocks noGrp="1"/>
          </p:cNvSpPr>
          <p:nvPr>
            <p:ph type="sldNum" sz="quarter" idx="12"/>
          </p:nvPr>
        </p:nvSpPr>
        <p:spPr/>
        <p:txBody>
          <a:bodyPr/>
          <a:lstStyle/>
          <a:p>
            <a:fld id="{8F11A0DE-57F3-4F63-A303-445EFC47CEA1}" type="slidenum">
              <a:rPr lang="de-DE" smtClean="0"/>
              <a:t>20</a:t>
            </a:fld>
            <a:endParaRPr lang="de-DE"/>
          </a:p>
        </p:txBody>
      </p:sp>
      <p:pic>
        <p:nvPicPr>
          <p:cNvPr id="7" name="Grafik 6" descr="Ein Bild, das Person, Kleidung, Mann, Uhr enthält.&#10;&#10;Automatisch generierte Beschreibung">
            <a:extLst>
              <a:ext uri="{FF2B5EF4-FFF2-40B4-BE49-F238E27FC236}">
                <a16:creationId xmlns:a16="http://schemas.microsoft.com/office/drawing/2014/main" id="{6132FE4A-7A56-02E0-A257-E422786BE8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712" y="2052974"/>
            <a:ext cx="6053496" cy="3955550"/>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73EA22F2-36FE-9C38-2B28-233C84398F93}"/>
              </a:ext>
            </a:extLst>
          </p:cNvPr>
          <p:cNvSpPr txBox="1">
            <a:spLocks noChangeArrowheads="1"/>
          </p:cNvSpPr>
          <p:nvPr/>
        </p:nvSpPr>
        <p:spPr bwMode="auto">
          <a:xfrm>
            <a:off x="5864712" y="6058440"/>
            <a:ext cx="173637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champpixs</a:t>
            </a:r>
            <a:endParaRPr lang="de-DE" altLang="de-DE" sz="845" dirty="0">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8BA2C167-56D0-7E95-57DA-D8072AA5EFD4}"/>
              </a:ext>
            </a:extLst>
          </p:cNvPr>
          <p:cNvSpPr txBox="1">
            <a:spLocks noChangeArrowheads="1"/>
          </p:cNvSpPr>
          <p:nvPr/>
        </p:nvSpPr>
        <p:spPr>
          <a:xfrm>
            <a:off x="838200" y="365126"/>
            <a:ext cx="10515600" cy="1325563"/>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defTabSz="914300">
              <a:spcAft>
                <a:spcPts val="600"/>
              </a:spcAft>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399" kern="1200" dirty="0">
                <a:latin typeface="Arial" panose="020B0604020202020204" pitchFamily="34" charset="0"/>
                <a:cs typeface="Arial" panose="020B0604020202020204" pitchFamily="34" charset="0"/>
              </a:rPr>
              <a:t>Folge Herzinsuffizienz – „Herzschwäche“</a:t>
            </a:r>
          </a:p>
        </p:txBody>
      </p:sp>
      <p:sp>
        <p:nvSpPr>
          <p:cNvPr id="3" name="Rectangle 2">
            <a:extLst>
              <a:ext uri="{FF2B5EF4-FFF2-40B4-BE49-F238E27FC236}">
                <a16:creationId xmlns:a16="http://schemas.microsoft.com/office/drawing/2014/main" id="{111752A4-4DC6-0703-3732-5F5655E62A17}"/>
              </a:ext>
            </a:extLst>
          </p:cNvPr>
          <p:cNvSpPr txBox="1">
            <a:spLocks noChangeArrowheads="1"/>
          </p:cNvSpPr>
          <p:nvPr/>
        </p:nvSpPr>
        <p:spPr bwMode="auto">
          <a:xfrm>
            <a:off x="1109031" y="2282424"/>
            <a:ext cx="10244769" cy="43513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oAutofit/>
          </a:bodyPr>
          <a:lstStyle>
            <a:lvl1pPr marL="622300" indent="-44450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1pPr>
            <a:lvl2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2pPr>
            <a:lvl3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3pPr>
            <a:lvl4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4pPr>
            <a:lvl5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9pPr>
          </a:lstStyle>
          <a:p>
            <a:pPr marL="177800" indent="-228575" defTabSz="914300">
              <a:lnSpc>
                <a:spcPct val="90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schwache Pumpleistung des Herzens; das Blut staut sich</a:t>
            </a:r>
          </a:p>
          <a:p>
            <a:pPr marL="177800" indent="-228575" defTabSz="914300">
              <a:lnSpc>
                <a:spcPct val="90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erhöhter Krafteinsatz des Herzens erforderlich, um Blut durch den</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Körper zu pumpen, aber Kraftsteigerung nicht mehr möglich</a:t>
            </a:r>
          </a:p>
          <a:p>
            <a:pPr marL="177800" indent="-228575" defTabSz="914300">
              <a:lnSpc>
                <a:spcPct val="90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der Herzmuskel kann deutlich vergrößert sein</a:t>
            </a:r>
          </a:p>
          <a:p>
            <a:pPr marL="177800" indent="-228575" defTabSz="914300">
              <a:lnSpc>
                <a:spcPct val="90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das Herz steht unter Dauerstress: Stresshormone (Adrenalin und</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Cortisol) werden verstärkt produziert, der Puls steigt</a:t>
            </a:r>
          </a:p>
          <a:p>
            <a:pPr marL="177800" indent="-228575" defTabSz="914300">
              <a:lnSpc>
                <a:spcPct val="90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durch den erhöhten Druck aufgrund des gestauten Blutes im Körper</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kommt es zu Wasseransammlungen (in Lunge, Bauch oder Beinen). </a:t>
            </a:r>
          </a:p>
        </p:txBody>
      </p:sp>
      <p:sp>
        <p:nvSpPr>
          <p:cNvPr id="2" name="Fußzeilenplatzhalter 1">
            <a:extLst>
              <a:ext uri="{FF2B5EF4-FFF2-40B4-BE49-F238E27FC236}">
                <a16:creationId xmlns:a16="http://schemas.microsoft.com/office/drawing/2014/main" id="{10FCF87C-5197-BD63-35B3-4B2C96F1F2FF}"/>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F327D0D0-003C-F82B-87B4-4D3DB2F9C909}"/>
              </a:ext>
            </a:extLst>
          </p:cNvPr>
          <p:cNvSpPr>
            <a:spLocks noGrp="1"/>
          </p:cNvSpPr>
          <p:nvPr>
            <p:ph type="sldNum" sz="quarter" idx="12"/>
          </p:nvPr>
        </p:nvSpPr>
        <p:spPr/>
        <p:txBody>
          <a:bodyPr/>
          <a:lstStyle/>
          <a:p>
            <a:fld id="{8F11A0DE-57F3-4F63-A303-445EFC47CEA1}" type="slidenum">
              <a:rPr lang="de-DE" smtClean="0"/>
              <a:t>21</a:t>
            </a:fld>
            <a:endParaRPr lang="de-DE"/>
          </a:p>
        </p:txBody>
      </p:sp>
    </p:spTree>
    <p:extLst>
      <p:ext uri="{BB962C8B-B14F-4D97-AF65-F5344CB8AC3E}">
        <p14:creationId xmlns:p14="http://schemas.microsoft.com/office/powerpoint/2010/main" val="640532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5A0859-1166-A2FC-9DF5-BAFE5A4F6724}"/>
              </a:ext>
            </a:extLst>
          </p:cNvPr>
          <p:cNvSpPr txBox="1">
            <a:spLocks noChangeArrowheads="1"/>
          </p:cNvSpPr>
          <p:nvPr/>
        </p:nvSpPr>
        <p:spPr>
          <a:xfrm>
            <a:off x="1377386" y="656257"/>
            <a:ext cx="9437227" cy="743918"/>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Folge Herzinsuffizienz – Symptome</a:t>
            </a:r>
          </a:p>
        </p:txBody>
      </p:sp>
      <p:sp>
        <p:nvSpPr>
          <p:cNvPr id="3" name="Rectangle 2">
            <a:extLst>
              <a:ext uri="{FF2B5EF4-FFF2-40B4-BE49-F238E27FC236}">
                <a16:creationId xmlns:a16="http://schemas.microsoft.com/office/drawing/2014/main" id="{CFB53D28-0A2C-CED9-E285-AF13BBA05C5B}"/>
              </a:ext>
            </a:extLst>
          </p:cNvPr>
          <p:cNvSpPr txBox="1">
            <a:spLocks noChangeArrowheads="1"/>
          </p:cNvSpPr>
          <p:nvPr/>
        </p:nvSpPr>
        <p:spPr bwMode="auto">
          <a:xfrm>
            <a:off x="572877" y="1641475"/>
            <a:ext cx="11445673"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682" tIns="0" rIns="31682" bIns="31682"/>
          <a:lstStyle>
            <a:lvl1pPr marL="44450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1pPr>
            <a:lvl2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2pPr>
            <a:lvl3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3pPr>
            <a:lvl4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4pPr>
            <a:lvl5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9pPr>
          </a:lstStyle>
          <a:p>
            <a:pPr marL="787400" indent="-342900">
              <a:lnSpc>
                <a:spcPct val="85000"/>
              </a:lnSpc>
              <a:spcBef>
                <a:spcPts val="1267"/>
              </a:spcBef>
              <a:spcAft>
                <a:spcPts val="422"/>
              </a:spcAft>
              <a:buClr>
                <a:srgbClr val="FF0000"/>
              </a:buClr>
              <a:buSzPct val="82000"/>
              <a:buFont typeface="Arial" panose="020B0604020202020204" pitchFamily="34" charset="0"/>
              <a:buChar char="•"/>
            </a:pPr>
            <a:r>
              <a:rPr lang="de-DE" altLang="de-DE" sz="2400" dirty="0">
                <a:solidFill>
                  <a:schemeClr val="tx1"/>
                </a:solidFill>
              </a:rPr>
              <a:t>rasche Ermüdbarkeit und Erschöpfung</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keine Kraft für die alltäglichen Dinge des Lebens</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soziale Isolation</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alles muss sehr langsam verrichtet werden</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Treppensteigen kaum noch möglich</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die Muskulatur der Peripherie geht zurück</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Luftnot bei Anstrengung mit Besserung in Ruhe</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vier Schweregrade unterteilt in verschiedene Stadien (nach der Klassifikation der New York Heart </a:t>
            </a:r>
            <a:r>
              <a:rPr lang="de-DE" altLang="de-DE" sz="2400" dirty="0" err="1">
                <a:solidFill>
                  <a:schemeClr val="tx1"/>
                </a:solidFill>
              </a:rPr>
              <a:t>Association</a:t>
            </a:r>
            <a:r>
              <a:rPr lang="de-DE" altLang="de-DE" sz="2400" dirty="0">
                <a:solidFill>
                  <a:schemeClr val="tx1"/>
                </a:solidFill>
              </a:rPr>
              <a:t>, NYHA  I bis IV)</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Herzrhythmusstörungen mit Einsetzen von Herzschrittmachern und  Defibrillatoren</a:t>
            </a:r>
          </a:p>
          <a:p>
            <a:pPr marL="787400" indent="-342900">
              <a:lnSpc>
                <a:spcPct val="85000"/>
              </a:lnSpc>
              <a:spcBef>
                <a:spcPts val="422"/>
              </a:spcBef>
              <a:spcAft>
                <a:spcPts val="422"/>
              </a:spcAft>
              <a:buClr>
                <a:srgbClr val="FF0000"/>
              </a:buClr>
              <a:buSzPct val="82000"/>
              <a:buFont typeface="Arial" panose="020B0604020202020204" pitchFamily="34" charset="0"/>
              <a:buChar char="•"/>
            </a:pPr>
            <a:r>
              <a:rPr lang="de-DE" altLang="de-DE" sz="2400" dirty="0">
                <a:solidFill>
                  <a:schemeClr val="tx1"/>
                </a:solidFill>
              </a:rPr>
              <a:t>bei weiterer Zunahme des Pumpkraftversagens Kunstherzversorgung oder eine Herz-Transplantation nötig</a:t>
            </a:r>
          </a:p>
        </p:txBody>
      </p:sp>
      <p:sp>
        <p:nvSpPr>
          <p:cNvPr id="4" name="Fußzeilenplatzhalter 3">
            <a:extLst>
              <a:ext uri="{FF2B5EF4-FFF2-40B4-BE49-F238E27FC236}">
                <a16:creationId xmlns:a16="http://schemas.microsoft.com/office/drawing/2014/main" id="{494D4133-8A91-0A0D-1C68-E6CB1A241AED}"/>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C1DF5FAC-3EE2-A080-4F2E-C447EDDB93E8}"/>
              </a:ext>
            </a:extLst>
          </p:cNvPr>
          <p:cNvSpPr>
            <a:spLocks noGrp="1"/>
          </p:cNvSpPr>
          <p:nvPr>
            <p:ph type="sldNum" sz="quarter" idx="12"/>
          </p:nvPr>
        </p:nvSpPr>
        <p:spPr/>
        <p:txBody>
          <a:bodyPr/>
          <a:lstStyle/>
          <a:p>
            <a:fld id="{8F11A0DE-57F3-4F63-A303-445EFC47CEA1}" type="slidenum">
              <a:rPr lang="de-DE" smtClean="0"/>
              <a:t>22</a:t>
            </a:fld>
            <a:endParaRPr lang="de-DE"/>
          </a:p>
        </p:txBody>
      </p:sp>
    </p:spTree>
    <p:extLst>
      <p:ext uri="{BB962C8B-B14F-4D97-AF65-F5344CB8AC3E}">
        <p14:creationId xmlns:p14="http://schemas.microsoft.com/office/powerpoint/2010/main" val="4052644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D8108-33DC-22CC-7A13-81B81839C414}"/>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Herzinsuffizienzgruppe</a:t>
            </a:r>
          </a:p>
        </p:txBody>
      </p:sp>
      <p:sp>
        <p:nvSpPr>
          <p:cNvPr id="3" name="Inhaltsplatzhalter 2">
            <a:extLst>
              <a:ext uri="{FF2B5EF4-FFF2-40B4-BE49-F238E27FC236}">
                <a16:creationId xmlns:a16="http://schemas.microsoft.com/office/drawing/2014/main" id="{2AC6255D-7BD6-2A21-6166-A0EC4CEC5AA2}"/>
              </a:ext>
            </a:extLst>
          </p:cNvPr>
          <p:cNvSpPr>
            <a:spLocks noGrp="1"/>
          </p:cNvSpPr>
          <p:nvPr>
            <p:ph idx="1"/>
          </p:nvPr>
        </p:nvSpPr>
        <p:spPr>
          <a:xfrm>
            <a:off x="717015" y="1916112"/>
            <a:ext cx="6724873" cy="4351338"/>
          </a:xfrm>
        </p:spPr>
        <p:txBody>
          <a:bodyPr>
            <a:normAutofit/>
          </a:bodyPr>
          <a:lstStyle/>
          <a:p>
            <a:pPr>
              <a:buClr>
                <a:srgbClr val="FF0000"/>
              </a:buClr>
            </a:pPr>
            <a:r>
              <a:rPr lang="de-DE" dirty="0"/>
              <a:t>Qualifikation: </a:t>
            </a:r>
            <a:r>
              <a:rPr lang="de-DE" dirty="0" err="1"/>
              <a:t>Herzinsuffizienztrainer</a:t>
            </a:r>
            <a:r>
              <a:rPr lang="de-DE" baseline="30000" dirty="0" err="1"/>
              <a:t>DGPR</a:t>
            </a:r>
            <a:r>
              <a:rPr lang="de-DE" dirty="0"/>
              <a:t> (empfohlen)</a:t>
            </a:r>
          </a:p>
          <a:p>
            <a:pPr>
              <a:buClr>
                <a:srgbClr val="FF0000"/>
              </a:buClr>
            </a:pPr>
            <a:r>
              <a:rPr lang="de-DE" dirty="0"/>
              <a:t>gesonderte Verordnung (Muster 56) notwendig</a:t>
            </a:r>
          </a:p>
          <a:p>
            <a:pPr>
              <a:buClr>
                <a:srgbClr val="FF0000"/>
              </a:buClr>
            </a:pPr>
            <a:r>
              <a:rPr lang="de-DE" dirty="0"/>
              <a:t>höhere Vergütungssätze / kleinere Gruppengröße</a:t>
            </a:r>
          </a:p>
          <a:p>
            <a:pPr>
              <a:buClr>
                <a:srgbClr val="FF0000"/>
              </a:buClr>
            </a:pPr>
            <a:r>
              <a:rPr lang="de-DE" dirty="0"/>
              <a:t>ständige Arztanwesenheit notwendig!</a:t>
            </a:r>
          </a:p>
          <a:p>
            <a:pPr>
              <a:buClr>
                <a:srgbClr val="FF0000"/>
              </a:buClr>
            </a:pPr>
            <a:r>
              <a:rPr lang="de-DE" dirty="0"/>
              <a:t>Gründungsleitfaden und Informationsvideo auf der DGPR-Webseite zu finden</a:t>
            </a:r>
          </a:p>
          <a:p>
            <a:endParaRPr lang="de-DE" dirty="0"/>
          </a:p>
        </p:txBody>
      </p:sp>
      <p:pic>
        <p:nvPicPr>
          <p:cNvPr id="6" name="Grafik 5" descr="Ein Bild, das Text, Screenshot, Schrift, Design enthält.&#10;&#10;Automatisch generierte Beschreibung">
            <a:extLst>
              <a:ext uri="{FF2B5EF4-FFF2-40B4-BE49-F238E27FC236}">
                <a16:creationId xmlns:a16="http://schemas.microsoft.com/office/drawing/2014/main" id="{5BB2FBC6-A384-CA7B-C5B6-2245F15975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63073" y="767638"/>
            <a:ext cx="3911912" cy="5536350"/>
          </a:xfrm>
          <a:prstGeom prst="rect">
            <a:avLst/>
          </a:prstGeom>
          <a:ln>
            <a:noFill/>
          </a:ln>
          <a:effectLst>
            <a:outerShdw blurRad="292100" dist="139700" dir="2700000" algn="tl" rotWithShape="0">
              <a:srgbClr val="333333">
                <a:alpha val="65000"/>
              </a:srgbClr>
            </a:outerShdw>
          </a:effectLst>
        </p:spPr>
      </p:pic>
      <p:sp>
        <p:nvSpPr>
          <p:cNvPr id="7" name="Pfeil: nach unten 6">
            <a:extLst>
              <a:ext uri="{FF2B5EF4-FFF2-40B4-BE49-F238E27FC236}">
                <a16:creationId xmlns:a16="http://schemas.microsoft.com/office/drawing/2014/main" id="{94A72AB8-BDF6-F8CC-DFBE-77626C72838D}"/>
              </a:ext>
            </a:extLst>
          </p:cNvPr>
          <p:cNvSpPr/>
          <p:nvPr/>
        </p:nvSpPr>
        <p:spPr>
          <a:xfrm>
            <a:off x="9228989" y="365126"/>
            <a:ext cx="457200" cy="618547"/>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accent6">
                  <a:lumMod val="75000"/>
                </a:schemeClr>
              </a:solidFill>
            </a:endParaRPr>
          </a:p>
        </p:txBody>
      </p:sp>
      <p:sp>
        <p:nvSpPr>
          <p:cNvPr id="4" name="Fußzeilenplatzhalter 3">
            <a:extLst>
              <a:ext uri="{FF2B5EF4-FFF2-40B4-BE49-F238E27FC236}">
                <a16:creationId xmlns:a16="http://schemas.microsoft.com/office/drawing/2014/main" id="{F9395C78-09E8-E3CD-A893-29C8690B4911}"/>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15ACB7B0-7CF9-DDFE-AD05-8C9387FBBD07}"/>
              </a:ext>
            </a:extLst>
          </p:cNvPr>
          <p:cNvSpPr>
            <a:spLocks noGrp="1"/>
          </p:cNvSpPr>
          <p:nvPr>
            <p:ph type="sldNum" sz="quarter" idx="12"/>
          </p:nvPr>
        </p:nvSpPr>
        <p:spPr/>
        <p:txBody>
          <a:bodyPr/>
          <a:lstStyle/>
          <a:p>
            <a:fld id="{8F11A0DE-57F3-4F63-A303-445EFC47CEA1}" type="slidenum">
              <a:rPr lang="de-DE" smtClean="0"/>
              <a:t>23</a:t>
            </a:fld>
            <a:endParaRPr lang="de-DE"/>
          </a:p>
        </p:txBody>
      </p:sp>
      <p:sp>
        <p:nvSpPr>
          <p:cNvPr id="8" name="Textfeld 7">
            <a:extLst>
              <a:ext uri="{FF2B5EF4-FFF2-40B4-BE49-F238E27FC236}">
                <a16:creationId xmlns:a16="http://schemas.microsoft.com/office/drawing/2014/main" id="{A1FE896A-EF82-FB40-A90D-951373B6C40D}"/>
              </a:ext>
            </a:extLst>
          </p:cNvPr>
          <p:cNvSpPr txBox="1"/>
          <p:nvPr/>
        </p:nvSpPr>
        <p:spPr>
          <a:xfrm>
            <a:off x="9216413" y="873982"/>
            <a:ext cx="348373" cy="523220"/>
          </a:xfrm>
          <a:prstGeom prst="rect">
            <a:avLst/>
          </a:prstGeom>
          <a:noFill/>
        </p:spPr>
        <p:txBody>
          <a:bodyPr wrap="square" rtlCol="0">
            <a:spAutoFit/>
          </a:bodyPr>
          <a:lstStyle/>
          <a:p>
            <a:r>
              <a:rPr lang="de-DE" sz="2800" dirty="0"/>
              <a:t>X</a:t>
            </a:r>
          </a:p>
        </p:txBody>
      </p:sp>
    </p:spTree>
    <p:extLst>
      <p:ext uri="{BB962C8B-B14F-4D97-AF65-F5344CB8AC3E}">
        <p14:creationId xmlns:p14="http://schemas.microsoft.com/office/powerpoint/2010/main" val="4058504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B9166E6-AD41-7A19-661B-316D0AD89AD3}"/>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545BA630-B93D-7738-E1AC-D2A9C9514D85}"/>
              </a:ext>
            </a:extLst>
          </p:cNvPr>
          <p:cNvSpPr>
            <a:spLocks noGrp="1"/>
          </p:cNvSpPr>
          <p:nvPr>
            <p:ph type="sldNum" sz="quarter" idx="12"/>
          </p:nvPr>
        </p:nvSpPr>
        <p:spPr/>
        <p:txBody>
          <a:bodyPr/>
          <a:lstStyle/>
          <a:p>
            <a:fld id="{8F11A0DE-57F3-4F63-A303-445EFC47CEA1}" type="slidenum">
              <a:rPr lang="de-DE" smtClean="0"/>
              <a:t>24</a:t>
            </a:fld>
            <a:endParaRPr lang="de-DE"/>
          </a:p>
        </p:txBody>
      </p:sp>
      <p:sp>
        <p:nvSpPr>
          <p:cNvPr id="4" name="Rectangle 2">
            <a:extLst>
              <a:ext uri="{FF2B5EF4-FFF2-40B4-BE49-F238E27FC236}">
                <a16:creationId xmlns:a16="http://schemas.microsoft.com/office/drawing/2014/main" id="{1718DB56-01FA-3D8A-5090-76CC9AC037D9}"/>
              </a:ext>
            </a:extLst>
          </p:cNvPr>
          <p:cNvSpPr txBox="1">
            <a:spLocks noChangeArrowheads="1"/>
          </p:cNvSpPr>
          <p:nvPr/>
        </p:nvSpPr>
        <p:spPr bwMode="auto">
          <a:xfrm>
            <a:off x="838200" y="1409649"/>
            <a:ext cx="6129390" cy="532628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oAutofit/>
          </a:bodyPr>
          <a:lstStyle>
            <a:lvl1pPr marL="215900">
              <a:defRPr>
                <a:solidFill>
                  <a:schemeClr val="bg1"/>
                </a:solidFill>
                <a:latin typeface="Arial" charset="0"/>
                <a:cs typeface="Arial" charset="0"/>
              </a:defRPr>
            </a:lvl1pPr>
            <a:lvl2pPr>
              <a:defRPr>
                <a:solidFill>
                  <a:schemeClr val="bg1"/>
                </a:solidFill>
                <a:latin typeface="Arial" charset="0"/>
                <a:cs typeface="Arial" charset="0"/>
              </a:defRPr>
            </a:lvl2pPr>
            <a:lvl3pPr>
              <a:defRPr>
                <a:solidFill>
                  <a:schemeClr val="bg1"/>
                </a:solidFill>
                <a:latin typeface="Arial" charset="0"/>
                <a:cs typeface="Arial" charset="0"/>
              </a:defRPr>
            </a:lvl3pPr>
            <a:lvl4pPr>
              <a:defRPr>
                <a:solidFill>
                  <a:schemeClr val="bg1"/>
                </a:solidFill>
                <a:latin typeface="Arial" charset="0"/>
                <a:cs typeface="Arial" charset="0"/>
              </a:defRPr>
            </a:lvl4pPr>
            <a:lvl5pPr>
              <a:defRPr>
                <a:solidFill>
                  <a:schemeClr val="bg1"/>
                </a:solidFill>
                <a:latin typeface="Arial" charset="0"/>
                <a:cs typeface="Arial" charset="0"/>
              </a:defRPr>
            </a:lvl5pPr>
            <a:lvl6pPr marL="2514600" indent="-228600" defTabSz="449263" eaLnBrk="0" fontAlgn="base" hangingPunct="0">
              <a:spcBef>
                <a:spcPct val="0"/>
              </a:spcBef>
              <a:spcAft>
                <a:spcPct val="0"/>
              </a:spcAft>
              <a:defRPr>
                <a:solidFill>
                  <a:schemeClr val="bg1"/>
                </a:solidFill>
                <a:latin typeface="Arial" charset="0"/>
                <a:cs typeface="Arial" charset="0"/>
              </a:defRPr>
            </a:lvl6pPr>
            <a:lvl7pPr marL="2971800" indent="-228600" defTabSz="449263" eaLnBrk="0" fontAlgn="base" hangingPunct="0">
              <a:spcBef>
                <a:spcPct val="0"/>
              </a:spcBef>
              <a:spcAft>
                <a:spcPct val="0"/>
              </a:spcAft>
              <a:defRPr>
                <a:solidFill>
                  <a:schemeClr val="bg1"/>
                </a:solidFill>
                <a:latin typeface="Arial" charset="0"/>
                <a:cs typeface="Arial" charset="0"/>
              </a:defRPr>
            </a:lvl7pPr>
            <a:lvl8pPr marL="3429000" indent="-228600" defTabSz="449263" eaLnBrk="0" fontAlgn="base" hangingPunct="0">
              <a:spcBef>
                <a:spcPct val="0"/>
              </a:spcBef>
              <a:spcAft>
                <a:spcPct val="0"/>
              </a:spcAft>
              <a:defRPr>
                <a:solidFill>
                  <a:schemeClr val="bg1"/>
                </a:solidFill>
                <a:latin typeface="Arial" charset="0"/>
                <a:cs typeface="Arial" charset="0"/>
              </a:defRPr>
            </a:lvl8pPr>
            <a:lvl9pPr marL="3886200" indent="-228600" defTabSz="449263" eaLnBrk="0" fontAlgn="base" hangingPunct="0">
              <a:spcBef>
                <a:spcPct val="0"/>
              </a:spcBef>
              <a:spcAft>
                <a:spcPct val="0"/>
              </a:spcAft>
              <a:defRPr>
                <a:solidFill>
                  <a:schemeClr val="bg1"/>
                </a:solidFill>
                <a:latin typeface="Arial" charset="0"/>
                <a:cs typeface="Arial" charset="0"/>
              </a:defRPr>
            </a:lvl9pPr>
          </a:lstStyle>
          <a:p>
            <a:pPr marL="0" defTabSz="914300">
              <a:lnSpc>
                <a:spcPct val="90000"/>
              </a:lnSpc>
              <a:spcAft>
                <a:spcPts val="600"/>
              </a:spcAft>
              <a:buClr>
                <a:srgbClr val="757575"/>
              </a:buClr>
              <a:buSzPct val="82000"/>
            </a:pPr>
            <a:r>
              <a:rPr lang="de-DE" altLang="de-DE" sz="2400" b="1" dirty="0">
                <a:solidFill>
                  <a:schemeClr val="tx1"/>
                </a:solidFill>
                <a:latin typeface="Arial" panose="020B0604020202020204" pitchFamily="34" charset="0"/>
                <a:cs typeface="Arial" panose="020B0604020202020204" pitchFamily="34" charset="0"/>
              </a:rPr>
              <a:t>Untersuchungen:</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Abhören von Herz und Lunge</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Abtasten der Beine und Füße und des Bauchs</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Tasten des Pulses</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Messen von Puls und Blutdruck</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EKG</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Belastungs-EKG</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Herz-Ultraschall (Echokardiographie) </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Röntgen von Herz und Lunge</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Herzkatheter-Untersuchung (Koronarangiographie)</a:t>
            </a:r>
          </a:p>
          <a:p>
            <a:pPr indent="-228575" defTabSz="914300">
              <a:lnSpc>
                <a:spcPct val="90000"/>
              </a:lnSpc>
              <a:spcAft>
                <a:spcPts val="600"/>
              </a:spcAft>
              <a:buClr>
                <a:srgbClr val="FF0000"/>
              </a:buClr>
              <a:buSzPct val="82000"/>
              <a:buFont typeface="Arial" panose="020B0604020202020204" pitchFamily="34" charset="0"/>
              <a:buChar char="•"/>
            </a:pPr>
            <a:r>
              <a:rPr lang="de-DE" altLang="de-DE" sz="2400" dirty="0">
                <a:solidFill>
                  <a:schemeClr val="tx1"/>
                </a:solidFill>
                <a:latin typeface="Arial" panose="020B0604020202020204" pitchFamily="34" charset="0"/>
                <a:cs typeface="Arial" panose="020B0604020202020204" pitchFamily="34" charset="0"/>
              </a:rPr>
              <a:t>Laboruntersuchungen (Herzenzyme etc.) </a:t>
            </a:r>
          </a:p>
        </p:txBody>
      </p:sp>
      <p:pic>
        <p:nvPicPr>
          <p:cNvPr id="5" name="Grafik 4" descr="Ein Bild, das medizinische Ausrüstung, Person, Gesundheitsversorgung, medizinisch enthält.&#10;&#10;Automatisch generierte Beschreibung">
            <a:extLst>
              <a:ext uri="{FF2B5EF4-FFF2-40B4-BE49-F238E27FC236}">
                <a16:creationId xmlns:a16="http://schemas.microsoft.com/office/drawing/2014/main" id="{FA614ED9-6FE4-5D48-744C-4C12A080D79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750352" y="1531714"/>
            <a:ext cx="4820686" cy="4658139"/>
          </a:xfrm>
          <a:prstGeom prst="rect">
            <a:avLst/>
          </a:prstGeom>
          <a:ln>
            <a:noFill/>
          </a:ln>
          <a:effectLst>
            <a:outerShdw blurRad="292100" dist="139700" dir="2700000" algn="tl" rotWithShape="0">
              <a:srgbClr val="333333">
                <a:alpha val="65000"/>
              </a:srgbClr>
            </a:outerShdw>
          </a:effectLst>
        </p:spPr>
      </p:pic>
      <p:sp>
        <p:nvSpPr>
          <p:cNvPr id="6" name="Textfeld 1">
            <a:extLst>
              <a:ext uri="{FF2B5EF4-FFF2-40B4-BE49-F238E27FC236}">
                <a16:creationId xmlns:a16="http://schemas.microsoft.com/office/drawing/2014/main" id="{29E4F977-204D-7699-E8D0-3F1FBC7087BA}"/>
              </a:ext>
            </a:extLst>
          </p:cNvPr>
          <p:cNvSpPr txBox="1">
            <a:spLocks noChangeArrowheads="1"/>
          </p:cNvSpPr>
          <p:nvPr/>
        </p:nvSpPr>
        <p:spPr bwMode="auto">
          <a:xfrm>
            <a:off x="6750352" y="6216507"/>
            <a:ext cx="201048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Wavebreak</a:t>
            </a:r>
            <a:r>
              <a:rPr lang="de-DE" altLang="de-DE" sz="845" dirty="0">
                <a:solidFill>
                  <a:srgbClr val="000000"/>
                </a:solidFill>
              </a:rPr>
              <a:t> </a:t>
            </a:r>
            <a:r>
              <a:rPr lang="de-DE" altLang="de-DE" sz="845" dirty="0" err="1">
                <a:solidFill>
                  <a:srgbClr val="000000"/>
                </a:solidFill>
              </a:rPr>
              <a:t>media</a:t>
            </a:r>
            <a:endParaRPr lang="de-DE" altLang="de-DE" sz="845" dirty="0">
              <a:solidFill>
                <a:srgbClr val="000000"/>
              </a:solidFill>
            </a:endParaRPr>
          </a:p>
        </p:txBody>
      </p:sp>
      <p:sp>
        <p:nvSpPr>
          <p:cNvPr id="7" name="Rectangle 1">
            <a:extLst>
              <a:ext uri="{FF2B5EF4-FFF2-40B4-BE49-F238E27FC236}">
                <a16:creationId xmlns:a16="http://schemas.microsoft.com/office/drawing/2014/main" id="{6DBB5CE6-08C5-0BFE-9733-FCAD1CD9F285}"/>
              </a:ext>
            </a:extLst>
          </p:cNvPr>
          <p:cNvSpPr txBox="1">
            <a:spLocks noChangeArrowheads="1"/>
          </p:cNvSpPr>
          <p:nvPr/>
        </p:nvSpPr>
        <p:spPr>
          <a:xfrm>
            <a:off x="838200" y="206151"/>
            <a:ext cx="10515600" cy="1325563"/>
          </a:xfrm>
          <a:prstGeom prst="rect">
            <a:avLst/>
          </a:prstGeom>
        </p:spPr>
        <p:txBody>
          <a:bodyPr vert="horz" lIns="91440" tIns="45720" rIns="91440" bIns="45720" rtlCol="0" anchor="ctr">
            <a:normAutofit/>
          </a:bodyPr>
          <a:lstStyle>
            <a:lvl1pPr algn="l" defTabSz="914300" rtl="0" eaLnBrk="1" latinLnBrk="0" hangingPunct="1">
              <a:lnSpc>
                <a:spcPct val="90000"/>
              </a:lnSpc>
              <a:spcBef>
                <a:spcPct val="0"/>
              </a:spcBef>
              <a:buNone/>
              <a:defRPr sz="4399" kern="1200">
                <a:solidFill>
                  <a:schemeClr val="tx1"/>
                </a:solidFill>
                <a:latin typeface="Arial" panose="020B0604020202020204" pitchFamily="34" charset="0"/>
                <a:ea typeface="+mj-ea"/>
                <a:cs typeface="Arial" panose="020B0604020202020204" pitchFamily="34" charset="0"/>
              </a:defRPr>
            </a:lvl1pPr>
          </a:lstStyle>
          <a:p>
            <a:pPr>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a:t>5. Koronare Herzkrankheit – Diagnostik</a:t>
            </a:r>
            <a:endParaRPr lang="de-DE" altLang="de-DE" dirty="0"/>
          </a:p>
        </p:txBody>
      </p:sp>
    </p:spTree>
    <p:extLst>
      <p:ext uri="{BB962C8B-B14F-4D97-AF65-F5344CB8AC3E}">
        <p14:creationId xmlns:p14="http://schemas.microsoft.com/office/powerpoint/2010/main" val="391248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1183067" y="411394"/>
            <a:ext cx="9423253" cy="931491"/>
          </a:xfrm>
          <a:prstGeom prst="rect">
            <a:avLst/>
          </a:prstGeom>
          <a:noFill/>
          <a:ln w="9525">
            <a:noFill/>
            <a:round/>
            <a:headEnd/>
            <a:tailEnd/>
          </a:ln>
          <a:effectLst/>
        </p:spPr>
        <p:txBody>
          <a:bodyPr lIns="31682" tIns="31682" rIns="31682" bIns="31682"/>
          <a:lstStyle/>
          <a:p>
            <a:pPr algn="ctr">
              <a:buSzPct val="100000"/>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defRPr/>
            </a:pPr>
            <a:r>
              <a:rPr lang="de-DE" altLang="de-DE" sz="4400" dirty="0">
                <a:latin typeface="Arial" panose="020B0604020202020204" pitchFamily="34" charset="0"/>
                <a:ea typeface="+mj-ea"/>
                <a:cs typeface="Arial" panose="020B0604020202020204" pitchFamily="34" charset="0"/>
              </a:rPr>
              <a:t>6. Koronare Herzkrankheit – Therapie</a:t>
            </a:r>
          </a:p>
        </p:txBody>
      </p:sp>
      <p:sp>
        <p:nvSpPr>
          <p:cNvPr id="15" name="Textplatzhalter 14">
            <a:extLst>
              <a:ext uri="{FF2B5EF4-FFF2-40B4-BE49-F238E27FC236}">
                <a16:creationId xmlns:a16="http://schemas.microsoft.com/office/drawing/2014/main" id="{ADC66E94-73B4-86EA-E393-B16800FA2C6B}"/>
              </a:ext>
            </a:extLst>
          </p:cNvPr>
          <p:cNvSpPr>
            <a:spLocks noGrp="1"/>
          </p:cNvSpPr>
          <p:nvPr>
            <p:ph type="body" idx="1"/>
          </p:nvPr>
        </p:nvSpPr>
        <p:spPr>
          <a:xfrm>
            <a:off x="582598" y="1306269"/>
            <a:ext cx="5157787" cy="1282091"/>
          </a:xfrm>
        </p:spPr>
        <p:txBody>
          <a:bodyPr>
            <a:normAutofit fontScale="70000" lnSpcReduction="20000"/>
          </a:bodyPr>
          <a:lstStyle/>
          <a:p>
            <a:r>
              <a:rPr lang="de-DE" altLang="de-DE" sz="3400" dirty="0">
                <a:solidFill>
                  <a:srgbClr val="FF0000"/>
                </a:solidFill>
                <a:latin typeface="Arial" panose="020B0604020202020204" pitchFamily="34" charset="0"/>
                <a:cs typeface="Arial" panose="020B0604020202020204" pitchFamily="34" charset="0"/>
              </a:rPr>
              <a:t>stabile koronare Herzerkrankung </a:t>
            </a:r>
          </a:p>
          <a:p>
            <a:r>
              <a:rPr lang="de-DE" altLang="de-DE" sz="3400" dirty="0">
                <a:latin typeface="Arial" panose="020B0604020202020204" pitchFamily="34" charset="0"/>
                <a:cs typeface="Arial" panose="020B0604020202020204" pitchFamily="34" charset="0"/>
              </a:rPr>
              <a:t>„</a:t>
            </a:r>
            <a:r>
              <a:rPr lang="de-DE" altLang="de-DE" sz="3400" u="sng" dirty="0">
                <a:latin typeface="Arial" panose="020B0604020202020204" pitchFamily="34" charset="0"/>
                <a:cs typeface="Arial" panose="020B0604020202020204" pitchFamily="34" charset="0"/>
              </a:rPr>
              <a:t>Chronisches Koronarsyndrom</a:t>
            </a:r>
            <a:r>
              <a:rPr lang="de-DE" altLang="de-DE" sz="3400" dirty="0">
                <a:latin typeface="Arial" panose="020B0604020202020204" pitchFamily="34" charset="0"/>
                <a:cs typeface="Arial" panose="020B0604020202020204" pitchFamily="34" charset="0"/>
              </a:rPr>
              <a:t>“</a:t>
            </a:r>
          </a:p>
          <a:p>
            <a:endParaRPr lang="de-DE" dirty="0"/>
          </a:p>
        </p:txBody>
      </p:sp>
      <p:sp>
        <p:nvSpPr>
          <p:cNvPr id="3" name="Inhaltsplatzhalter 2">
            <a:extLst>
              <a:ext uri="{FF2B5EF4-FFF2-40B4-BE49-F238E27FC236}">
                <a16:creationId xmlns:a16="http://schemas.microsoft.com/office/drawing/2014/main" id="{F1407F24-04FD-271C-0656-43102A61979D}"/>
              </a:ext>
            </a:extLst>
          </p:cNvPr>
          <p:cNvSpPr>
            <a:spLocks noGrp="1"/>
          </p:cNvSpPr>
          <p:nvPr>
            <p:ph sz="half" idx="2"/>
          </p:nvPr>
        </p:nvSpPr>
        <p:spPr>
          <a:xfrm>
            <a:off x="582599" y="2588360"/>
            <a:ext cx="5157787" cy="1681280"/>
          </a:xfrm>
        </p:spPr>
        <p:txBody>
          <a:bodyPr>
            <a:normAutofit/>
          </a:bodyPr>
          <a:lstStyle/>
          <a:p>
            <a:pPr>
              <a:buClr>
                <a:srgbClr val="FF0000"/>
              </a:buClr>
            </a:pPr>
            <a:r>
              <a:rPr lang="de-DE" altLang="de-DE" sz="2400" dirty="0">
                <a:latin typeface="Arial" panose="020B0604020202020204" pitchFamily="34" charset="0"/>
                <a:cs typeface="Arial" panose="020B0604020202020204" pitchFamily="34" charset="0"/>
              </a:rPr>
              <a:t>gesunder Lebensstil (Bewegung / Gewichtsnormalisierung / Essen )</a:t>
            </a:r>
          </a:p>
          <a:p>
            <a:pPr>
              <a:buClr>
                <a:srgbClr val="FF0000"/>
              </a:buClr>
            </a:pPr>
            <a:r>
              <a:rPr lang="de-DE" altLang="de-DE" sz="2400" dirty="0">
                <a:latin typeface="Arial" panose="020B0604020202020204" pitchFamily="34" charset="0"/>
                <a:cs typeface="Arial" panose="020B0604020202020204" pitchFamily="34" charset="0"/>
              </a:rPr>
              <a:t>absoluter Rauchverzicht / Medikamente</a:t>
            </a:r>
          </a:p>
          <a:p>
            <a:pPr marL="0" indent="0">
              <a:buNone/>
            </a:pPr>
            <a:endParaRPr lang="de-DE" altLang="de-DE" sz="2800" dirty="0">
              <a:solidFill>
                <a:schemeClr val="bg1">
                  <a:lumMod val="50000"/>
                </a:schemeClr>
              </a:solidFill>
              <a:latin typeface="Arial" panose="020B0604020202020204" pitchFamily="34" charset="0"/>
              <a:cs typeface="Arial" panose="020B0604020202020204" pitchFamily="34" charset="0"/>
            </a:endParaRPr>
          </a:p>
          <a:p>
            <a:pPr marL="0" indent="0">
              <a:buNone/>
            </a:pPr>
            <a:endParaRPr lang="de-DE" altLang="de-DE" sz="2800" dirty="0">
              <a:solidFill>
                <a:schemeClr val="bg1">
                  <a:lumMod val="50000"/>
                </a:schemeClr>
              </a:solidFill>
              <a:latin typeface="Arial" panose="020B0604020202020204" pitchFamily="34" charset="0"/>
              <a:cs typeface="Arial" panose="020B0604020202020204" pitchFamily="34" charset="0"/>
            </a:endParaRPr>
          </a:p>
          <a:p>
            <a:pPr marL="0" indent="0">
              <a:buNone/>
            </a:pPr>
            <a:endParaRPr lang="de-DE" dirty="0">
              <a:solidFill>
                <a:schemeClr val="bg1">
                  <a:lumMod val="50000"/>
                </a:schemeClr>
              </a:solidFill>
              <a:latin typeface="Arial" panose="020B0604020202020204" pitchFamily="34" charset="0"/>
              <a:cs typeface="Arial" panose="020B0604020202020204" pitchFamily="34" charset="0"/>
            </a:endParaRPr>
          </a:p>
          <a:p>
            <a:pPr marL="0" indent="0">
              <a:buNone/>
            </a:pPr>
            <a:endParaRPr lang="de-DE" dirty="0">
              <a:solidFill>
                <a:schemeClr val="bg1">
                  <a:lumMod val="50000"/>
                </a:schemeClr>
              </a:solidFill>
              <a:latin typeface="Arial" panose="020B0604020202020204" pitchFamily="34" charset="0"/>
              <a:cs typeface="Arial" panose="020B0604020202020204" pitchFamily="34" charset="0"/>
            </a:endParaRPr>
          </a:p>
        </p:txBody>
      </p:sp>
      <p:sp>
        <p:nvSpPr>
          <p:cNvPr id="16" name="Textplatzhalter 15">
            <a:extLst>
              <a:ext uri="{FF2B5EF4-FFF2-40B4-BE49-F238E27FC236}">
                <a16:creationId xmlns:a16="http://schemas.microsoft.com/office/drawing/2014/main" id="{0322DB9D-B7C7-0D39-4146-DA1E490DE886}"/>
              </a:ext>
            </a:extLst>
          </p:cNvPr>
          <p:cNvSpPr>
            <a:spLocks noGrp="1"/>
          </p:cNvSpPr>
          <p:nvPr>
            <p:ph type="body" sz="quarter" idx="3"/>
          </p:nvPr>
        </p:nvSpPr>
        <p:spPr>
          <a:xfrm>
            <a:off x="6172200" y="1252521"/>
            <a:ext cx="5947389" cy="1681280"/>
          </a:xfrm>
        </p:spPr>
        <p:txBody>
          <a:bodyPr>
            <a:normAutofit fontScale="70000" lnSpcReduction="20000"/>
          </a:bodyPr>
          <a:lstStyle/>
          <a:p>
            <a:r>
              <a:rPr lang="de-DE" altLang="de-DE" sz="3400" dirty="0">
                <a:solidFill>
                  <a:srgbClr val="FF0000"/>
                </a:solidFill>
                <a:latin typeface="Arial" panose="020B0604020202020204" pitchFamily="34" charset="0"/>
                <a:cs typeface="Arial" panose="020B0604020202020204" pitchFamily="34" charset="0"/>
              </a:rPr>
              <a:t>instabile koronare Herzerkrankung </a:t>
            </a:r>
          </a:p>
          <a:p>
            <a:r>
              <a:rPr lang="de-DE" altLang="de-DE" sz="3400" dirty="0">
                <a:latin typeface="Arial" panose="020B0604020202020204" pitchFamily="34" charset="0"/>
                <a:cs typeface="Arial" panose="020B0604020202020204" pitchFamily="34" charset="0"/>
              </a:rPr>
              <a:t>„</a:t>
            </a:r>
            <a:r>
              <a:rPr lang="de-DE" altLang="de-DE" sz="3400" u="sng" dirty="0">
                <a:latin typeface="Arial" panose="020B0604020202020204" pitchFamily="34" charset="0"/>
                <a:cs typeface="Arial" panose="020B0604020202020204" pitchFamily="34" charset="0"/>
              </a:rPr>
              <a:t>Akutes Koronarsyndrom</a:t>
            </a:r>
            <a:r>
              <a:rPr lang="de-DE" altLang="de-DE" sz="3400" dirty="0">
                <a:latin typeface="Arial" panose="020B0604020202020204" pitchFamily="34" charset="0"/>
                <a:cs typeface="Arial" panose="020B0604020202020204" pitchFamily="34" charset="0"/>
              </a:rPr>
              <a:t>“ mit zunehmender </a:t>
            </a:r>
          </a:p>
          <a:p>
            <a:r>
              <a:rPr lang="de-DE" altLang="de-DE" sz="3400" dirty="0">
                <a:solidFill>
                  <a:srgbClr val="FF0000"/>
                </a:solidFill>
                <a:latin typeface="Arial" panose="020B0604020202020204" pitchFamily="34" charset="0"/>
                <a:cs typeface="Arial" panose="020B0604020202020204" pitchFamily="34" charset="0"/>
              </a:rPr>
              <a:t>Angina </a:t>
            </a:r>
            <a:r>
              <a:rPr lang="de-DE" altLang="de-DE" sz="3400" dirty="0" err="1">
                <a:solidFill>
                  <a:srgbClr val="FF0000"/>
                </a:solidFill>
                <a:latin typeface="Arial" panose="020B0604020202020204" pitchFamily="34" charset="0"/>
                <a:cs typeface="Arial" panose="020B0604020202020204" pitchFamily="34" charset="0"/>
              </a:rPr>
              <a:t>pectoris</a:t>
            </a:r>
            <a:r>
              <a:rPr lang="de-DE" altLang="de-DE" sz="3400" dirty="0">
                <a:solidFill>
                  <a:srgbClr val="FF0000"/>
                </a:solidFill>
                <a:latin typeface="Arial" panose="020B0604020202020204" pitchFamily="34" charset="0"/>
                <a:cs typeface="Arial" panose="020B0604020202020204" pitchFamily="34" charset="0"/>
              </a:rPr>
              <a:t> / Herzinfarkt</a:t>
            </a:r>
            <a:endParaRPr lang="de-DE" altLang="de-DE" sz="3400" dirty="0">
              <a:solidFill>
                <a:schemeClr val="bg1">
                  <a:lumMod val="50000"/>
                </a:schemeClr>
              </a:solidFill>
              <a:latin typeface="Arial" panose="020B0604020202020204" pitchFamily="34" charset="0"/>
              <a:cs typeface="Arial" panose="020B0604020202020204" pitchFamily="34" charset="0"/>
            </a:endParaRPr>
          </a:p>
        </p:txBody>
      </p:sp>
      <p:sp>
        <p:nvSpPr>
          <p:cNvPr id="17" name="Inhaltsplatzhalter 16">
            <a:extLst>
              <a:ext uri="{FF2B5EF4-FFF2-40B4-BE49-F238E27FC236}">
                <a16:creationId xmlns:a16="http://schemas.microsoft.com/office/drawing/2014/main" id="{0C5CA484-5FA1-B52C-E9F6-4A0EE81BDE3D}"/>
              </a:ext>
            </a:extLst>
          </p:cNvPr>
          <p:cNvSpPr>
            <a:spLocks noGrp="1"/>
          </p:cNvSpPr>
          <p:nvPr>
            <p:ph sz="quarter" idx="4"/>
          </p:nvPr>
        </p:nvSpPr>
        <p:spPr>
          <a:xfrm>
            <a:off x="6172200" y="3365624"/>
            <a:ext cx="5183188" cy="3233681"/>
          </a:xfrm>
        </p:spPr>
        <p:txBody>
          <a:bodyPr>
            <a:normAutofit/>
          </a:bodyPr>
          <a:lstStyle/>
          <a:p>
            <a:pPr>
              <a:buClr>
                <a:srgbClr val="FF0000"/>
              </a:buClr>
            </a:pPr>
            <a:r>
              <a:rPr lang="de-DE" altLang="de-DE" sz="2400" dirty="0">
                <a:latin typeface="Arial" panose="020B0604020202020204" pitchFamily="34" charset="0"/>
                <a:cs typeface="Arial" panose="020B0604020202020204" pitchFamily="34" charset="0"/>
              </a:rPr>
              <a:t>intensivmedizinische Behandlung / Überwachung</a:t>
            </a:r>
          </a:p>
          <a:p>
            <a:pPr>
              <a:buClr>
                <a:srgbClr val="FF0000"/>
              </a:buClr>
            </a:pPr>
            <a:r>
              <a:rPr lang="de-DE" altLang="de-DE" sz="2400" dirty="0">
                <a:latin typeface="Arial" panose="020B0604020202020204" pitchFamily="34" charset="0"/>
                <a:cs typeface="Arial" panose="020B0604020202020204" pitchFamily="34" charset="0"/>
              </a:rPr>
              <a:t>Koronarangiographie mit dem Ziel einer Wiedereröffnung des Gefäßes / Ballonerweiterung </a:t>
            </a:r>
            <a:br>
              <a:rPr lang="de-DE" altLang="de-DE" sz="2400" dirty="0">
                <a:latin typeface="Arial" panose="020B0604020202020204" pitchFamily="34" charset="0"/>
                <a:cs typeface="Arial" panose="020B0604020202020204" pitchFamily="34" charset="0"/>
              </a:rPr>
            </a:br>
            <a:r>
              <a:rPr lang="de-DE" altLang="de-DE" sz="2400" dirty="0">
                <a:latin typeface="Arial" panose="020B0604020202020204" pitchFamily="34" charset="0"/>
                <a:cs typeface="Arial" panose="020B0604020202020204" pitchFamily="34" charset="0"/>
              </a:rPr>
              <a:t>und einer Stent-Implantation (beste und sicherste Behandlung, wenn sie innerhalb von 90 Minuten erfolgt)</a:t>
            </a:r>
          </a:p>
        </p:txBody>
      </p:sp>
      <p:sp>
        <p:nvSpPr>
          <p:cNvPr id="2" name="Fußzeilenplatzhalter 1">
            <a:extLst>
              <a:ext uri="{FF2B5EF4-FFF2-40B4-BE49-F238E27FC236}">
                <a16:creationId xmlns:a16="http://schemas.microsoft.com/office/drawing/2014/main" id="{D177014F-C15B-0F69-CDDF-C1C1A031DEB7}"/>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AC6A4CD8-950C-8925-99F9-41ABE4067680}"/>
              </a:ext>
            </a:extLst>
          </p:cNvPr>
          <p:cNvSpPr>
            <a:spLocks noGrp="1"/>
          </p:cNvSpPr>
          <p:nvPr>
            <p:ph type="sldNum" sz="quarter" idx="12"/>
          </p:nvPr>
        </p:nvSpPr>
        <p:spPr/>
        <p:txBody>
          <a:bodyPr/>
          <a:lstStyle/>
          <a:p>
            <a:fld id="{8F11A0DE-57F3-4F63-A303-445EFC47CEA1}" type="slidenum">
              <a:rPr lang="de-DE" smtClean="0"/>
              <a:t>25</a:t>
            </a:fld>
            <a:endParaRPr lang="de-DE"/>
          </a:p>
        </p:txBody>
      </p:sp>
      <p:pic>
        <p:nvPicPr>
          <p:cNvPr id="7" name="Grafik 6" descr="Ein Bild, das Verbindungsstück, Kabel, rot, draußen enthält.&#10;&#10;Automatisch generierte Beschreibung">
            <a:extLst>
              <a:ext uri="{FF2B5EF4-FFF2-40B4-BE49-F238E27FC236}">
                <a16:creationId xmlns:a16="http://schemas.microsoft.com/office/drawing/2014/main" id="{C80FC83C-88D6-5684-0A15-8C2B67A262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5366" y="4183820"/>
            <a:ext cx="4022731" cy="2262786"/>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FFF4AC7E-7B4D-91A6-B6DE-14F755DCF8DA}"/>
              </a:ext>
            </a:extLst>
          </p:cNvPr>
          <p:cNvSpPr txBox="1">
            <a:spLocks noChangeArrowheads="1"/>
          </p:cNvSpPr>
          <p:nvPr/>
        </p:nvSpPr>
        <p:spPr bwMode="auto">
          <a:xfrm>
            <a:off x="1265366" y="6442187"/>
            <a:ext cx="209704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iStock.com/Christoph </a:t>
            </a:r>
            <a:r>
              <a:rPr lang="de-DE" altLang="de-DE" sz="845" dirty="0" err="1">
                <a:solidFill>
                  <a:srgbClr val="000000"/>
                </a:solidFill>
              </a:rPr>
              <a:t>Burgstedt</a:t>
            </a:r>
            <a:endParaRPr lang="de-DE" altLang="de-DE" sz="845" dirty="0">
              <a:solidFill>
                <a:srgbClr val="00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214562" y="516812"/>
            <a:ext cx="7762875" cy="874015"/>
          </a:xfrm>
        </p:spPr>
        <p:txBody>
          <a:bodyPr rtlCol="0">
            <a:normAutofit fontScale="90000"/>
          </a:bodyPr>
          <a:lstStyle/>
          <a:p>
            <a:pPr>
              <a:defRPr/>
            </a:pPr>
            <a:r>
              <a:rPr lang="de-DE" dirty="0"/>
              <a:t> </a:t>
            </a:r>
            <a:r>
              <a:rPr lang="de-DE" sz="4900" dirty="0">
                <a:latin typeface="Arial" panose="020B0604020202020204" pitchFamily="34" charset="0"/>
                <a:cs typeface="Arial" panose="020B0604020202020204" pitchFamily="34" charset="0"/>
              </a:rPr>
              <a:t>Patient im </a:t>
            </a:r>
            <a:r>
              <a:rPr lang="de-DE" sz="4900" dirty="0" err="1">
                <a:latin typeface="Arial" panose="020B0604020202020204" pitchFamily="34" charset="0"/>
                <a:cs typeface="Arial" panose="020B0604020202020204" pitchFamily="34" charset="0"/>
              </a:rPr>
              <a:t>Herzkatheterlabor</a:t>
            </a:r>
            <a:endParaRPr lang="de-DE" sz="4900" dirty="0">
              <a:latin typeface="Arial" panose="020B0604020202020204" pitchFamily="34" charset="0"/>
              <a:cs typeface="Arial" panose="020B0604020202020204" pitchFamily="34" charset="0"/>
            </a:endParaRPr>
          </a:p>
        </p:txBody>
      </p:sp>
      <p:sp>
        <p:nvSpPr>
          <p:cNvPr id="36868" name="Textfeld 5"/>
          <p:cNvSpPr txBox="1">
            <a:spLocks noChangeArrowheads="1"/>
          </p:cNvSpPr>
          <p:nvPr/>
        </p:nvSpPr>
        <p:spPr bwMode="auto">
          <a:xfrm>
            <a:off x="2614727" y="6341188"/>
            <a:ext cx="36646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1000" dirty="0">
                <a:latin typeface="Arial" panose="020B0604020202020204" pitchFamily="34" charset="0"/>
                <a:cs typeface="Arial" panose="020B0604020202020204" pitchFamily="34" charset="0"/>
              </a:rPr>
              <a:t>Bildquelle: iStock.com/Image Supply</a:t>
            </a:r>
          </a:p>
        </p:txBody>
      </p:sp>
      <p:sp>
        <p:nvSpPr>
          <p:cNvPr id="2" name="Fußzeilenplatzhalter 1">
            <a:extLst>
              <a:ext uri="{FF2B5EF4-FFF2-40B4-BE49-F238E27FC236}">
                <a16:creationId xmlns:a16="http://schemas.microsoft.com/office/drawing/2014/main" id="{C686BE21-F4FB-4D90-8F17-8499FB3BB057}"/>
              </a:ext>
            </a:extLst>
          </p:cNvPr>
          <p:cNvSpPr>
            <a:spLocks noGrp="1"/>
          </p:cNvSpPr>
          <p:nvPr>
            <p:ph type="ftr" sz="quarter" idx="11"/>
          </p:nvPr>
        </p:nvSpPr>
        <p:spPr/>
        <p:txBody>
          <a:bodyPr/>
          <a:lstStyle/>
          <a:p>
            <a:r>
              <a:rPr lang="de-DE"/>
              <a:t>Stand: April 2024 © DGPR</a:t>
            </a:r>
            <a:endParaRPr lang="de-DE" dirty="0"/>
          </a:p>
        </p:txBody>
      </p:sp>
      <p:sp>
        <p:nvSpPr>
          <p:cNvPr id="4" name="Foliennummernplatzhalter 3">
            <a:extLst>
              <a:ext uri="{FF2B5EF4-FFF2-40B4-BE49-F238E27FC236}">
                <a16:creationId xmlns:a16="http://schemas.microsoft.com/office/drawing/2014/main" id="{731B8939-8BF1-94CB-E9E9-2309B72D8C20}"/>
              </a:ext>
            </a:extLst>
          </p:cNvPr>
          <p:cNvSpPr>
            <a:spLocks noGrp="1"/>
          </p:cNvSpPr>
          <p:nvPr>
            <p:ph type="sldNum" sz="quarter" idx="12"/>
          </p:nvPr>
        </p:nvSpPr>
        <p:spPr/>
        <p:txBody>
          <a:bodyPr/>
          <a:lstStyle/>
          <a:p>
            <a:fld id="{8F11A0DE-57F3-4F63-A303-445EFC47CEA1}" type="slidenum">
              <a:rPr lang="de-DE" smtClean="0"/>
              <a:t>26</a:t>
            </a:fld>
            <a:endParaRPr lang="de-DE"/>
          </a:p>
        </p:txBody>
      </p:sp>
      <p:pic>
        <p:nvPicPr>
          <p:cNvPr id="8" name="Inhaltsplatzhalter 7" descr="Ein Bild, das medizinische Ausrüstung, Im Haus, medizinisch, Gesundheitsversorgung enthält.&#10;&#10;Automatisch generierte Beschreibung">
            <a:extLst>
              <a:ext uri="{FF2B5EF4-FFF2-40B4-BE49-F238E27FC236}">
                <a16:creationId xmlns:a16="http://schemas.microsoft.com/office/drawing/2014/main" id="{D2AA55FF-4614-4ADF-8B1F-3B27FDA887DC}"/>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683243" y="1734202"/>
            <a:ext cx="6825512" cy="455034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7A0506-8C40-28A0-AF2A-AB63D8E5704B}"/>
              </a:ext>
            </a:extLst>
          </p:cNvPr>
          <p:cNvSpPr txBox="1">
            <a:spLocks noChangeArrowheads="1"/>
          </p:cNvSpPr>
          <p:nvPr/>
        </p:nvSpPr>
        <p:spPr>
          <a:xfrm>
            <a:off x="625011" y="592508"/>
            <a:ext cx="10941978" cy="1376455"/>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 Medikamentöse Therapie der koronaren Herzkrankheit</a:t>
            </a:r>
          </a:p>
        </p:txBody>
      </p:sp>
      <p:sp>
        <p:nvSpPr>
          <p:cNvPr id="3" name="Rectangle 2">
            <a:extLst>
              <a:ext uri="{FF2B5EF4-FFF2-40B4-BE49-F238E27FC236}">
                <a16:creationId xmlns:a16="http://schemas.microsoft.com/office/drawing/2014/main" id="{ED1B53C2-3F11-55A7-E4B7-238298B64D9F}"/>
              </a:ext>
            </a:extLst>
          </p:cNvPr>
          <p:cNvSpPr txBox="1">
            <a:spLocks noChangeArrowheads="1"/>
          </p:cNvSpPr>
          <p:nvPr/>
        </p:nvSpPr>
        <p:spPr bwMode="auto">
          <a:xfrm>
            <a:off x="861015" y="2177057"/>
            <a:ext cx="10941978" cy="4088435"/>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Statine</a:t>
            </a:r>
            <a:r>
              <a:rPr lang="de-DE" altLang="de-DE" sz="2400" dirty="0">
                <a:solidFill>
                  <a:schemeClr val="tx1"/>
                </a:solidFill>
                <a:latin typeface="Arial" panose="020B0604020202020204" pitchFamily="34" charset="0"/>
                <a:cs typeface="Arial" panose="020B0604020202020204" pitchFamily="34" charset="0"/>
              </a:rPr>
              <a:t> („Cholesterinsenker“) und weitere fettsenkende Medikamente stabilisieren die Plaquebildung, verhindern </a:t>
            </a:r>
            <a:r>
              <a:rPr lang="de-DE" altLang="de-DE" sz="2400" dirty="0" err="1">
                <a:solidFill>
                  <a:schemeClr val="tx1"/>
                </a:solidFill>
                <a:latin typeface="Arial" panose="020B0604020202020204" pitchFamily="34" charset="0"/>
                <a:cs typeface="Arial" panose="020B0604020202020204" pitchFamily="34" charset="0"/>
              </a:rPr>
              <a:t>Plaquerupturen</a:t>
            </a:r>
            <a:r>
              <a:rPr lang="de-DE" altLang="de-DE" sz="2400" dirty="0">
                <a:solidFill>
                  <a:schemeClr val="tx1"/>
                </a:solidFill>
                <a:latin typeface="Arial" panose="020B0604020202020204" pitchFamily="34" charset="0"/>
                <a:cs typeface="Arial" panose="020B0604020202020204" pitchFamily="34" charset="0"/>
              </a:rPr>
              <a:t> und bieten die die höchste Prognose-Verbesserung für betroffene Menschen.</a:t>
            </a: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t>
            </a:r>
            <a:r>
              <a:rPr lang="de-DE" altLang="de-DE" sz="2400" b="1" dirty="0">
                <a:solidFill>
                  <a:schemeClr val="tx1"/>
                </a:solidFill>
                <a:latin typeface="Arial" panose="020B0604020202020204" pitchFamily="34" charset="0"/>
                <a:cs typeface="Arial" panose="020B0604020202020204" pitchFamily="34" charset="0"/>
              </a:rPr>
              <a:t>Blutverdünner</a:t>
            </a:r>
            <a:r>
              <a:rPr lang="de-DE" altLang="de-DE" sz="2400" dirty="0">
                <a:solidFill>
                  <a:schemeClr val="tx1"/>
                </a:solidFill>
                <a:latin typeface="Arial" panose="020B0604020202020204" pitchFamily="34" charset="0"/>
                <a:cs typeface="Arial" panose="020B0604020202020204" pitchFamily="34" charset="0"/>
              </a:rPr>
              <a:t>“ wie Acetyl-Salicylsäure reduzieren die Gefahr von Blutgerinnseln und erneuten Gefäßverschlüssen.</a:t>
            </a:r>
          </a:p>
          <a:p>
            <a:pPr marL="126720" lvl="1" indent="-321869" algn="l">
              <a:lnSpc>
                <a:spcPct val="100000"/>
              </a:lnSpc>
              <a:spcBef>
                <a:spcPts val="0"/>
              </a:spcBef>
              <a:spcAft>
                <a:spcPts val="0"/>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ACE-Hemmer </a:t>
            </a:r>
            <a:r>
              <a:rPr lang="de-DE" altLang="de-DE" sz="2400" dirty="0">
                <a:solidFill>
                  <a:schemeClr val="tx1"/>
                </a:solidFill>
                <a:latin typeface="Arial" panose="020B0604020202020204" pitchFamily="34" charset="0"/>
                <a:cs typeface="Arial" panose="020B0604020202020204" pitchFamily="34" charset="0"/>
              </a:rPr>
              <a:t>wirken stärkend auf den Herzmuskel und blutdrucksenkend. Bei Unverträglichkeit auch Einnahme eines sog. AT-I-Blocker </a:t>
            </a:r>
            <a:r>
              <a:rPr lang="de-DE" altLang="de-DE" sz="2400" dirty="0">
                <a:solidFill>
                  <a:schemeClr val="bg1">
                    <a:lumMod val="50000"/>
                  </a:schemeClr>
                </a:solidFill>
                <a:latin typeface="Arial" panose="020B0604020202020204" pitchFamily="34" charset="0"/>
                <a:cs typeface="Arial" panose="020B0604020202020204" pitchFamily="34" charset="0"/>
              </a:rPr>
              <a:t>(„</a:t>
            </a:r>
            <a:r>
              <a:rPr lang="de-DE" altLang="de-DE" sz="2400" b="1" dirty="0">
                <a:solidFill>
                  <a:schemeClr val="tx1"/>
                </a:solidFill>
                <a:latin typeface="Arial" panose="020B0604020202020204" pitchFamily="34" charset="0"/>
                <a:cs typeface="Arial" panose="020B0604020202020204" pitchFamily="34" charset="0"/>
              </a:rPr>
              <a:t>Sartan</a:t>
            </a:r>
            <a:r>
              <a:rPr lang="de-DE" altLang="de-DE" sz="2400" dirty="0">
                <a:solidFill>
                  <a:schemeClr val="bg1">
                    <a:lumMod val="50000"/>
                  </a:schemeClr>
                </a:solidFill>
                <a:latin typeface="Arial" panose="020B0604020202020204" pitchFamily="34" charset="0"/>
                <a:cs typeface="Arial" panose="020B0604020202020204" pitchFamily="34" charset="0"/>
              </a:rPr>
              <a:t>“) </a:t>
            </a:r>
            <a:r>
              <a:rPr lang="de-DE" altLang="de-DE" sz="2400" dirty="0">
                <a:solidFill>
                  <a:schemeClr val="tx1"/>
                </a:solidFill>
                <a:latin typeface="Arial" panose="020B0604020202020204" pitchFamily="34" charset="0"/>
                <a:cs typeface="Arial" panose="020B0604020202020204" pitchFamily="34" charset="0"/>
              </a:rPr>
              <a:t>möglich.</a:t>
            </a:r>
          </a:p>
        </p:txBody>
      </p:sp>
      <p:sp>
        <p:nvSpPr>
          <p:cNvPr id="4" name="Fußzeilenplatzhalter 3">
            <a:extLst>
              <a:ext uri="{FF2B5EF4-FFF2-40B4-BE49-F238E27FC236}">
                <a16:creationId xmlns:a16="http://schemas.microsoft.com/office/drawing/2014/main" id="{DC90D120-0306-CF9A-7642-9D818B3CA28B}"/>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943DBC12-27D3-C7DC-3FEF-20A21B7256B7}"/>
              </a:ext>
            </a:extLst>
          </p:cNvPr>
          <p:cNvSpPr>
            <a:spLocks noGrp="1"/>
          </p:cNvSpPr>
          <p:nvPr>
            <p:ph type="sldNum" sz="quarter" idx="12"/>
          </p:nvPr>
        </p:nvSpPr>
        <p:spPr/>
        <p:txBody>
          <a:bodyPr/>
          <a:lstStyle/>
          <a:p>
            <a:fld id="{8F11A0DE-57F3-4F63-A303-445EFC47CEA1}" type="slidenum">
              <a:rPr lang="de-DE" smtClean="0"/>
              <a:t>27</a:t>
            </a:fld>
            <a:endParaRPr lang="de-DE"/>
          </a:p>
        </p:txBody>
      </p:sp>
    </p:spTree>
    <p:extLst>
      <p:ext uri="{BB962C8B-B14F-4D97-AF65-F5344CB8AC3E}">
        <p14:creationId xmlns:p14="http://schemas.microsoft.com/office/powerpoint/2010/main" val="961179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7A0506-8C40-28A0-AF2A-AB63D8E5704B}"/>
              </a:ext>
            </a:extLst>
          </p:cNvPr>
          <p:cNvSpPr txBox="1">
            <a:spLocks noChangeArrowheads="1"/>
          </p:cNvSpPr>
          <p:nvPr/>
        </p:nvSpPr>
        <p:spPr>
          <a:xfrm>
            <a:off x="606175" y="678233"/>
            <a:ext cx="10798140" cy="1376455"/>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 Medikamentöse Therapie der koronaren Herzkrankheit</a:t>
            </a:r>
          </a:p>
        </p:txBody>
      </p:sp>
      <p:sp>
        <p:nvSpPr>
          <p:cNvPr id="3" name="Rectangle 2">
            <a:extLst>
              <a:ext uri="{FF2B5EF4-FFF2-40B4-BE49-F238E27FC236}">
                <a16:creationId xmlns:a16="http://schemas.microsoft.com/office/drawing/2014/main" id="{ED1B53C2-3F11-55A7-E4B7-238298B64D9F}"/>
              </a:ext>
            </a:extLst>
          </p:cNvPr>
          <p:cNvSpPr txBox="1">
            <a:spLocks noChangeArrowheads="1"/>
          </p:cNvSpPr>
          <p:nvPr/>
        </p:nvSpPr>
        <p:spPr bwMode="auto">
          <a:xfrm>
            <a:off x="861015" y="2134449"/>
            <a:ext cx="10941978" cy="4156600"/>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Betablocker</a:t>
            </a:r>
            <a:r>
              <a:rPr lang="de-DE" altLang="de-DE" sz="2400" dirty="0">
                <a:solidFill>
                  <a:schemeClr val="tx1"/>
                </a:solidFill>
                <a:latin typeface="Arial" panose="020B0604020202020204" pitchFamily="34" charset="0"/>
                <a:cs typeface="Arial" panose="020B0604020202020204" pitchFamily="34" charset="0"/>
              </a:rPr>
              <a:t> wirken den Stresshormonen (Adrenalin und Cortisol) entgegen, senken die Ruhe-Herzfrequenz und den Blutdruck, können Rhythmusstörungen vorbeugen. </a:t>
            </a:r>
          </a:p>
          <a:p>
            <a:pPr marL="126720" lvl="1" indent="-321869" algn="l">
              <a:lnSpc>
                <a:spcPct val="100000"/>
              </a:lnSpc>
              <a:spcBef>
                <a:spcPts val="0"/>
              </a:spcBef>
              <a:spcAft>
                <a:spcPts val="0"/>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Kalziumantagonisten</a:t>
            </a:r>
            <a:r>
              <a:rPr lang="de-DE" altLang="de-DE" sz="2400" dirty="0">
                <a:solidFill>
                  <a:schemeClr val="tx1"/>
                </a:solidFill>
                <a:latin typeface="Arial" panose="020B0604020202020204" pitchFamily="34" charset="0"/>
                <a:cs typeface="Arial" panose="020B0604020202020204" pitchFamily="34" charset="0"/>
              </a:rPr>
              <a:t> entspannen die Gefäßmuskulatur und tragen damit zur Elastizität der Gefäße bei und haben dadurch eine blutdrucksenkende Wirkung.</a:t>
            </a: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Diuretika</a:t>
            </a:r>
            <a:r>
              <a:rPr lang="de-DE" altLang="de-DE" sz="2400" dirty="0">
                <a:solidFill>
                  <a:schemeClr val="tx1"/>
                </a:solidFill>
                <a:latin typeface="Arial" panose="020B0604020202020204" pitchFamily="34" charset="0"/>
                <a:cs typeface="Arial" panose="020B0604020202020204" pitchFamily="34" charset="0"/>
              </a:rPr>
              <a:t> sind blutdrucksenkend in geringer Dosis, ab einer höheren Dosis tragen sie zu einer höheren Ausscheidung von Kochsalz und Wasser bei. Werden vor allem bei Herz- und Nierenschwäche eingesetzt.</a:t>
            </a:r>
          </a:p>
          <a:p>
            <a:pPr marL="0" lvl="1" indent="0" algn="l">
              <a:lnSpc>
                <a:spcPct val="100000"/>
              </a:lnSpc>
              <a:spcBef>
                <a:spcPts val="0"/>
              </a:spcBef>
              <a:spcAft>
                <a:spcPts val="0"/>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p:txBody>
      </p:sp>
      <p:sp>
        <p:nvSpPr>
          <p:cNvPr id="4" name="Fußzeilenplatzhalter 3">
            <a:extLst>
              <a:ext uri="{FF2B5EF4-FFF2-40B4-BE49-F238E27FC236}">
                <a16:creationId xmlns:a16="http://schemas.microsoft.com/office/drawing/2014/main" id="{9FA4B59C-35EA-2915-91C6-AFED36019F7A}"/>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43D45500-EAA6-451C-1142-1177246D860B}"/>
              </a:ext>
            </a:extLst>
          </p:cNvPr>
          <p:cNvSpPr>
            <a:spLocks noGrp="1"/>
          </p:cNvSpPr>
          <p:nvPr>
            <p:ph type="sldNum" sz="quarter" idx="12"/>
          </p:nvPr>
        </p:nvSpPr>
        <p:spPr/>
        <p:txBody>
          <a:bodyPr/>
          <a:lstStyle/>
          <a:p>
            <a:fld id="{8F11A0DE-57F3-4F63-A303-445EFC47CEA1}" type="slidenum">
              <a:rPr lang="de-DE" smtClean="0"/>
              <a:t>28</a:t>
            </a:fld>
            <a:endParaRPr lang="de-DE"/>
          </a:p>
        </p:txBody>
      </p:sp>
    </p:spTree>
    <p:extLst>
      <p:ext uri="{BB962C8B-B14F-4D97-AF65-F5344CB8AC3E}">
        <p14:creationId xmlns:p14="http://schemas.microsoft.com/office/powerpoint/2010/main" val="2078138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222D28-7403-08F2-C9DD-6EB5B2F3F295}"/>
              </a:ext>
            </a:extLst>
          </p:cNvPr>
          <p:cNvSpPr txBox="1">
            <a:spLocks noChangeArrowheads="1"/>
          </p:cNvSpPr>
          <p:nvPr/>
        </p:nvSpPr>
        <p:spPr>
          <a:xfrm>
            <a:off x="838200" y="365126"/>
            <a:ext cx="10515600" cy="1325563"/>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defTabSz="914300">
              <a:spcAft>
                <a:spcPts val="600"/>
              </a:spcAft>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399" kern="1200" dirty="0">
                <a:latin typeface="Arial" panose="020B0604020202020204" pitchFamily="34" charset="0"/>
                <a:cs typeface="Arial" panose="020B0604020202020204" pitchFamily="34" charset="0"/>
              </a:rPr>
              <a:t>I. Medikamentöse Therapie der koronaren Herzkrankheit</a:t>
            </a:r>
          </a:p>
        </p:txBody>
      </p:sp>
      <p:sp>
        <p:nvSpPr>
          <p:cNvPr id="3" name="Rectangle 2">
            <a:extLst>
              <a:ext uri="{FF2B5EF4-FFF2-40B4-BE49-F238E27FC236}">
                <a16:creationId xmlns:a16="http://schemas.microsoft.com/office/drawing/2014/main" id="{8A5699D8-7426-B2A4-372D-876309200FA1}"/>
              </a:ext>
            </a:extLst>
          </p:cNvPr>
          <p:cNvSpPr txBox="1">
            <a:spLocks noChangeArrowheads="1"/>
          </p:cNvSpPr>
          <p:nvPr/>
        </p:nvSpPr>
        <p:spPr bwMode="auto">
          <a:xfrm>
            <a:off x="838200" y="1825625"/>
            <a:ext cx="5181600" cy="4351338"/>
          </a:xfrm>
          <a:prstGeom prst="rect">
            <a:avLst/>
          </a:prstGeom>
        </p:spPr>
        <p:txBody>
          <a:bodyPr vert="horz" lIns="91440" tIns="45720" rIns="91440" bIns="45720" rtlCol="0">
            <a:normAutofit/>
          </a:bodyPr>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228575" algn="l" defTabSz="914300" hangingPunct="1">
              <a:lnSpc>
                <a:spcPct val="90000"/>
              </a:lnSpc>
              <a:spcBef>
                <a:spcPts val="0"/>
              </a:spcBef>
              <a:spcAft>
                <a:spcPts val="0"/>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800" dirty="0">
              <a:solidFill>
                <a:schemeClr val="tx1"/>
              </a:solidFill>
              <a:latin typeface="Arial" panose="020B0604020202020204" pitchFamily="34" charset="0"/>
              <a:cs typeface="Arial" panose="020B0604020202020204" pitchFamily="34" charset="0"/>
            </a:endParaRPr>
          </a:p>
          <a:p>
            <a:pPr marL="0" lvl="1" indent="0" algn="l" defTabSz="914300" hangingPunct="1">
              <a:lnSpc>
                <a:spcPct val="9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Wichtig / unerlässlich</a:t>
            </a:r>
            <a:r>
              <a:rPr lang="de-DE" altLang="de-DE" sz="2400" dirty="0">
                <a:solidFill>
                  <a:schemeClr val="tx1"/>
                </a:solidFill>
                <a:latin typeface="Arial" panose="020B0604020202020204" pitchFamily="34" charset="0"/>
                <a:cs typeface="Arial" panose="020B0604020202020204" pitchFamily="34" charset="0"/>
              </a:rPr>
              <a:t>:</a:t>
            </a:r>
          </a:p>
          <a:p>
            <a:pPr marL="0" lvl="1" indent="0" algn="l" defTabSz="914300" hangingPunct="1">
              <a:lnSpc>
                <a:spcPct val="90000"/>
              </a:lnSpc>
              <a:spcBef>
                <a:spcPts val="0"/>
              </a:spcBef>
              <a:spcAft>
                <a:spcPts val="422"/>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Regelmäßige und meist dauerhafte Einnahme erforderlich, sonst </a:t>
            </a:r>
          </a:p>
          <a:p>
            <a:pPr marL="0" lvl="1" indent="0" algn="l" defTabSz="914300" hangingPunct="1">
              <a:lnSpc>
                <a:spcPct val="90000"/>
              </a:lnSpc>
              <a:spcBef>
                <a:spcPts val="0"/>
              </a:spcBef>
              <a:spcAft>
                <a:spcPts val="422"/>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 genau wie beim Lebensstil – </a:t>
            </a:r>
          </a:p>
          <a:p>
            <a:pPr marL="0" lvl="1" indent="0" algn="l" defTabSz="914300" hangingPunct="1">
              <a:lnSpc>
                <a:spcPct val="90000"/>
              </a:lnSpc>
              <a:spcBef>
                <a:spcPts val="0"/>
              </a:spcBef>
              <a:spcAft>
                <a:spcPts val="422"/>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keine schützende Wirkung.</a:t>
            </a:r>
          </a:p>
          <a:p>
            <a:pPr marL="0" lvl="1" indent="0" algn="l" defTabSz="914300" hangingPunct="1">
              <a:lnSpc>
                <a:spcPct val="90000"/>
              </a:lnSpc>
              <a:spcBef>
                <a:spcPts val="0"/>
              </a:spcBef>
              <a:spcAft>
                <a:spcPts val="422"/>
              </a:spcAft>
              <a:buClr>
                <a:srgbClr val="757575"/>
              </a:buClr>
              <a:buSzPct val="82000"/>
              <a:tabLst>
                <a:tab pos="194462" algn="l"/>
                <a:tab pos="31628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Auch der schützt nur, solange er gesund praktiziert wird.</a:t>
            </a:r>
          </a:p>
        </p:txBody>
      </p:sp>
      <p:pic>
        <p:nvPicPr>
          <p:cNvPr id="7170" name="Picture 2" descr="Kostenlose Fotos zum Thema Medikamente">
            <a:extLst>
              <a:ext uri="{FF2B5EF4-FFF2-40B4-BE49-F238E27FC236}">
                <a16:creationId xmlns:a16="http://schemas.microsoft.com/office/drawing/2014/main" id="{C5782D53-C536-F3CB-A817-A3FC71DD499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
          <a:stretch/>
        </p:blipFill>
        <p:spPr bwMode="auto">
          <a:xfrm>
            <a:off x="6172200" y="1825625"/>
            <a:ext cx="5181600" cy="4351338"/>
          </a:xfrm>
          <a:prstGeom prst="rect">
            <a:avLst/>
          </a:prstGeom>
          <a:ln>
            <a:noFill/>
          </a:ln>
          <a:effectLst>
            <a:outerShdw blurRad="292100" dist="139700" dir="2700000" algn="tl" rotWithShape="0">
              <a:srgbClr val="333333">
                <a:alpha val="65000"/>
              </a:srgbClr>
            </a:outerShdw>
          </a:effectLst>
        </p:spPr>
      </p:pic>
      <p:sp>
        <p:nvSpPr>
          <p:cNvPr id="4" name="Fußzeilenplatzhalter 3">
            <a:extLst>
              <a:ext uri="{FF2B5EF4-FFF2-40B4-BE49-F238E27FC236}">
                <a16:creationId xmlns:a16="http://schemas.microsoft.com/office/drawing/2014/main" id="{290D6129-2F07-F6BC-1CF3-7649FFA1F786}"/>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77B6BCB3-9B0D-8F0F-589B-C3517122D1E2}"/>
              </a:ext>
            </a:extLst>
          </p:cNvPr>
          <p:cNvSpPr>
            <a:spLocks noGrp="1"/>
          </p:cNvSpPr>
          <p:nvPr>
            <p:ph type="sldNum" sz="quarter" idx="12"/>
          </p:nvPr>
        </p:nvSpPr>
        <p:spPr/>
        <p:txBody>
          <a:bodyPr/>
          <a:lstStyle/>
          <a:p>
            <a:fld id="{8F11A0DE-57F3-4F63-A303-445EFC47CEA1}" type="slidenum">
              <a:rPr lang="de-DE" smtClean="0"/>
              <a:t>29</a:t>
            </a:fld>
            <a:endParaRPr lang="de-DE"/>
          </a:p>
        </p:txBody>
      </p:sp>
      <p:sp>
        <p:nvSpPr>
          <p:cNvPr id="6" name="Textfeld 1">
            <a:extLst>
              <a:ext uri="{FF2B5EF4-FFF2-40B4-BE49-F238E27FC236}">
                <a16:creationId xmlns:a16="http://schemas.microsoft.com/office/drawing/2014/main" id="{C512C2A4-DE7B-2FE4-D020-1ADB06D036FB}"/>
              </a:ext>
            </a:extLst>
          </p:cNvPr>
          <p:cNvSpPr txBox="1">
            <a:spLocks noChangeArrowheads="1"/>
          </p:cNvSpPr>
          <p:nvPr/>
        </p:nvSpPr>
        <p:spPr bwMode="auto">
          <a:xfrm>
            <a:off x="6096000" y="6200714"/>
            <a:ext cx="1489510"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a:t>
            </a:r>
            <a:r>
              <a:rPr lang="de-DE" altLang="de-DE" sz="845" dirty="0" err="1">
                <a:solidFill>
                  <a:srgbClr val="000000"/>
                </a:solidFill>
              </a:rPr>
              <a:t>Pexels</a:t>
            </a:r>
            <a:r>
              <a:rPr lang="de-DE" altLang="de-DE" sz="845" dirty="0">
                <a:solidFill>
                  <a:srgbClr val="000000"/>
                </a:solidFill>
              </a:rPr>
              <a:t> auf </a:t>
            </a:r>
            <a:r>
              <a:rPr lang="de-DE" altLang="de-DE" sz="845" dirty="0" err="1">
                <a:solidFill>
                  <a:srgbClr val="000000"/>
                </a:solidFill>
              </a:rPr>
              <a:t>Pixabay</a:t>
            </a:r>
            <a:endParaRPr lang="de-DE" altLang="de-DE" sz="845" dirty="0">
              <a:solidFill>
                <a:srgbClr val="000000"/>
              </a:solidFill>
            </a:endParaRPr>
          </a:p>
        </p:txBody>
      </p:sp>
    </p:spTree>
    <p:extLst>
      <p:ext uri="{BB962C8B-B14F-4D97-AF65-F5344CB8AC3E}">
        <p14:creationId xmlns:p14="http://schemas.microsoft.com/office/powerpoint/2010/main" val="342888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5306738-D328-66A7-E5FD-6ABB001710A0}"/>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797304E9-7368-8FF1-5FDE-24B73E30D51D}"/>
              </a:ext>
            </a:extLst>
          </p:cNvPr>
          <p:cNvSpPr>
            <a:spLocks noGrp="1"/>
          </p:cNvSpPr>
          <p:nvPr>
            <p:ph type="sldNum" sz="quarter" idx="12"/>
          </p:nvPr>
        </p:nvSpPr>
        <p:spPr/>
        <p:txBody>
          <a:bodyPr/>
          <a:lstStyle/>
          <a:p>
            <a:fld id="{8F11A0DE-57F3-4F63-A303-445EFC47CEA1}" type="slidenum">
              <a:rPr lang="de-DE" smtClean="0"/>
              <a:t>3</a:t>
            </a:fld>
            <a:endParaRPr lang="de-DE"/>
          </a:p>
        </p:txBody>
      </p:sp>
      <p:sp>
        <p:nvSpPr>
          <p:cNvPr id="4" name="Rectangle 1">
            <a:extLst>
              <a:ext uri="{FF2B5EF4-FFF2-40B4-BE49-F238E27FC236}">
                <a16:creationId xmlns:a16="http://schemas.microsoft.com/office/drawing/2014/main" id="{CBE0F0B1-27E1-C54A-A82F-BB69F3D5D485}"/>
              </a:ext>
            </a:extLst>
          </p:cNvPr>
          <p:cNvSpPr txBox="1">
            <a:spLocks noChangeArrowheads="1"/>
          </p:cNvSpPr>
          <p:nvPr/>
        </p:nvSpPr>
        <p:spPr bwMode="auto">
          <a:xfrm>
            <a:off x="1766284" y="1502607"/>
            <a:ext cx="8652619" cy="11578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31680" tIns="31680" rIns="31680" bIns="31680" anchor="t"/>
          <a:lstStyle>
            <a:lvl1pPr algn="ctr">
              <a:lnSpc>
                <a:spcPct val="61000"/>
              </a:lnSpc>
              <a:spcAft>
                <a:spcPts val="142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9pPr>
          </a:lstStyle>
          <a:p>
            <a:pPr>
              <a:lnSpc>
                <a:spcPct val="100000"/>
              </a:lnSpc>
              <a:defRPr/>
            </a:pPr>
            <a:r>
              <a:rPr lang="de-DE" altLang="de-DE" sz="3350" b="1" dirty="0">
                <a:solidFill>
                  <a:schemeClr val="tx1"/>
                </a:solidFill>
                <a:latin typeface="Arial"/>
                <a:cs typeface="Arial"/>
              </a:rPr>
              <a:t>Inhalt:</a:t>
            </a:r>
          </a:p>
        </p:txBody>
      </p:sp>
      <p:sp>
        <p:nvSpPr>
          <p:cNvPr id="5" name="Rectangle 2">
            <a:extLst>
              <a:ext uri="{FF2B5EF4-FFF2-40B4-BE49-F238E27FC236}">
                <a16:creationId xmlns:a16="http://schemas.microsoft.com/office/drawing/2014/main" id="{0ADED780-61FA-5CC1-96DA-5EF79BD095A3}"/>
              </a:ext>
            </a:extLst>
          </p:cNvPr>
          <p:cNvSpPr txBox="1">
            <a:spLocks noChangeArrowheads="1"/>
          </p:cNvSpPr>
          <p:nvPr/>
        </p:nvSpPr>
        <p:spPr bwMode="auto">
          <a:xfrm>
            <a:off x="1772868" y="2415277"/>
            <a:ext cx="8652972" cy="29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1682" tIns="0" rIns="31682" bIns="31682"/>
          <a:lstStyle>
            <a:lvl1pPr marL="742950" indent="-742950">
              <a:defRPr>
                <a:solidFill>
                  <a:schemeClr val="bg1"/>
                </a:solidFill>
                <a:latin typeface="Arial" charset="0"/>
                <a:cs typeface="Arial" charset="0"/>
              </a:defRPr>
            </a:lvl1pPr>
            <a:lvl2pPr>
              <a:defRPr>
                <a:solidFill>
                  <a:schemeClr val="bg1"/>
                </a:solidFill>
                <a:latin typeface="Arial" charset="0"/>
                <a:cs typeface="Arial" charset="0"/>
              </a:defRPr>
            </a:lvl2pPr>
            <a:lvl3pPr>
              <a:defRPr>
                <a:solidFill>
                  <a:schemeClr val="bg1"/>
                </a:solidFill>
                <a:latin typeface="Arial" charset="0"/>
                <a:cs typeface="Arial" charset="0"/>
              </a:defRPr>
            </a:lvl3pPr>
            <a:lvl4pPr>
              <a:defRPr>
                <a:solidFill>
                  <a:schemeClr val="bg1"/>
                </a:solidFill>
                <a:latin typeface="Arial" charset="0"/>
                <a:cs typeface="Arial" charset="0"/>
              </a:defRPr>
            </a:lvl4pPr>
            <a:lvl5pPr>
              <a:defRPr>
                <a:solidFill>
                  <a:schemeClr val="bg1"/>
                </a:solidFill>
                <a:latin typeface="Arial" charset="0"/>
                <a:cs typeface="Arial" charset="0"/>
              </a:defRPr>
            </a:lvl5pPr>
            <a:lvl6pPr marL="2514600" indent="-228600" defTabSz="449263" eaLnBrk="0" fontAlgn="base" hangingPunct="0">
              <a:spcBef>
                <a:spcPct val="0"/>
              </a:spcBef>
              <a:spcAft>
                <a:spcPct val="0"/>
              </a:spcAft>
              <a:defRPr>
                <a:solidFill>
                  <a:schemeClr val="bg1"/>
                </a:solidFill>
                <a:latin typeface="Arial" charset="0"/>
                <a:cs typeface="Arial" charset="0"/>
              </a:defRPr>
            </a:lvl6pPr>
            <a:lvl7pPr marL="2971800" indent="-228600" defTabSz="449263" eaLnBrk="0" fontAlgn="base" hangingPunct="0">
              <a:spcBef>
                <a:spcPct val="0"/>
              </a:spcBef>
              <a:spcAft>
                <a:spcPct val="0"/>
              </a:spcAft>
              <a:defRPr>
                <a:solidFill>
                  <a:schemeClr val="bg1"/>
                </a:solidFill>
                <a:latin typeface="Arial" charset="0"/>
                <a:cs typeface="Arial" charset="0"/>
              </a:defRPr>
            </a:lvl7pPr>
            <a:lvl8pPr marL="3429000" indent="-228600" defTabSz="449263" eaLnBrk="0" fontAlgn="base" hangingPunct="0">
              <a:spcBef>
                <a:spcPct val="0"/>
              </a:spcBef>
              <a:spcAft>
                <a:spcPct val="0"/>
              </a:spcAft>
              <a:defRPr>
                <a:solidFill>
                  <a:schemeClr val="bg1"/>
                </a:solidFill>
                <a:latin typeface="Arial" charset="0"/>
                <a:cs typeface="Arial" charset="0"/>
              </a:defRPr>
            </a:lvl8pPr>
            <a:lvl9pPr marL="3886200" indent="-228600" defTabSz="449263" eaLnBrk="0" fontAlgn="base" hangingPunct="0">
              <a:spcBef>
                <a:spcPct val="0"/>
              </a:spcBef>
              <a:spcAft>
                <a:spcPct val="0"/>
              </a:spcAft>
              <a:defRPr>
                <a:solidFill>
                  <a:schemeClr val="bg1"/>
                </a:solidFill>
                <a:latin typeface="Arial" charset="0"/>
                <a:cs typeface="Arial" charset="0"/>
              </a:defRPr>
            </a:lvl9pPr>
          </a:lstStyle>
          <a:p>
            <a:pPr>
              <a:lnSpc>
                <a:spcPct val="85000"/>
              </a:lnSpc>
              <a:spcAft>
                <a:spcPts val="1003"/>
              </a:spcAft>
              <a:buSzPct val="100000"/>
              <a:buFont typeface="Arial" charset="0"/>
              <a:buAutoNum type="arabicPeriod"/>
            </a:pPr>
            <a:r>
              <a:rPr lang="de-DE" altLang="de-DE" sz="2500" dirty="0">
                <a:solidFill>
                  <a:schemeClr val="tx1"/>
                </a:solidFill>
              </a:rPr>
              <a:t>Koronare Herzkrankheit – Definition  </a:t>
            </a:r>
          </a:p>
          <a:p>
            <a:pPr>
              <a:lnSpc>
                <a:spcPct val="85000"/>
              </a:lnSpc>
              <a:spcAft>
                <a:spcPts val="1003"/>
              </a:spcAft>
              <a:buSzPct val="100000"/>
              <a:buFont typeface="Arial" charset="0"/>
              <a:buAutoNum type="arabicPeriod"/>
            </a:pPr>
            <a:r>
              <a:rPr lang="de-DE" altLang="de-DE" sz="2500" dirty="0">
                <a:solidFill>
                  <a:schemeClr val="tx1"/>
                </a:solidFill>
              </a:rPr>
              <a:t>Entstehung</a:t>
            </a:r>
          </a:p>
          <a:p>
            <a:pPr>
              <a:lnSpc>
                <a:spcPct val="85000"/>
              </a:lnSpc>
              <a:spcAft>
                <a:spcPts val="1003"/>
              </a:spcAft>
              <a:buSzPct val="100000"/>
              <a:buFont typeface="Arial" charset="0"/>
              <a:buAutoNum type="arabicPeriod"/>
            </a:pPr>
            <a:r>
              <a:rPr lang="de-DE" altLang="de-DE" sz="2500" dirty="0">
                <a:solidFill>
                  <a:schemeClr val="tx1"/>
                </a:solidFill>
              </a:rPr>
              <a:t>Verbreitung, Häufigkeit</a:t>
            </a:r>
          </a:p>
          <a:p>
            <a:pPr>
              <a:lnSpc>
                <a:spcPct val="85000"/>
              </a:lnSpc>
              <a:spcAft>
                <a:spcPts val="1003"/>
              </a:spcAft>
              <a:buSzPct val="100000"/>
              <a:buFont typeface="Arial" charset="0"/>
              <a:buAutoNum type="arabicPeriod"/>
            </a:pPr>
            <a:r>
              <a:rPr lang="de-DE" altLang="de-DE" sz="2500" dirty="0">
                <a:solidFill>
                  <a:schemeClr val="tx1"/>
                </a:solidFill>
              </a:rPr>
              <a:t>Symptome</a:t>
            </a:r>
          </a:p>
          <a:p>
            <a:pPr>
              <a:lnSpc>
                <a:spcPct val="85000"/>
              </a:lnSpc>
              <a:spcAft>
                <a:spcPts val="1003"/>
              </a:spcAft>
              <a:buSzPct val="100000"/>
              <a:buFont typeface="Arial" charset="0"/>
              <a:buAutoNum type="arabicPeriod"/>
            </a:pPr>
            <a:r>
              <a:rPr lang="de-DE" altLang="de-DE" sz="2500" dirty="0">
                <a:solidFill>
                  <a:schemeClr val="tx1"/>
                </a:solidFill>
              </a:rPr>
              <a:t>Diagnostik - Erkennen</a:t>
            </a:r>
          </a:p>
          <a:p>
            <a:pPr>
              <a:lnSpc>
                <a:spcPct val="85000"/>
              </a:lnSpc>
              <a:spcAft>
                <a:spcPts val="1003"/>
              </a:spcAft>
              <a:buSzPct val="100000"/>
              <a:buFont typeface="Arial" charset="0"/>
              <a:buAutoNum type="arabicPeriod"/>
            </a:pPr>
            <a:r>
              <a:rPr lang="de-DE" altLang="de-DE" sz="2500" dirty="0">
                <a:solidFill>
                  <a:schemeClr val="tx1"/>
                </a:solidFill>
              </a:rPr>
              <a:t>Therapie </a:t>
            </a:r>
          </a:p>
          <a:p>
            <a:pPr>
              <a:lnSpc>
                <a:spcPct val="85000"/>
              </a:lnSpc>
              <a:spcAft>
                <a:spcPts val="1003"/>
              </a:spcAft>
              <a:buSzPct val="100000"/>
              <a:buFont typeface="Arial" charset="0"/>
              <a:buAutoNum type="arabicPeriod"/>
            </a:pPr>
            <a:r>
              <a:rPr lang="de-DE" altLang="de-DE" sz="2500" dirty="0">
                <a:solidFill>
                  <a:schemeClr val="tx1"/>
                </a:solidFill>
              </a:rPr>
              <a:t>Erste Hilfe im Notfall</a:t>
            </a:r>
          </a:p>
          <a:p>
            <a:pPr>
              <a:lnSpc>
                <a:spcPct val="85000"/>
              </a:lnSpc>
              <a:spcAft>
                <a:spcPts val="1003"/>
              </a:spcAft>
              <a:buClr>
                <a:srgbClr val="000000"/>
              </a:buClr>
              <a:buSzPct val="100000"/>
              <a:buFont typeface="Arial" charset="0"/>
              <a:buAutoNum type="arabicPeriod"/>
            </a:pPr>
            <a:endParaRPr lang="de-DE" altLang="de-DE" sz="2534" dirty="0">
              <a:solidFill>
                <a:srgbClr val="686868"/>
              </a:solidFill>
            </a:endParaRPr>
          </a:p>
        </p:txBody>
      </p:sp>
    </p:spTree>
    <p:extLst>
      <p:ext uri="{BB962C8B-B14F-4D97-AF65-F5344CB8AC3E}">
        <p14:creationId xmlns:p14="http://schemas.microsoft.com/office/powerpoint/2010/main" val="4062869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D904F1-C2FE-941D-83A5-5BCA15F689AB}"/>
              </a:ext>
            </a:extLst>
          </p:cNvPr>
          <p:cNvSpPr txBox="1">
            <a:spLocks noChangeArrowheads="1"/>
          </p:cNvSpPr>
          <p:nvPr/>
        </p:nvSpPr>
        <p:spPr>
          <a:xfrm>
            <a:off x="652301" y="386928"/>
            <a:ext cx="11189431" cy="507420"/>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 Therapie der koronaren Herzkrankheit –</a:t>
            </a:r>
          </a:p>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Lebensstil</a:t>
            </a:r>
          </a:p>
        </p:txBody>
      </p:sp>
      <p:sp>
        <p:nvSpPr>
          <p:cNvPr id="3" name="Rectangle 2">
            <a:extLst>
              <a:ext uri="{FF2B5EF4-FFF2-40B4-BE49-F238E27FC236}">
                <a16:creationId xmlns:a16="http://schemas.microsoft.com/office/drawing/2014/main" id="{2D3378E5-F806-4A57-4040-ECB2E5C3EA99}"/>
              </a:ext>
            </a:extLst>
          </p:cNvPr>
          <p:cNvSpPr txBox="1">
            <a:spLocks noChangeArrowheads="1"/>
          </p:cNvSpPr>
          <p:nvPr/>
        </p:nvSpPr>
        <p:spPr bwMode="auto">
          <a:xfrm>
            <a:off x="652301" y="1636885"/>
            <a:ext cx="10715946" cy="4733925"/>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(absoluter!) Rauchstopp !</a:t>
            </a:r>
            <a:endParaRPr lang="de-DE" altLang="de-DE" sz="24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regelmäßige Bewegung im Alltag und</a:t>
            </a: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regelmäßiges körperliches Training / Sport (</a:t>
            </a:r>
            <a:r>
              <a:rPr lang="de-DE" altLang="de-DE" sz="2400" b="1" dirty="0">
                <a:solidFill>
                  <a:schemeClr val="tx1"/>
                </a:solidFill>
                <a:latin typeface="Arial" panose="020B0604020202020204" pitchFamily="34" charset="0"/>
                <a:cs typeface="Arial" panose="020B0604020202020204" pitchFamily="34" charset="0"/>
              </a:rPr>
              <a:t>z.B. </a:t>
            </a:r>
            <a:r>
              <a:rPr lang="de-DE" altLang="de-DE" sz="2400" b="1">
                <a:solidFill>
                  <a:schemeClr val="tx1"/>
                </a:solidFill>
                <a:latin typeface="Arial" panose="020B0604020202020204" pitchFamily="34" charset="0"/>
                <a:cs typeface="Arial" panose="020B0604020202020204" pitchFamily="34" charset="0"/>
              </a:rPr>
              <a:t>in Herzgruppen</a:t>
            </a:r>
            <a:r>
              <a:rPr lang="de-DE" altLang="de-DE" sz="2400">
                <a:solidFill>
                  <a:schemeClr val="tx1"/>
                </a:solidFill>
                <a:latin typeface="Arial" panose="020B0604020202020204" pitchFamily="34" charset="0"/>
                <a:cs typeface="Arial" panose="020B0604020202020204" pitchFamily="34" charset="0"/>
              </a:rPr>
              <a:t>)</a:t>
            </a:r>
            <a:r>
              <a:rPr lang="de-DE" altLang="de-DE" sz="2400" b="1">
                <a:solidFill>
                  <a:schemeClr val="tx1"/>
                </a:solidFill>
                <a:latin typeface="Arial" panose="020B0604020202020204" pitchFamily="34" charset="0"/>
                <a:cs typeface="Arial" panose="020B0604020202020204" pitchFamily="34" charset="0"/>
              </a:rPr>
              <a:t> </a:t>
            </a:r>
            <a:endParaRPr lang="de-DE" altLang="de-DE" sz="2400" b="1" dirty="0">
              <a:solidFill>
                <a:schemeClr val="tx1"/>
              </a:solidFill>
              <a:latin typeface="Arial" panose="020B0604020202020204" pitchFamily="34" charset="0"/>
              <a:cs typeface="Arial" panose="020B0604020202020204" pitchFamily="34" charset="0"/>
            </a:endParaRP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gesunde Ernährung, Übergewicht reduzieren / Gewicht normalisieren</a:t>
            </a: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Stress ausgleichen, Entspannungsmethoden anwenden</a:t>
            </a:r>
          </a:p>
          <a:p>
            <a:pPr marL="365455" lvl="1" indent="0" algn="l">
              <a:lnSpc>
                <a:spcPct val="85000"/>
              </a:lnSpc>
              <a:spcBef>
                <a:spcPts val="422"/>
              </a:spcBef>
              <a:spcAft>
                <a:spcPts val="422"/>
              </a:spcAft>
              <a:buClr>
                <a:srgbClr val="FF0000"/>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dadurch: </a:t>
            </a:r>
          </a:p>
          <a:p>
            <a:pPr marL="708354"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positiver Einfluss auf den Verlauf der Krankheit </a:t>
            </a:r>
          </a:p>
          <a:p>
            <a:pPr marL="708354"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bessere Leistungsfähigkeit und Lebensqualität, Lebensverlängerung!</a:t>
            </a:r>
          </a:p>
          <a:p>
            <a:pPr marL="708354"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Verringerung möglicher Nebenwirkungen durch Medikamenteneinnahme</a:t>
            </a:r>
          </a:p>
          <a:p>
            <a:pPr marL="708354"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Verringerung von Medikamentendosierungen im Einzelfall möglich</a:t>
            </a:r>
          </a:p>
          <a:p>
            <a:pPr marL="687324" lvl="1" indent="-321869"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a:p>
            <a:pPr marL="687324" lvl="1" indent="-321869"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a:p>
            <a:pPr marL="697382"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690" dirty="0"/>
          </a:p>
          <a:p>
            <a:pPr marL="687324" lvl="1" indent="-321869"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p:txBody>
      </p:sp>
      <p:sp>
        <p:nvSpPr>
          <p:cNvPr id="4" name="Fußzeilenplatzhalter 3">
            <a:extLst>
              <a:ext uri="{FF2B5EF4-FFF2-40B4-BE49-F238E27FC236}">
                <a16:creationId xmlns:a16="http://schemas.microsoft.com/office/drawing/2014/main" id="{C63E519B-B2A8-C862-3A70-CD6F9549AD2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DC0AEE38-53BB-F2A9-216B-64A2D2794F85}"/>
              </a:ext>
            </a:extLst>
          </p:cNvPr>
          <p:cNvSpPr>
            <a:spLocks noGrp="1"/>
          </p:cNvSpPr>
          <p:nvPr>
            <p:ph type="sldNum" sz="quarter" idx="12"/>
          </p:nvPr>
        </p:nvSpPr>
        <p:spPr/>
        <p:txBody>
          <a:bodyPr/>
          <a:lstStyle/>
          <a:p>
            <a:fld id="{8F11A0DE-57F3-4F63-A303-445EFC47CEA1}" type="slidenum">
              <a:rPr lang="de-DE" smtClean="0"/>
              <a:t>30</a:t>
            </a:fld>
            <a:endParaRPr lang="de-DE"/>
          </a:p>
        </p:txBody>
      </p:sp>
    </p:spTree>
    <p:extLst>
      <p:ext uri="{BB962C8B-B14F-4D97-AF65-F5344CB8AC3E}">
        <p14:creationId xmlns:p14="http://schemas.microsoft.com/office/powerpoint/2010/main" val="1572561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DCFDA5-44F4-92CD-A263-963E2B1C4742}"/>
              </a:ext>
            </a:extLst>
          </p:cNvPr>
          <p:cNvSpPr txBox="1">
            <a:spLocks noChangeArrowheads="1"/>
          </p:cNvSpPr>
          <p:nvPr/>
        </p:nvSpPr>
        <p:spPr>
          <a:xfrm>
            <a:off x="744876" y="522658"/>
            <a:ext cx="10407720" cy="720895"/>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 Gesunder Lebensstil – Wirkungen</a:t>
            </a:r>
          </a:p>
        </p:txBody>
      </p:sp>
      <p:sp>
        <p:nvSpPr>
          <p:cNvPr id="6" name="Rectangle 2">
            <a:extLst>
              <a:ext uri="{FF2B5EF4-FFF2-40B4-BE49-F238E27FC236}">
                <a16:creationId xmlns:a16="http://schemas.microsoft.com/office/drawing/2014/main" id="{C9CCCA0A-C77D-1526-AB98-83EEB0B91352}"/>
              </a:ext>
            </a:extLst>
          </p:cNvPr>
          <p:cNvSpPr txBox="1">
            <a:spLocks noChangeArrowheads="1"/>
          </p:cNvSpPr>
          <p:nvPr/>
        </p:nvSpPr>
        <p:spPr bwMode="auto">
          <a:xfrm>
            <a:off x="431514" y="1713384"/>
            <a:ext cx="11034445" cy="5519623"/>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Regelmäßige körperliche Aktivität:</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Verbesserung der Leistungsfähigkeit und allgemeinen Belastbarkeit </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höhere Fließgeschwindigkeit des Blutes</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Zunahme der Elastizität der Gefäße</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bessere Blutdruckregulation</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bessere Sauerstoffversorgung aller Organe</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Gewichtsreduktion</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positivere Stimmungslage, besserer Schlaf</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Aufbau von Kraftreserven</a:t>
            </a:r>
          </a:p>
          <a:p>
            <a:pPr marL="687324" lvl="1" indent="-321869" algn="l">
              <a:lnSpc>
                <a:spcPct val="85000"/>
              </a:lnSpc>
              <a:spcBef>
                <a:spcPts val="1267"/>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lebensverlängernde Wirkung</a:t>
            </a:r>
            <a:endParaRPr lang="de-DE" altLang="de-DE" sz="1830" dirty="0"/>
          </a:p>
        </p:txBody>
      </p:sp>
      <p:sp>
        <p:nvSpPr>
          <p:cNvPr id="3" name="Fußzeilenplatzhalter 2">
            <a:extLst>
              <a:ext uri="{FF2B5EF4-FFF2-40B4-BE49-F238E27FC236}">
                <a16:creationId xmlns:a16="http://schemas.microsoft.com/office/drawing/2014/main" id="{BDA97CC2-C7AA-4F65-E20E-011508D6742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10A3848-233C-15F0-C359-C39103875CB9}"/>
              </a:ext>
            </a:extLst>
          </p:cNvPr>
          <p:cNvSpPr>
            <a:spLocks noGrp="1"/>
          </p:cNvSpPr>
          <p:nvPr>
            <p:ph type="sldNum" sz="quarter" idx="12"/>
          </p:nvPr>
        </p:nvSpPr>
        <p:spPr/>
        <p:txBody>
          <a:bodyPr/>
          <a:lstStyle/>
          <a:p>
            <a:fld id="{8F11A0DE-57F3-4F63-A303-445EFC47CEA1}" type="slidenum">
              <a:rPr lang="de-DE" smtClean="0"/>
              <a:t>31</a:t>
            </a:fld>
            <a:endParaRPr lang="de-DE"/>
          </a:p>
        </p:txBody>
      </p:sp>
      <p:pic>
        <p:nvPicPr>
          <p:cNvPr id="8" name="Grafik 7" descr="Ein Bild, das Kleidung, Person, Lächeln, Menschliches Gesicht enthält.&#10;&#10;Automatisch generierte Beschreibung">
            <a:extLst>
              <a:ext uri="{FF2B5EF4-FFF2-40B4-BE49-F238E27FC236}">
                <a16:creationId xmlns:a16="http://schemas.microsoft.com/office/drawing/2014/main" id="{AB722AC6-5EF1-FBAB-36D7-961CDE4D6BE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47639" y="2690606"/>
            <a:ext cx="4312847" cy="3119679"/>
          </a:xfrm>
          <a:prstGeom prst="rect">
            <a:avLst/>
          </a:prstGeom>
          <a:ln>
            <a:noFill/>
          </a:ln>
          <a:effectLst>
            <a:outerShdw blurRad="292100" dist="139700" dir="2700000" algn="tl" rotWithShape="0">
              <a:srgbClr val="333333">
                <a:alpha val="65000"/>
              </a:srgbClr>
            </a:outerShdw>
          </a:effectLst>
        </p:spPr>
      </p:pic>
      <p:sp>
        <p:nvSpPr>
          <p:cNvPr id="4" name="Textfeld 1">
            <a:extLst>
              <a:ext uri="{FF2B5EF4-FFF2-40B4-BE49-F238E27FC236}">
                <a16:creationId xmlns:a16="http://schemas.microsoft.com/office/drawing/2014/main" id="{B9D1BB76-2DF8-34E1-0882-FE906C0F5812}"/>
              </a:ext>
            </a:extLst>
          </p:cNvPr>
          <p:cNvSpPr txBox="1">
            <a:spLocks noChangeArrowheads="1"/>
          </p:cNvSpPr>
          <p:nvPr/>
        </p:nvSpPr>
        <p:spPr bwMode="auto">
          <a:xfrm>
            <a:off x="7365346" y="5810285"/>
            <a:ext cx="217078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KatarzynaBialasiewicz</a:t>
            </a:r>
            <a:endParaRPr lang="de-DE" altLang="de-DE" sz="845" dirty="0">
              <a:solidFill>
                <a:srgbClr val="000000"/>
              </a:solidFill>
            </a:endParaRPr>
          </a:p>
        </p:txBody>
      </p:sp>
    </p:spTree>
    <p:extLst>
      <p:ext uri="{BB962C8B-B14F-4D97-AF65-F5344CB8AC3E}">
        <p14:creationId xmlns:p14="http://schemas.microsoft.com/office/powerpoint/2010/main" val="39694317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Kostenlose Fotos zum Thema Gemüse">
            <a:extLst>
              <a:ext uri="{FF2B5EF4-FFF2-40B4-BE49-F238E27FC236}">
                <a16:creationId xmlns:a16="http://schemas.microsoft.com/office/drawing/2014/main" id="{FB62D0E2-C57E-CC76-5E7F-C90197EAB91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30674" y="2946400"/>
            <a:ext cx="4503019" cy="297386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656A5DA-2707-3F13-6CBF-DD4E35EE06A4}"/>
              </a:ext>
            </a:extLst>
          </p:cNvPr>
          <p:cNvSpPr txBox="1">
            <a:spLocks noChangeArrowheads="1"/>
          </p:cNvSpPr>
          <p:nvPr/>
        </p:nvSpPr>
        <p:spPr>
          <a:xfrm>
            <a:off x="626724" y="894134"/>
            <a:ext cx="9799116" cy="557716"/>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 Gesunder Lebensstil – Wirkungen</a:t>
            </a:r>
          </a:p>
        </p:txBody>
      </p:sp>
      <p:sp>
        <p:nvSpPr>
          <p:cNvPr id="3" name="Rectangle 2">
            <a:extLst>
              <a:ext uri="{FF2B5EF4-FFF2-40B4-BE49-F238E27FC236}">
                <a16:creationId xmlns:a16="http://schemas.microsoft.com/office/drawing/2014/main" id="{918B3B70-6414-9F77-3BEE-53E25091F8A1}"/>
              </a:ext>
            </a:extLst>
          </p:cNvPr>
          <p:cNvSpPr txBox="1">
            <a:spLocks noChangeArrowheads="1"/>
          </p:cNvSpPr>
          <p:nvPr/>
        </p:nvSpPr>
        <p:spPr bwMode="auto">
          <a:xfrm>
            <a:off x="1772868" y="3073583"/>
            <a:ext cx="5032851" cy="2434277"/>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7324" lvl="1" indent="-321869"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830" dirty="0"/>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830" dirty="0"/>
          </a:p>
        </p:txBody>
      </p:sp>
      <p:sp>
        <p:nvSpPr>
          <p:cNvPr id="6" name="Rectangle 2">
            <a:extLst>
              <a:ext uri="{FF2B5EF4-FFF2-40B4-BE49-F238E27FC236}">
                <a16:creationId xmlns:a16="http://schemas.microsoft.com/office/drawing/2014/main" id="{A2C13D7A-F53D-1DC2-5A10-B5317313151C}"/>
              </a:ext>
            </a:extLst>
          </p:cNvPr>
          <p:cNvSpPr txBox="1">
            <a:spLocks noChangeArrowheads="1"/>
          </p:cNvSpPr>
          <p:nvPr/>
        </p:nvSpPr>
        <p:spPr bwMode="auto">
          <a:xfrm>
            <a:off x="575922" y="1851974"/>
            <a:ext cx="7628277" cy="3958276"/>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Ausgewogene vollwertige, kalorienbewusste Ernährung:</a:t>
            </a:r>
          </a:p>
          <a:p>
            <a:pPr marL="708355" lvl="1" indent="-342900" algn="l">
              <a:lnSpc>
                <a:spcPct val="85000"/>
              </a:lnSpc>
              <a:spcBef>
                <a:spcPts val="1267"/>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hilft Übergewicht zu vermeiden / zu verringern</a:t>
            </a:r>
          </a:p>
          <a:p>
            <a:pPr marL="708355" lvl="1" indent="-342900" algn="l">
              <a:lnSpc>
                <a:spcPct val="85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unterstützt Blutzucker und Blutfette (in geringerem Maße) auf ein normales Niveau zurückzuführen</a:t>
            </a:r>
          </a:p>
          <a:p>
            <a:pPr marL="708355"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hilft Stoffwechselerkrankungen zu verbessern</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(insbesondere Diabetes mellitus, sog. „metabolisches Syndrom“)</a:t>
            </a:r>
          </a:p>
          <a:p>
            <a:pPr marL="708355"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reduziert nachweislich das Risiko, an Krebs zu erkranken</a:t>
            </a:r>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latin typeface="Arial" panose="020B0604020202020204" pitchFamily="34" charset="0"/>
              <a:cs typeface="Arial" panose="020B0604020202020204" pitchFamily="34" charset="0"/>
            </a:endParaRPr>
          </a:p>
        </p:txBody>
      </p:sp>
      <p:sp>
        <p:nvSpPr>
          <p:cNvPr id="5" name="Textfeld 4">
            <a:extLst>
              <a:ext uri="{FF2B5EF4-FFF2-40B4-BE49-F238E27FC236}">
                <a16:creationId xmlns:a16="http://schemas.microsoft.com/office/drawing/2014/main" id="{A60DA0EF-A7F4-DFE0-4159-918B0E9EA8BF}"/>
              </a:ext>
            </a:extLst>
          </p:cNvPr>
          <p:cNvSpPr txBox="1"/>
          <p:nvPr/>
        </p:nvSpPr>
        <p:spPr>
          <a:xfrm>
            <a:off x="575922" y="5810250"/>
            <a:ext cx="10485777" cy="830997"/>
          </a:xfrm>
          <a:prstGeom prst="rect">
            <a:avLst/>
          </a:prstGeom>
          <a:noFill/>
        </p:spPr>
        <p:txBody>
          <a:bodyPr wrap="square">
            <a:spAutoFit/>
          </a:bodyPr>
          <a:lstStyle/>
          <a:p>
            <a:pPr marL="708355" lvl="1" indent="-342900"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latin typeface="Arial" panose="020B0604020202020204" pitchFamily="34" charset="0"/>
                <a:cs typeface="Arial" panose="020B0604020202020204" pitchFamily="34" charset="0"/>
              </a:rPr>
              <a:t>in Kombination mit regelmäßiger körperlicher Bewegung und regelmäßiger Entspannung: lebensverlängernde Wirkung</a:t>
            </a:r>
          </a:p>
        </p:txBody>
      </p:sp>
      <p:sp>
        <p:nvSpPr>
          <p:cNvPr id="4" name="Fußzeilenplatzhalter 3">
            <a:extLst>
              <a:ext uri="{FF2B5EF4-FFF2-40B4-BE49-F238E27FC236}">
                <a16:creationId xmlns:a16="http://schemas.microsoft.com/office/drawing/2014/main" id="{394BE92C-B303-33B3-A31F-E7B7138B703F}"/>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E6AE6CA7-4A29-1C0F-B732-8D65525252E2}"/>
              </a:ext>
            </a:extLst>
          </p:cNvPr>
          <p:cNvSpPr>
            <a:spLocks noGrp="1"/>
          </p:cNvSpPr>
          <p:nvPr>
            <p:ph type="sldNum" sz="quarter" idx="12"/>
          </p:nvPr>
        </p:nvSpPr>
        <p:spPr/>
        <p:txBody>
          <a:bodyPr/>
          <a:lstStyle/>
          <a:p>
            <a:fld id="{8F11A0DE-57F3-4F63-A303-445EFC47CEA1}" type="slidenum">
              <a:rPr lang="de-DE" smtClean="0"/>
              <a:t>32</a:t>
            </a:fld>
            <a:endParaRPr lang="de-DE"/>
          </a:p>
        </p:txBody>
      </p:sp>
      <p:sp>
        <p:nvSpPr>
          <p:cNvPr id="8" name="Textfeld 1">
            <a:extLst>
              <a:ext uri="{FF2B5EF4-FFF2-40B4-BE49-F238E27FC236}">
                <a16:creationId xmlns:a16="http://schemas.microsoft.com/office/drawing/2014/main" id="{80F94809-BAEB-D4CC-1019-A7501C942E11}"/>
              </a:ext>
            </a:extLst>
          </p:cNvPr>
          <p:cNvSpPr txBox="1">
            <a:spLocks noChangeArrowheads="1"/>
          </p:cNvSpPr>
          <p:nvPr/>
        </p:nvSpPr>
        <p:spPr bwMode="auto">
          <a:xfrm>
            <a:off x="9792506" y="5809084"/>
            <a:ext cx="1786066"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Devon </a:t>
            </a:r>
            <a:r>
              <a:rPr lang="de-DE" altLang="de-DE" sz="845" dirty="0" err="1">
                <a:solidFill>
                  <a:srgbClr val="000000"/>
                </a:solidFill>
              </a:rPr>
              <a:t>Breen</a:t>
            </a:r>
            <a:r>
              <a:rPr lang="de-DE" altLang="de-DE" sz="845" dirty="0">
                <a:solidFill>
                  <a:srgbClr val="000000"/>
                </a:solidFill>
              </a:rPr>
              <a:t> auf </a:t>
            </a:r>
            <a:r>
              <a:rPr lang="de-DE" altLang="de-DE" sz="845" dirty="0" err="1">
                <a:solidFill>
                  <a:srgbClr val="000000"/>
                </a:solidFill>
              </a:rPr>
              <a:t>Pixabay</a:t>
            </a:r>
            <a:endParaRPr lang="de-DE" altLang="de-DE" sz="845" dirty="0">
              <a:solidFill>
                <a:srgbClr val="000000"/>
              </a:solidFill>
            </a:endParaRPr>
          </a:p>
        </p:txBody>
      </p:sp>
    </p:spTree>
    <p:extLst>
      <p:ext uri="{BB962C8B-B14F-4D97-AF65-F5344CB8AC3E}">
        <p14:creationId xmlns:p14="http://schemas.microsoft.com/office/powerpoint/2010/main" val="14534656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B4A330-AF53-68DD-B815-01C3AD9E07AD}"/>
              </a:ext>
            </a:extLst>
          </p:cNvPr>
          <p:cNvSpPr txBox="1">
            <a:spLocks noChangeArrowheads="1"/>
          </p:cNvSpPr>
          <p:nvPr/>
        </p:nvSpPr>
        <p:spPr>
          <a:xfrm>
            <a:off x="791111" y="716713"/>
            <a:ext cx="9634730" cy="507420"/>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 Gesunder Lebensstil – Wirkungen</a:t>
            </a:r>
          </a:p>
        </p:txBody>
      </p:sp>
      <p:pic>
        <p:nvPicPr>
          <p:cNvPr id="8" name="Grafik 7" descr="Ein Bild, das Person, Kleidung, körperliche Fitness, Yoga enthält.&#10;&#10;Automatisch generierte Beschreibung">
            <a:extLst>
              <a:ext uri="{FF2B5EF4-FFF2-40B4-BE49-F238E27FC236}">
                <a16:creationId xmlns:a16="http://schemas.microsoft.com/office/drawing/2014/main" id="{A14B3C92-8834-4F62-60B1-31049926FCF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65089" y="4144347"/>
            <a:ext cx="3592820" cy="2395213"/>
          </a:xfrm>
          <a:prstGeom prst="ellipse">
            <a:avLst/>
          </a:prstGeom>
          <a:ln>
            <a:noFill/>
          </a:ln>
          <a:effectLst>
            <a:softEdge rad="112500"/>
          </a:effectLst>
        </p:spPr>
      </p:pic>
      <p:sp>
        <p:nvSpPr>
          <p:cNvPr id="3" name="Rectangle 2">
            <a:extLst>
              <a:ext uri="{FF2B5EF4-FFF2-40B4-BE49-F238E27FC236}">
                <a16:creationId xmlns:a16="http://schemas.microsoft.com/office/drawing/2014/main" id="{7B21DF6B-4342-27CA-C5FB-054E65E90235}"/>
              </a:ext>
            </a:extLst>
          </p:cNvPr>
          <p:cNvSpPr txBox="1">
            <a:spLocks noChangeArrowheads="1"/>
          </p:cNvSpPr>
          <p:nvPr/>
        </p:nvSpPr>
        <p:spPr bwMode="auto">
          <a:xfrm>
            <a:off x="1735985" y="3581004"/>
            <a:ext cx="4982556" cy="3042287"/>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87324" lvl="1" indent="-321869"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p:txBody>
      </p:sp>
      <p:sp>
        <p:nvSpPr>
          <p:cNvPr id="6" name="Rectangle 2">
            <a:extLst>
              <a:ext uri="{FF2B5EF4-FFF2-40B4-BE49-F238E27FC236}">
                <a16:creationId xmlns:a16="http://schemas.microsoft.com/office/drawing/2014/main" id="{7A70E26E-1E0F-589B-0D77-7712268780F0}"/>
              </a:ext>
            </a:extLst>
          </p:cNvPr>
          <p:cNvSpPr txBox="1">
            <a:spLocks noChangeArrowheads="1"/>
          </p:cNvSpPr>
          <p:nvPr/>
        </p:nvSpPr>
        <p:spPr bwMode="auto">
          <a:xfrm>
            <a:off x="577213" y="1709110"/>
            <a:ext cx="9848628" cy="5059989"/>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Regelmäßige Entspannung:</a:t>
            </a:r>
          </a:p>
          <a:p>
            <a:pPr marL="365455" lvl="1" indent="0" algn="l">
              <a:lnSpc>
                <a:spcPct val="85000"/>
              </a:lnSpc>
              <a:spcBef>
                <a:spcPts val="1267"/>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Yoga / Atemübungen / Progressive Muskelentspannung / Meditation / Autogenes Training / Qi-Gong …</a:t>
            </a:r>
          </a:p>
          <a:p>
            <a:pPr marL="687324" lvl="1" indent="-321869" algn="l">
              <a:lnSpc>
                <a:spcPct val="85000"/>
              </a:lnSpc>
              <a:spcBef>
                <a:spcPts val="1267"/>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hilft, hohe Stressbelastung zu reduzieren. Stressresistenz steigt an </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(man lässt sich nicht mehr so leicht stressen)</a:t>
            </a:r>
          </a:p>
          <a:p>
            <a:pPr marL="687324" lvl="1" indent="-321869"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hilft, die Stimmungslage zu verbessern (insbesondere bei Depression in Verbindung mit regelmäßiger körperlicher Aktivität)</a:t>
            </a:r>
          </a:p>
          <a:p>
            <a:pPr marL="687324" lvl="1" indent="-321869"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hilft, den Bluthochdruck zu senken</a:t>
            </a:r>
          </a:p>
          <a:p>
            <a:pPr marL="687324" lvl="1" indent="-321869"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reduziert die Ausschüttung von Stresshormonen </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(weniger Dauerstress fürs Herz)</a:t>
            </a:r>
          </a:p>
          <a:p>
            <a:pPr marL="687324" lvl="1" indent="-321869" algn="l">
              <a:lnSpc>
                <a:spcPct val="10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positive Wirkung durch größere Erholungsphasen </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für das Herz</a:t>
            </a:r>
          </a:p>
          <a:p>
            <a:pPr marL="687324" lvl="1" indent="-321869" algn="l">
              <a:lnSpc>
                <a:spcPct val="100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690" dirty="0"/>
          </a:p>
        </p:txBody>
      </p:sp>
      <p:sp>
        <p:nvSpPr>
          <p:cNvPr id="4" name="Fußzeilenplatzhalter 3">
            <a:extLst>
              <a:ext uri="{FF2B5EF4-FFF2-40B4-BE49-F238E27FC236}">
                <a16:creationId xmlns:a16="http://schemas.microsoft.com/office/drawing/2014/main" id="{0017AA38-0589-65C7-5F0C-2F8D3382A8B0}"/>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B583C88-9468-1205-12BC-71A3ABC73973}"/>
              </a:ext>
            </a:extLst>
          </p:cNvPr>
          <p:cNvSpPr>
            <a:spLocks noGrp="1"/>
          </p:cNvSpPr>
          <p:nvPr>
            <p:ph type="sldNum" sz="quarter" idx="12"/>
          </p:nvPr>
        </p:nvSpPr>
        <p:spPr/>
        <p:txBody>
          <a:bodyPr/>
          <a:lstStyle/>
          <a:p>
            <a:fld id="{8F11A0DE-57F3-4F63-A303-445EFC47CEA1}" type="slidenum">
              <a:rPr lang="de-DE" smtClean="0"/>
              <a:t>33</a:t>
            </a:fld>
            <a:endParaRPr lang="de-DE"/>
          </a:p>
        </p:txBody>
      </p:sp>
      <p:sp>
        <p:nvSpPr>
          <p:cNvPr id="7" name="Textfeld 1">
            <a:extLst>
              <a:ext uri="{FF2B5EF4-FFF2-40B4-BE49-F238E27FC236}">
                <a16:creationId xmlns:a16="http://schemas.microsoft.com/office/drawing/2014/main" id="{AEC67CBF-D152-8BC3-B981-5394A80197F0}"/>
              </a:ext>
            </a:extLst>
          </p:cNvPr>
          <p:cNvSpPr txBox="1">
            <a:spLocks noChangeArrowheads="1"/>
          </p:cNvSpPr>
          <p:nvPr/>
        </p:nvSpPr>
        <p:spPr bwMode="auto">
          <a:xfrm>
            <a:off x="9613476" y="6259625"/>
            <a:ext cx="168507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FatCamera</a:t>
            </a:r>
            <a:endParaRPr lang="de-DE" altLang="de-DE" sz="845" dirty="0">
              <a:solidFill>
                <a:srgbClr val="000000"/>
              </a:solidFill>
            </a:endParaRPr>
          </a:p>
        </p:txBody>
      </p:sp>
    </p:spTree>
    <p:extLst>
      <p:ext uri="{BB962C8B-B14F-4D97-AF65-F5344CB8AC3E}">
        <p14:creationId xmlns:p14="http://schemas.microsoft.com/office/powerpoint/2010/main" val="2480428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4BF21E-B4B4-FB81-2294-EFB56219EBDD}"/>
              </a:ext>
            </a:extLst>
          </p:cNvPr>
          <p:cNvSpPr txBox="1">
            <a:spLocks noChangeArrowheads="1"/>
          </p:cNvSpPr>
          <p:nvPr/>
        </p:nvSpPr>
        <p:spPr>
          <a:xfrm>
            <a:off x="852754" y="736253"/>
            <a:ext cx="9573085" cy="507420"/>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 Gesunder Lebensstil – Wirkungen</a:t>
            </a:r>
          </a:p>
        </p:txBody>
      </p:sp>
      <p:sp>
        <p:nvSpPr>
          <p:cNvPr id="6" name="Rectangle 2">
            <a:extLst>
              <a:ext uri="{FF2B5EF4-FFF2-40B4-BE49-F238E27FC236}">
                <a16:creationId xmlns:a16="http://schemas.microsoft.com/office/drawing/2014/main" id="{F83FA433-22A4-1702-B4E4-92DD2DDB55D4}"/>
              </a:ext>
            </a:extLst>
          </p:cNvPr>
          <p:cNvSpPr txBox="1">
            <a:spLocks noChangeArrowheads="1"/>
          </p:cNvSpPr>
          <p:nvPr/>
        </p:nvSpPr>
        <p:spPr bwMode="auto">
          <a:xfrm>
            <a:off x="852755" y="1764851"/>
            <a:ext cx="6398946" cy="4610855"/>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Sinnvolle Freizeitaktivitäten:</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b="1" dirty="0">
              <a:solidFill>
                <a:schemeClr val="bg2">
                  <a:lumMod val="50000"/>
                </a:schemeClr>
              </a:solidFill>
              <a:latin typeface="Arial" panose="020B0604020202020204" pitchFamily="34" charset="0"/>
              <a:cs typeface="Arial" panose="020B0604020202020204" pitchFamily="34" charset="0"/>
            </a:endParaRPr>
          </a:p>
          <a:p>
            <a:pPr marL="342900" lvl="1" indent="-342900" algn="l">
              <a:lnSpc>
                <a:spcPct val="10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positive Stimmung durch viele Entspannungsmomente und durch regelmäßige Bewegung / Sport</a:t>
            </a:r>
          </a:p>
          <a:p>
            <a:pPr marL="342900" lvl="1" indent="-342900" algn="l">
              <a:lnSpc>
                <a:spcPct val="10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reduzieren die Dauerbelastung durch </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Stress in Beruf und Familie</a:t>
            </a:r>
          </a:p>
          <a:p>
            <a:pPr marL="342900" lvl="1" indent="-342900" algn="l">
              <a:lnSpc>
                <a:spcPct val="10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reduzieren Erkrankungsphasen, auch chronischer Leiden (Schmerzen, Erkältungserkrankungen)</a:t>
            </a:r>
          </a:p>
          <a:p>
            <a:pPr marL="342900" lvl="1" indent="-342900" algn="l">
              <a:lnSpc>
                <a:spcPct val="10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helfen, Energiereserven zu tanken</a:t>
            </a:r>
          </a:p>
          <a:p>
            <a:pPr marL="342900" lvl="1" indent="-342900" algn="l">
              <a:lnSpc>
                <a:spcPct val="10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haben eine lebensverlängernde Wirkung und Verbesserung der Lebensqualität </a:t>
            </a:r>
          </a:p>
          <a:p>
            <a:pPr marL="126720" lvl="1" indent="-321869"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p>
        </p:txBody>
      </p:sp>
      <p:sp>
        <p:nvSpPr>
          <p:cNvPr id="3" name="Fußzeilenplatzhalter 2">
            <a:extLst>
              <a:ext uri="{FF2B5EF4-FFF2-40B4-BE49-F238E27FC236}">
                <a16:creationId xmlns:a16="http://schemas.microsoft.com/office/drawing/2014/main" id="{2396FEAD-4A0D-6828-E27D-8EE8E1C7F944}"/>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1C8273D0-5778-123F-F520-2414AD98B9E8}"/>
              </a:ext>
            </a:extLst>
          </p:cNvPr>
          <p:cNvSpPr>
            <a:spLocks noGrp="1"/>
          </p:cNvSpPr>
          <p:nvPr>
            <p:ph type="sldNum" sz="quarter" idx="12"/>
          </p:nvPr>
        </p:nvSpPr>
        <p:spPr/>
        <p:txBody>
          <a:bodyPr/>
          <a:lstStyle/>
          <a:p>
            <a:fld id="{8F11A0DE-57F3-4F63-A303-445EFC47CEA1}" type="slidenum">
              <a:rPr lang="de-DE" smtClean="0"/>
              <a:t>34</a:t>
            </a:fld>
            <a:endParaRPr lang="de-DE"/>
          </a:p>
        </p:txBody>
      </p:sp>
      <p:pic>
        <p:nvPicPr>
          <p:cNvPr id="8" name="Grafik 7" descr="Ein Bild, das Kleidung, draußen, Person, Baum enthält.&#10;&#10;Automatisch generierte Beschreibung">
            <a:extLst>
              <a:ext uri="{FF2B5EF4-FFF2-40B4-BE49-F238E27FC236}">
                <a16:creationId xmlns:a16="http://schemas.microsoft.com/office/drawing/2014/main" id="{B3BB1ED7-216D-EFB4-7742-55D448C640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29716" y="2072513"/>
            <a:ext cx="4997241" cy="4049234"/>
          </a:xfrm>
          <a:prstGeom prst="rect">
            <a:avLst/>
          </a:prstGeom>
          <a:ln>
            <a:noFill/>
          </a:ln>
          <a:effectLst>
            <a:outerShdw blurRad="292100" dist="139700" dir="2700000" algn="tl" rotWithShape="0">
              <a:srgbClr val="333333">
                <a:alpha val="65000"/>
              </a:srgbClr>
            </a:outerShdw>
          </a:effectLst>
        </p:spPr>
      </p:pic>
      <p:sp>
        <p:nvSpPr>
          <p:cNvPr id="4" name="Textfeld 1">
            <a:extLst>
              <a:ext uri="{FF2B5EF4-FFF2-40B4-BE49-F238E27FC236}">
                <a16:creationId xmlns:a16="http://schemas.microsoft.com/office/drawing/2014/main" id="{4A10E2BF-A758-5369-372D-0CDF63B94E69}"/>
              </a:ext>
            </a:extLst>
          </p:cNvPr>
          <p:cNvSpPr txBox="1">
            <a:spLocks noChangeArrowheads="1"/>
          </p:cNvSpPr>
          <p:nvPr/>
        </p:nvSpPr>
        <p:spPr bwMode="auto">
          <a:xfrm>
            <a:off x="6929716" y="6166684"/>
            <a:ext cx="2252540"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monkeybusinessimages</a:t>
            </a:r>
            <a:endParaRPr lang="de-DE" altLang="de-DE" sz="845" dirty="0">
              <a:solidFill>
                <a:srgbClr val="000000"/>
              </a:solidFill>
            </a:endParaRPr>
          </a:p>
        </p:txBody>
      </p:sp>
    </p:spTree>
    <p:extLst>
      <p:ext uri="{BB962C8B-B14F-4D97-AF65-F5344CB8AC3E}">
        <p14:creationId xmlns:p14="http://schemas.microsoft.com/office/powerpoint/2010/main" val="30454479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119984-1096-8C31-CE75-A61A8FEB110B}"/>
              </a:ext>
            </a:extLst>
          </p:cNvPr>
          <p:cNvSpPr txBox="1">
            <a:spLocks noChangeArrowheads="1"/>
          </p:cNvSpPr>
          <p:nvPr/>
        </p:nvSpPr>
        <p:spPr>
          <a:xfrm>
            <a:off x="852755" y="666129"/>
            <a:ext cx="10212512" cy="456008"/>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III. Katheter-Eingriffe und chirurgische Eingriffe</a:t>
            </a:r>
          </a:p>
        </p:txBody>
      </p:sp>
      <p:sp>
        <p:nvSpPr>
          <p:cNvPr id="3" name="Rectangle 2">
            <a:extLst>
              <a:ext uri="{FF2B5EF4-FFF2-40B4-BE49-F238E27FC236}">
                <a16:creationId xmlns:a16="http://schemas.microsoft.com/office/drawing/2014/main" id="{D19411D6-2650-5CC0-C743-9135F53A2515}"/>
              </a:ext>
            </a:extLst>
          </p:cNvPr>
          <p:cNvSpPr txBox="1">
            <a:spLocks noChangeArrowheads="1"/>
          </p:cNvSpPr>
          <p:nvPr/>
        </p:nvSpPr>
        <p:spPr bwMode="auto">
          <a:xfrm>
            <a:off x="676485" y="2361057"/>
            <a:ext cx="6223906" cy="4048451"/>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Ballondilatation</a:t>
            </a: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Aufweiten des verengten Herzkranzgefäßes mit einem aufblasbaren Ballon – heute überwiegend über eine Armarterie.</a:t>
            </a:r>
          </a:p>
          <a:p>
            <a:pPr marL="0" lvl="1" indent="0" algn="l">
              <a:lnSpc>
                <a:spcPct val="100000"/>
              </a:lnSpc>
              <a:spcBef>
                <a:spcPts val="0"/>
              </a:spcBef>
              <a:spcAft>
                <a:spcPts val="0"/>
              </a:spcAft>
              <a:buClr>
                <a:srgbClr val="757575"/>
              </a:buClr>
              <a:buSzPct val="82000"/>
              <a:tabLst>
                <a:tab pos="375514" algn="l"/>
                <a:tab pos="744322" algn="l"/>
                <a:tab pos="885139"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Stent-Implantation</a:t>
            </a:r>
            <a:r>
              <a:rPr lang="de-DE" altLang="de-DE" sz="2400" dirty="0">
                <a:solidFill>
                  <a:schemeClr val="tx1"/>
                </a:solidFill>
                <a:latin typeface="Arial" panose="020B0604020202020204" pitchFamily="34" charset="0"/>
                <a:cs typeface="Arial" panose="020B0604020202020204" pitchFamily="34" charset="0"/>
              </a:rPr>
              <a:t> </a:t>
            </a: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Einsetzen einer Gefäßstütze aus einem Drahtgeflecht mit einer Medikamentenbeschichtung, die das Gefäß dauerhaft offenhält.</a:t>
            </a:r>
          </a:p>
        </p:txBody>
      </p:sp>
      <p:sp>
        <p:nvSpPr>
          <p:cNvPr id="4" name="Fußzeilenplatzhalter 3">
            <a:extLst>
              <a:ext uri="{FF2B5EF4-FFF2-40B4-BE49-F238E27FC236}">
                <a16:creationId xmlns:a16="http://schemas.microsoft.com/office/drawing/2014/main" id="{61DAEEEA-C3A7-4FE6-97DB-513F0A4C8A31}"/>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BD5B2215-7FC7-7597-B997-9C1870B9C9B8}"/>
              </a:ext>
            </a:extLst>
          </p:cNvPr>
          <p:cNvSpPr>
            <a:spLocks noGrp="1"/>
          </p:cNvSpPr>
          <p:nvPr>
            <p:ph type="sldNum" sz="quarter" idx="12"/>
          </p:nvPr>
        </p:nvSpPr>
        <p:spPr/>
        <p:txBody>
          <a:bodyPr/>
          <a:lstStyle/>
          <a:p>
            <a:fld id="{8F11A0DE-57F3-4F63-A303-445EFC47CEA1}" type="slidenum">
              <a:rPr lang="de-DE" smtClean="0"/>
              <a:t>35</a:t>
            </a:fld>
            <a:endParaRPr lang="de-DE"/>
          </a:p>
        </p:txBody>
      </p:sp>
      <p:pic>
        <p:nvPicPr>
          <p:cNvPr id="8" name="Grafik 7" descr="Ein Bild, das Zahnbürste, Wassertropfen, Wasser enthält.&#10;&#10;Automatisch generierte Beschreibung mit mittlerer Zuverlässigkeit">
            <a:extLst>
              <a:ext uri="{FF2B5EF4-FFF2-40B4-BE49-F238E27FC236}">
                <a16:creationId xmlns:a16="http://schemas.microsoft.com/office/drawing/2014/main" id="{69494A01-DBCB-D41B-F756-104C81142B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5820" y="2810068"/>
            <a:ext cx="4483688" cy="2522074"/>
          </a:xfrm>
          <a:prstGeom prst="rect">
            <a:avLst/>
          </a:prstGeom>
          <a:ln>
            <a:noFill/>
          </a:ln>
          <a:effectLst>
            <a:outerShdw blurRad="292100" dist="139700" dir="2700000" algn="tl" rotWithShape="0">
              <a:srgbClr val="333333">
                <a:alpha val="65000"/>
              </a:srgbClr>
            </a:outerShdw>
          </a:effectLst>
        </p:spPr>
      </p:pic>
      <p:sp>
        <p:nvSpPr>
          <p:cNvPr id="9" name="Textfeld 1">
            <a:extLst>
              <a:ext uri="{FF2B5EF4-FFF2-40B4-BE49-F238E27FC236}">
                <a16:creationId xmlns:a16="http://schemas.microsoft.com/office/drawing/2014/main" id="{B764BFFB-1A45-CD1D-B621-7A4821E01D81}"/>
              </a:ext>
            </a:extLst>
          </p:cNvPr>
          <p:cNvSpPr txBox="1">
            <a:spLocks noChangeArrowheads="1"/>
          </p:cNvSpPr>
          <p:nvPr/>
        </p:nvSpPr>
        <p:spPr bwMode="auto">
          <a:xfrm>
            <a:off x="7215820" y="5375724"/>
            <a:ext cx="1712328"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Alexpunker</a:t>
            </a:r>
            <a:endParaRPr lang="de-DE" altLang="de-DE" sz="845" dirty="0">
              <a:solidFill>
                <a:srgbClr val="000000"/>
              </a:solidFill>
            </a:endParaRPr>
          </a:p>
        </p:txBody>
      </p:sp>
    </p:spTree>
    <p:extLst>
      <p:ext uri="{BB962C8B-B14F-4D97-AF65-F5344CB8AC3E}">
        <p14:creationId xmlns:p14="http://schemas.microsoft.com/office/powerpoint/2010/main" val="4650090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119984-1096-8C31-CE75-A61A8FEB110B}"/>
              </a:ext>
            </a:extLst>
          </p:cNvPr>
          <p:cNvSpPr txBox="1">
            <a:spLocks noChangeArrowheads="1"/>
          </p:cNvSpPr>
          <p:nvPr/>
        </p:nvSpPr>
        <p:spPr>
          <a:xfrm>
            <a:off x="852755" y="894133"/>
            <a:ext cx="10212512" cy="456008"/>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III. Katheter-Eingriffe und chirurgische Eingriffe</a:t>
            </a:r>
          </a:p>
        </p:txBody>
      </p:sp>
      <p:sp>
        <p:nvSpPr>
          <p:cNvPr id="3" name="Rectangle 2">
            <a:extLst>
              <a:ext uri="{FF2B5EF4-FFF2-40B4-BE49-F238E27FC236}">
                <a16:creationId xmlns:a16="http://schemas.microsoft.com/office/drawing/2014/main" id="{D19411D6-2650-5CC0-C743-9135F53A2515}"/>
              </a:ext>
            </a:extLst>
          </p:cNvPr>
          <p:cNvSpPr txBox="1">
            <a:spLocks noChangeArrowheads="1"/>
          </p:cNvSpPr>
          <p:nvPr/>
        </p:nvSpPr>
        <p:spPr bwMode="auto">
          <a:xfrm>
            <a:off x="852754" y="2124076"/>
            <a:ext cx="5971127" cy="4085655"/>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Bypass-Operation</a:t>
            </a:r>
          </a:p>
          <a:p>
            <a:pPr marL="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Operatives Aufnähen von Gefäßen, die vor und hinter die verengte oder verschlossene Gefäßstelle der Herzkranzgefäße genäht wird und somit die Engstellen überbrücken. Heute idealerweise überwiegend mit Arterien aus dem Brustkorb, zusätzlich manchmal auch mit Venen aus den Beinen.</a:t>
            </a:r>
          </a:p>
        </p:txBody>
      </p:sp>
      <p:sp>
        <p:nvSpPr>
          <p:cNvPr id="5" name="Fußzeilenplatzhalter 4">
            <a:extLst>
              <a:ext uri="{FF2B5EF4-FFF2-40B4-BE49-F238E27FC236}">
                <a16:creationId xmlns:a16="http://schemas.microsoft.com/office/drawing/2014/main" id="{8C28F996-2363-4817-8B0C-BFB5B5484504}"/>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F1D84771-2DBA-8E62-9C05-58BEEDFBF39D}"/>
              </a:ext>
            </a:extLst>
          </p:cNvPr>
          <p:cNvSpPr>
            <a:spLocks noGrp="1"/>
          </p:cNvSpPr>
          <p:nvPr>
            <p:ph type="sldNum" sz="quarter" idx="12"/>
          </p:nvPr>
        </p:nvSpPr>
        <p:spPr/>
        <p:txBody>
          <a:bodyPr/>
          <a:lstStyle/>
          <a:p>
            <a:fld id="{8F11A0DE-57F3-4F63-A303-445EFC47CEA1}" type="slidenum">
              <a:rPr lang="de-DE" smtClean="0"/>
              <a:t>36</a:t>
            </a:fld>
            <a:endParaRPr lang="de-DE"/>
          </a:p>
        </p:txBody>
      </p:sp>
      <p:pic>
        <p:nvPicPr>
          <p:cNvPr id="8" name="Grafik 7" descr="Ein Bild, das Zimmer, Szene, medizinische Ausrüstung, medizinisch enthält.&#10;&#10;Automatisch generierte Beschreibung">
            <a:extLst>
              <a:ext uri="{FF2B5EF4-FFF2-40B4-BE49-F238E27FC236}">
                <a16:creationId xmlns:a16="http://schemas.microsoft.com/office/drawing/2014/main" id="{DE9F4564-C9FA-90D6-8CF4-2A5AD07F3D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6426" y="2662237"/>
            <a:ext cx="4709705" cy="3128088"/>
          </a:xfrm>
          <a:prstGeom prst="rect">
            <a:avLst/>
          </a:prstGeom>
          <a:ln>
            <a:noFill/>
          </a:ln>
          <a:effectLst>
            <a:outerShdw blurRad="292100" dist="139700" dir="2700000" algn="tl" rotWithShape="0">
              <a:srgbClr val="333333">
                <a:alpha val="65000"/>
              </a:srgbClr>
            </a:outerShdw>
          </a:effectLst>
        </p:spPr>
      </p:pic>
      <p:sp>
        <p:nvSpPr>
          <p:cNvPr id="4" name="Textfeld 1">
            <a:extLst>
              <a:ext uri="{FF2B5EF4-FFF2-40B4-BE49-F238E27FC236}">
                <a16:creationId xmlns:a16="http://schemas.microsoft.com/office/drawing/2014/main" id="{F6899355-ECAF-4E99-C701-0FE2D1B094CC}"/>
              </a:ext>
            </a:extLst>
          </p:cNvPr>
          <p:cNvSpPr txBox="1">
            <a:spLocks noChangeArrowheads="1"/>
          </p:cNvSpPr>
          <p:nvPr/>
        </p:nvSpPr>
        <p:spPr bwMode="auto">
          <a:xfrm>
            <a:off x="6928377" y="5852682"/>
            <a:ext cx="1794081"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KentWeakley</a:t>
            </a:r>
            <a:endParaRPr lang="de-DE" altLang="de-DE" sz="845" dirty="0">
              <a:solidFill>
                <a:srgbClr val="000000"/>
              </a:solidFill>
            </a:endParaRPr>
          </a:p>
        </p:txBody>
      </p:sp>
    </p:spTree>
    <p:extLst>
      <p:ext uri="{BB962C8B-B14F-4D97-AF65-F5344CB8AC3E}">
        <p14:creationId xmlns:p14="http://schemas.microsoft.com/office/powerpoint/2010/main" val="3319076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66F6F8-3733-5A7D-845B-CEDC48AD7D28}"/>
              </a:ext>
            </a:extLst>
          </p:cNvPr>
          <p:cNvSpPr txBox="1">
            <a:spLocks noChangeArrowheads="1"/>
          </p:cNvSpPr>
          <p:nvPr/>
        </p:nvSpPr>
        <p:spPr>
          <a:xfrm>
            <a:off x="1769514" y="548719"/>
            <a:ext cx="8652972" cy="456008"/>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III. Weitere invasive Eingriffe</a:t>
            </a:r>
          </a:p>
        </p:txBody>
      </p:sp>
      <p:sp>
        <p:nvSpPr>
          <p:cNvPr id="3" name="Rectangle 2">
            <a:extLst>
              <a:ext uri="{FF2B5EF4-FFF2-40B4-BE49-F238E27FC236}">
                <a16:creationId xmlns:a16="http://schemas.microsoft.com/office/drawing/2014/main" id="{1662C346-2E0B-70F4-2807-E84D29B15068}"/>
              </a:ext>
            </a:extLst>
          </p:cNvPr>
          <p:cNvSpPr txBox="1">
            <a:spLocks noChangeArrowheads="1"/>
          </p:cNvSpPr>
          <p:nvPr/>
        </p:nvSpPr>
        <p:spPr bwMode="auto">
          <a:xfrm>
            <a:off x="866922" y="1627231"/>
            <a:ext cx="6614534" cy="3855191"/>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Bei Herzrhythmusstörungen:</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126720" indent="0" algn="l">
              <a:lnSpc>
                <a:spcPct val="100000"/>
              </a:lnSpc>
              <a:spcBef>
                <a:spcPts val="0"/>
              </a:spcBef>
              <a:spcAft>
                <a:spcPts val="0"/>
              </a:spcAft>
              <a:buClr>
                <a:srgbClr val="757575"/>
              </a:buClr>
              <a:buSzPct val="82000"/>
              <a:tabLst>
                <a:tab pos="375514" algn="l"/>
                <a:tab pos="69738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Herzschrittmacher</a:t>
            </a:r>
          </a:p>
          <a:p>
            <a:pPr marL="126720" indent="0" algn="l">
              <a:lnSpc>
                <a:spcPct val="100000"/>
              </a:lnSpc>
              <a:spcBef>
                <a:spcPts val="0"/>
              </a:spcBef>
              <a:spcAft>
                <a:spcPts val="0"/>
              </a:spcAft>
              <a:buClr>
                <a:srgbClr val="757575"/>
              </a:buClr>
              <a:buSzPct val="82000"/>
              <a:tabLst>
                <a:tab pos="759968"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Überwacht und reguliert die elektrische Aktivität des Herzens und gibt elektrische Impulse, so dass das Herz normal schnell schlägt, wenn sein Eigenrhythmus deutlich zu langsam ist.</a:t>
            </a:r>
          </a:p>
          <a:p>
            <a:pPr marL="126720" indent="0" algn="l">
              <a:lnSpc>
                <a:spcPct val="100000"/>
              </a:lnSpc>
              <a:spcBef>
                <a:spcPts val="0"/>
              </a:spcBef>
              <a:spcAft>
                <a:spcPts val="0"/>
              </a:spcAft>
              <a:buClr>
                <a:srgbClr val="757575"/>
              </a:buClr>
              <a:buSzPct val="82000"/>
              <a:tabLst>
                <a:tab pos="759968"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126720" indent="0" algn="l">
              <a:lnSpc>
                <a:spcPct val="100000"/>
              </a:lnSpc>
              <a:spcBef>
                <a:spcPts val="0"/>
              </a:spcBef>
              <a:spcAft>
                <a:spcPts val="0"/>
              </a:spcAft>
              <a:buClr>
                <a:srgbClr val="757575"/>
              </a:buClr>
              <a:buSzPct val="82000"/>
              <a:tabLst>
                <a:tab pos="375514" algn="l"/>
                <a:tab pos="69738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Defibrillator</a:t>
            </a:r>
          </a:p>
          <a:p>
            <a:pPr marL="126720" indent="0" algn="l">
              <a:lnSpc>
                <a:spcPct val="100000"/>
              </a:lnSpc>
              <a:spcBef>
                <a:spcPts val="0"/>
              </a:spcBef>
              <a:spcAft>
                <a:spcPts val="0"/>
              </a:spcAft>
              <a:buClr>
                <a:srgbClr val="757575"/>
              </a:buClr>
              <a:buSzPct val="82000"/>
              <a:tabLst>
                <a:tab pos="759968"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Wird bei hohem Risiko für lebensbedrohliche Rhythmusstörungen sowie nach bereits erfolgter Wiederbelebung eingesetzt, sichert das Überleben.</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p:txBody>
      </p:sp>
      <p:sp>
        <p:nvSpPr>
          <p:cNvPr id="4" name="Fußzeilenplatzhalter 3">
            <a:extLst>
              <a:ext uri="{FF2B5EF4-FFF2-40B4-BE49-F238E27FC236}">
                <a16:creationId xmlns:a16="http://schemas.microsoft.com/office/drawing/2014/main" id="{8C378F71-4ACC-E75D-75EE-00E160BF9F48}"/>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56998DAF-D5B3-B9F8-7D02-75EB324F76A2}"/>
              </a:ext>
            </a:extLst>
          </p:cNvPr>
          <p:cNvSpPr>
            <a:spLocks noGrp="1"/>
          </p:cNvSpPr>
          <p:nvPr>
            <p:ph type="sldNum" sz="quarter" idx="12"/>
          </p:nvPr>
        </p:nvSpPr>
        <p:spPr/>
        <p:txBody>
          <a:bodyPr/>
          <a:lstStyle/>
          <a:p>
            <a:fld id="{8F11A0DE-57F3-4F63-A303-445EFC47CEA1}" type="slidenum">
              <a:rPr lang="de-DE" smtClean="0"/>
              <a:t>37</a:t>
            </a:fld>
            <a:endParaRPr lang="de-DE"/>
          </a:p>
        </p:txBody>
      </p:sp>
      <p:pic>
        <p:nvPicPr>
          <p:cNvPr id="8" name="Grafik 7" descr="Ein Bild, das Person, Hand, Halten, Spiegel enthält.&#10;&#10;Automatisch generierte Beschreibung">
            <a:extLst>
              <a:ext uri="{FF2B5EF4-FFF2-40B4-BE49-F238E27FC236}">
                <a16:creationId xmlns:a16="http://schemas.microsoft.com/office/drawing/2014/main" id="{EAB1750A-03BC-D420-B14D-2740AEF244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17468" y="2147456"/>
            <a:ext cx="3985525" cy="4017990"/>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39883EDC-5918-8675-3659-D702BE44A59E}"/>
              </a:ext>
            </a:extLst>
          </p:cNvPr>
          <p:cNvSpPr txBox="1">
            <a:spLocks noChangeArrowheads="1"/>
          </p:cNvSpPr>
          <p:nvPr/>
        </p:nvSpPr>
        <p:spPr bwMode="auto">
          <a:xfrm>
            <a:off x="7799743" y="6198096"/>
            <a:ext cx="15888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iStock.com/Jan-Otto</a:t>
            </a:r>
          </a:p>
        </p:txBody>
      </p:sp>
    </p:spTree>
    <p:extLst>
      <p:ext uri="{BB962C8B-B14F-4D97-AF65-F5344CB8AC3E}">
        <p14:creationId xmlns:p14="http://schemas.microsoft.com/office/powerpoint/2010/main" val="8121586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66F6F8-3733-5A7D-845B-CEDC48AD7D28}"/>
              </a:ext>
            </a:extLst>
          </p:cNvPr>
          <p:cNvSpPr txBox="1">
            <a:spLocks noChangeArrowheads="1"/>
          </p:cNvSpPr>
          <p:nvPr/>
        </p:nvSpPr>
        <p:spPr>
          <a:xfrm>
            <a:off x="1772868" y="894133"/>
            <a:ext cx="8652972" cy="456008"/>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III. Weitere invasive Eingriffe</a:t>
            </a:r>
          </a:p>
        </p:txBody>
      </p:sp>
      <p:sp>
        <p:nvSpPr>
          <p:cNvPr id="3" name="Rectangle 2">
            <a:extLst>
              <a:ext uri="{FF2B5EF4-FFF2-40B4-BE49-F238E27FC236}">
                <a16:creationId xmlns:a16="http://schemas.microsoft.com/office/drawing/2014/main" id="{1662C346-2E0B-70F4-2807-E84D29B15068}"/>
              </a:ext>
            </a:extLst>
          </p:cNvPr>
          <p:cNvSpPr txBox="1">
            <a:spLocks noChangeArrowheads="1"/>
          </p:cNvSpPr>
          <p:nvPr/>
        </p:nvSpPr>
        <p:spPr bwMode="auto">
          <a:xfrm>
            <a:off x="880401" y="2087981"/>
            <a:ext cx="10541285" cy="4282829"/>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Bei schwerster Herzinsuffizienz:</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Kunstherz</a:t>
            </a:r>
            <a:r>
              <a:rPr lang="de-DE" altLang="de-DE" sz="2400" dirty="0">
                <a:solidFill>
                  <a:schemeClr val="bg1">
                    <a:lumMod val="50000"/>
                  </a:schemeClr>
                </a:solidFill>
                <a:latin typeface="Arial" panose="020B0604020202020204" pitchFamily="34" charset="0"/>
                <a:cs typeface="Arial" panose="020B0604020202020204" pitchFamily="34" charset="0"/>
              </a:rPr>
              <a:t> </a:t>
            </a:r>
            <a:r>
              <a:rPr lang="de-DE" altLang="de-DE" sz="2400" dirty="0">
                <a:solidFill>
                  <a:schemeClr val="tx1"/>
                </a:solidFill>
                <a:latin typeface="Arial" panose="020B0604020202020204" pitchFamily="34" charset="0"/>
                <a:cs typeface="Arial" panose="020B0604020202020204" pitchFamily="34" charset="0"/>
              </a:rPr>
              <a:t>/ meist sogenanntes </a:t>
            </a:r>
            <a:r>
              <a:rPr lang="de-DE" altLang="de-DE" sz="2400" b="1" dirty="0">
                <a:solidFill>
                  <a:schemeClr val="tx1"/>
                </a:solidFill>
                <a:latin typeface="Arial" panose="020B0604020202020204" pitchFamily="34" charset="0"/>
                <a:cs typeface="Arial" panose="020B0604020202020204" pitchFamily="34" charset="0"/>
              </a:rPr>
              <a:t>Linksherzunterstützungssystem (LVAD) </a:t>
            </a:r>
            <a:r>
              <a:rPr lang="de-DE" altLang="de-DE" sz="2400" dirty="0">
                <a:solidFill>
                  <a:schemeClr val="tx1"/>
                </a:solidFill>
                <a:latin typeface="Arial" panose="020B0604020202020204" pitchFamily="34" charset="0"/>
                <a:cs typeface="Arial" panose="020B0604020202020204" pitchFamily="34" charset="0"/>
              </a:rPr>
              <a:t>Wenn das eigene Herz zu schwach ist, um den Kreislauf aufrecht zu erhalten.</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bg1">
                  <a:lumMod val="50000"/>
                </a:schemeClr>
              </a:solidFill>
              <a:latin typeface="Arial" panose="020B0604020202020204" pitchFamily="34" charset="0"/>
              <a:cs typeface="Arial" panose="020B0604020202020204" pitchFamily="34" charset="0"/>
            </a:endParaRP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Herztransplantation</a:t>
            </a:r>
          </a:p>
          <a:p>
            <a:pPr marL="126720" lvl="1" indent="0" algn="l">
              <a:lnSpc>
                <a:spcPct val="100000"/>
              </a:lnSpc>
              <a:spcBef>
                <a:spcPts val="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Als letzte Maßnahme („</a:t>
            </a:r>
            <a:r>
              <a:rPr lang="de-DE" altLang="de-DE" sz="2400" dirty="0" err="1">
                <a:solidFill>
                  <a:schemeClr val="tx1"/>
                </a:solidFill>
                <a:latin typeface="Arial" panose="020B0604020202020204" pitchFamily="34" charset="0"/>
                <a:cs typeface="Arial" panose="020B0604020202020204" pitchFamily="34" charset="0"/>
              </a:rPr>
              <a:t>ultima</a:t>
            </a:r>
            <a:r>
              <a:rPr lang="de-DE" altLang="de-DE" sz="2400" dirty="0">
                <a:solidFill>
                  <a:schemeClr val="tx1"/>
                </a:solidFill>
                <a:latin typeface="Arial" panose="020B0604020202020204" pitchFamily="34" charset="0"/>
                <a:cs typeface="Arial" panose="020B0604020202020204" pitchFamily="34" charset="0"/>
              </a:rPr>
              <a:t> </a:t>
            </a:r>
            <a:r>
              <a:rPr lang="de-DE" altLang="de-DE" sz="2400" dirty="0" err="1">
                <a:solidFill>
                  <a:schemeClr val="tx1"/>
                </a:solidFill>
                <a:latin typeface="Arial" panose="020B0604020202020204" pitchFamily="34" charset="0"/>
                <a:cs typeface="Arial" panose="020B0604020202020204" pitchFamily="34" charset="0"/>
              </a:rPr>
              <a:t>ratio</a:t>
            </a:r>
            <a:r>
              <a:rPr lang="de-DE" altLang="de-DE" sz="2400" dirty="0">
                <a:solidFill>
                  <a:schemeClr val="tx1"/>
                </a:solidFill>
                <a:latin typeface="Arial" panose="020B0604020202020204" pitchFamily="34" charset="0"/>
                <a:cs typeface="Arial" panose="020B0604020202020204" pitchFamily="34" charset="0"/>
              </a:rPr>
              <a:t>“) – im Jahr 2021 wurden in Deutschland 329 Herzen transplantiert. Zum Stichtag, dem 31.12.2021, standen 727 Patientinnen und Patienten auf der Warteliste für eine Herztransplantation.</a:t>
            </a:r>
          </a:p>
          <a:p>
            <a:pPr marL="697382"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690" dirty="0"/>
          </a:p>
          <a:p>
            <a:pPr marL="365455" lvl="1" indent="0" algn="l">
              <a:lnSpc>
                <a:spcPct val="85000"/>
              </a:lnSpc>
              <a:spcBef>
                <a:spcPts val="422"/>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p:txBody>
      </p:sp>
      <p:sp>
        <p:nvSpPr>
          <p:cNvPr id="4" name="Textfeld 3">
            <a:extLst>
              <a:ext uri="{FF2B5EF4-FFF2-40B4-BE49-F238E27FC236}">
                <a16:creationId xmlns:a16="http://schemas.microsoft.com/office/drawing/2014/main" id="{BDE8D65C-C8A2-AB89-7EDB-F63C8D51FFE4}"/>
              </a:ext>
            </a:extLst>
          </p:cNvPr>
          <p:cNvSpPr txBox="1"/>
          <p:nvPr/>
        </p:nvSpPr>
        <p:spPr>
          <a:xfrm>
            <a:off x="816740" y="6428158"/>
            <a:ext cx="2876550" cy="307777"/>
          </a:xfrm>
          <a:prstGeom prst="rect">
            <a:avLst/>
          </a:prstGeom>
          <a:noFill/>
        </p:spPr>
        <p:txBody>
          <a:bodyPr wrap="square" rtlCol="0">
            <a:spAutoFit/>
          </a:bodyPr>
          <a:lstStyle/>
          <a:p>
            <a:r>
              <a:rPr lang="de-DE" sz="1400" dirty="0">
                <a:solidFill>
                  <a:schemeClr val="bg1">
                    <a:lumMod val="50000"/>
                  </a:schemeClr>
                </a:solidFill>
                <a:latin typeface="Arial" panose="020B0604020202020204" pitchFamily="34" charset="0"/>
                <a:cs typeface="Arial" panose="020B0604020202020204" pitchFamily="34" charset="0"/>
              </a:rPr>
              <a:t>Quelle: Organspende-info.de</a:t>
            </a:r>
          </a:p>
        </p:txBody>
      </p:sp>
      <p:sp>
        <p:nvSpPr>
          <p:cNvPr id="6" name="Fußzeilenplatzhalter 5">
            <a:extLst>
              <a:ext uri="{FF2B5EF4-FFF2-40B4-BE49-F238E27FC236}">
                <a16:creationId xmlns:a16="http://schemas.microsoft.com/office/drawing/2014/main" id="{1AA6A176-CBD4-05E0-8BAB-717075278CE0}"/>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E9EF622A-E8F6-834E-3567-4ACB94BBA81F}"/>
              </a:ext>
            </a:extLst>
          </p:cNvPr>
          <p:cNvSpPr>
            <a:spLocks noGrp="1"/>
          </p:cNvSpPr>
          <p:nvPr>
            <p:ph type="sldNum" sz="quarter" idx="12"/>
          </p:nvPr>
        </p:nvSpPr>
        <p:spPr/>
        <p:txBody>
          <a:bodyPr/>
          <a:lstStyle/>
          <a:p>
            <a:fld id="{8F11A0DE-57F3-4F63-A303-445EFC47CEA1}" type="slidenum">
              <a:rPr lang="de-DE" smtClean="0"/>
              <a:t>38</a:t>
            </a:fld>
            <a:endParaRPr lang="de-DE"/>
          </a:p>
        </p:txBody>
      </p:sp>
    </p:spTree>
    <p:extLst>
      <p:ext uri="{BB962C8B-B14F-4D97-AF65-F5344CB8AC3E}">
        <p14:creationId xmlns:p14="http://schemas.microsoft.com/office/powerpoint/2010/main" val="2478146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5D5B68-A5EE-90FD-F211-960AED3FC51D}"/>
              </a:ext>
            </a:extLst>
          </p:cNvPr>
          <p:cNvSpPr txBox="1">
            <a:spLocks noChangeArrowheads="1"/>
          </p:cNvSpPr>
          <p:nvPr/>
        </p:nvSpPr>
        <p:spPr>
          <a:xfrm>
            <a:off x="838200" y="365126"/>
            <a:ext cx="10515600" cy="1325563"/>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defTabSz="914300">
              <a:spcAft>
                <a:spcPts val="600"/>
              </a:spcAft>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399" kern="1200" dirty="0">
                <a:latin typeface="Arial" panose="020B0604020202020204" pitchFamily="34" charset="0"/>
                <a:cs typeface="Arial" panose="020B0604020202020204" pitchFamily="34" charset="0"/>
              </a:rPr>
              <a:t>IV. Psychokardiologie</a:t>
            </a:r>
          </a:p>
        </p:txBody>
      </p:sp>
      <p:sp>
        <p:nvSpPr>
          <p:cNvPr id="3" name="Rectangle 2">
            <a:extLst>
              <a:ext uri="{FF2B5EF4-FFF2-40B4-BE49-F238E27FC236}">
                <a16:creationId xmlns:a16="http://schemas.microsoft.com/office/drawing/2014/main" id="{6F2E462D-BEDE-4886-65FD-CF56CFD1E4E5}"/>
              </a:ext>
            </a:extLst>
          </p:cNvPr>
          <p:cNvSpPr txBox="1">
            <a:spLocks noChangeArrowheads="1"/>
          </p:cNvSpPr>
          <p:nvPr/>
        </p:nvSpPr>
        <p:spPr bwMode="auto">
          <a:xfrm>
            <a:off x="838200" y="1825625"/>
            <a:ext cx="5181600" cy="4351338"/>
          </a:xfrm>
          <a:prstGeom prst="rect">
            <a:avLst/>
          </a:prstGeom>
        </p:spPr>
        <p:txBody>
          <a:bodyPr vert="horz" lIns="91440" tIns="45720" rIns="91440" bIns="45720" rtlCol="0">
            <a:normAutofit fontScale="85000" lnSpcReduction="10000"/>
          </a:bodyPr>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672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eine Herzerkrankung verursacht Ängste</a:t>
            </a: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das ist im Grunde eine normale Reaktion</a:t>
            </a: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Ängste nicht ignorieren, sondern sich</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damit auseinandersetzen</a:t>
            </a: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ärztlichen und ggf. psychotherapeutischen</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Beistand einholen</a:t>
            </a: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auch sog. – positive – „Trauerarbeit“</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machen, um frühere Lebensgewohnheiten</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zu verarbeiten und abzulegen</a:t>
            </a: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228575" algn="l" defTabSz="914300" hangingPunct="1">
              <a:lnSpc>
                <a:spcPct val="90000"/>
              </a:lnSpc>
              <a:spcBef>
                <a:spcPts val="0"/>
              </a:spcBef>
              <a:spcAft>
                <a:spcPts val="0"/>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erst dann ist ein gesunder Neuanfang mit</a:t>
            </a:r>
            <a:br>
              <a:rPr lang="de-DE" altLang="de-DE" sz="2400" dirty="0">
                <a:solidFill>
                  <a:schemeClr val="tx1"/>
                </a:solidFill>
                <a:latin typeface="Arial" panose="020B0604020202020204" pitchFamily="34" charset="0"/>
                <a:cs typeface="Arial" panose="020B0604020202020204" pitchFamily="34" charset="0"/>
              </a:rPr>
            </a:br>
            <a:r>
              <a:rPr lang="de-DE" altLang="de-DE" sz="2400" dirty="0">
                <a:solidFill>
                  <a:schemeClr val="tx1"/>
                </a:solidFill>
                <a:latin typeface="Arial" panose="020B0604020202020204" pitchFamily="34" charset="0"/>
                <a:cs typeface="Arial" panose="020B0604020202020204" pitchFamily="34" charset="0"/>
              </a:rPr>
              <a:t>   veränderten Gewohnheiten möglich</a:t>
            </a:r>
          </a:p>
          <a:p>
            <a:pPr marL="687324" lvl="1" indent="-228575" algn="l" defTabSz="914300" hangingPunct="1">
              <a:lnSpc>
                <a:spcPct val="90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800" dirty="0">
              <a:solidFill>
                <a:schemeClr val="tx1"/>
              </a:solidFill>
            </a:endParaRPr>
          </a:p>
          <a:p>
            <a:pPr marL="365455" lvl="1" indent="-228575" algn="l" defTabSz="914300" hangingPunct="1">
              <a:lnSpc>
                <a:spcPct val="90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800" dirty="0">
              <a:solidFill>
                <a:schemeClr val="tx1"/>
              </a:solidFill>
            </a:endParaRPr>
          </a:p>
        </p:txBody>
      </p:sp>
      <p:sp>
        <p:nvSpPr>
          <p:cNvPr id="4" name="Fußzeilenplatzhalter 3">
            <a:extLst>
              <a:ext uri="{FF2B5EF4-FFF2-40B4-BE49-F238E27FC236}">
                <a16:creationId xmlns:a16="http://schemas.microsoft.com/office/drawing/2014/main" id="{0747ABC3-4CBF-97EC-4B55-041A8F6B1FB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F6BA8A78-D6C0-1956-204F-5CAA9E12A5C1}"/>
              </a:ext>
            </a:extLst>
          </p:cNvPr>
          <p:cNvSpPr>
            <a:spLocks noGrp="1"/>
          </p:cNvSpPr>
          <p:nvPr>
            <p:ph type="sldNum" sz="quarter" idx="12"/>
          </p:nvPr>
        </p:nvSpPr>
        <p:spPr/>
        <p:txBody>
          <a:bodyPr/>
          <a:lstStyle/>
          <a:p>
            <a:fld id="{8F11A0DE-57F3-4F63-A303-445EFC47CEA1}" type="slidenum">
              <a:rPr lang="de-DE" smtClean="0"/>
              <a:t>39</a:t>
            </a:fld>
            <a:endParaRPr lang="de-DE"/>
          </a:p>
        </p:txBody>
      </p:sp>
      <p:pic>
        <p:nvPicPr>
          <p:cNvPr id="7" name="Grafik 6" descr="Ein Bild, das Person, Menschliches Gesicht, Kleidung, Wand enthält.&#10;&#10;Automatisch generierte Beschreibung">
            <a:extLst>
              <a:ext uri="{FF2B5EF4-FFF2-40B4-BE49-F238E27FC236}">
                <a16:creationId xmlns:a16="http://schemas.microsoft.com/office/drawing/2014/main" id="{E14CEC50-8290-5B28-7E9F-955215CBC88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56022" y="1632672"/>
            <a:ext cx="4765664" cy="4544291"/>
          </a:xfrm>
          <a:prstGeom prst="rect">
            <a:avLst/>
          </a:prstGeom>
          <a:ln>
            <a:noFill/>
          </a:ln>
          <a:effectLst>
            <a:outerShdw blurRad="292100" dist="139700" dir="2700000" algn="tl" rotWithShape="0">
              <a:srgbClr val="333333">
                <a:alpha val="65000"/>
              </a:srgbClr>
            </a:outerShdw>
          </a:effectLst>
        </p:spPr>
      </p:pic>
      <p:sp>
        <p:nvSpPr>
          <p:cNvPr id="6" name="Textfeld 1">
            <a:extLst>
              <a:ext uri="{FF2B5EF4-FFF2-40B4-BE49-F238E27FC236}">
                <a16:creationId xmlns:a16="http://schemas.microsoft.com/office/drawing/2014/main" id="{8192ADBC-11C6-DEC8-DFD3-8C56E1F98220}"/>
              </a:ext>
            </a:extLst>
          </p:cNvPr>
          <p:cNvSpPr txBox="1">
            <a:spLocks noChangeArrowheads="1"/>
          </p:cNvSpPr>
          <p:nvPr/>
        </p:nvSpPr>
        <p:spPr bwMode="auto">
          <a:xfrm>
            <a:off x="6750352" y="6216507"/>
            <a:ext cx="1455848"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fizkes</a:t>
            </a:r>
            <a:endParaRPr lang="de-DE" altLang="de-DE" sz="845" dirty="0">
              <a:solidFill>
                <a:srgbClr val="000000"/>
              </a:solidFill>
            </a:endParaRPr>
          </a:p>
        </p:txBody>
      </p:sp>
    </p:spTree>
    <p:extLst>
      <p:ext uri="{BB962C8B-B14F-4D97-AF65-F5344CB8AC3E}">
        <p14:creationId xmlns:p14="http://schemas.microsoft.com/office/powerpoint/2010/main" val="2475699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38200" y="159924"/>
            <a:ext cx="10515600" cy="1325563"/>
          </a:xfrm>
        </p:spPr>
        <p:txBody>
          <a:bodyPr>
            <a:noAutofit/>
          </a:bodyPr>
          <a:lstStyle/>
          <a:p>
            <a:pPr algn="ctr"/>
            <a:r>
              <a:rPr lang="de-DE" altLang="de-DE" sz="4400" dirty="0">
                <a:latin typeface="Arial" panose="020B0604020202020204" pitchFamily="34" charset="0"/>
                <a:cs typeface="Arial" panose="020B0604020202020204" pitchFamily="34" charset="0"/>
              </a:rPr>
              <a:t>Die Herzkranzgefäße</a:t>
            </a:r>
          </a:p>
        </p:txBody>
      </p:sp>
      <p:sp>
        <p:nvSpPr>
          <p:cNvPr id="9221" name="Textfeld 5"/>
          <p:cNvSpPr txBox="1">
            <a:spLocks noChangeArrowheads="1"/>
          </p:cNvSpPr>
          <p:nvPr/>
        </p:nvSpPr>
        <p:spPr bwMode="auto">
          <a:xfrm>
            <a:off x="6918120" y="5845710"/>
            <a:ext cx="46533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1000" dirty="0">
                <a:latin typeface="Arial" panose="020B0604020202020204" pitchFamily="34" charset="0"/>
                <a:cs typeface="Arial" panose="020B0604020202020204" pitchFamily="34" charset="0"/>
              </a:rPr>
              <a:t>Bildquelle:  Lena Weithaler on Prezi, www.prezi.com</a:t>
            </a:r>
          </a:p>
        </p:txBody>
      </p:sp>
      <p:sp>
        <p:nvSpPr>
          <p:cNvPr id="2" name="Textfeld 1">
            <a:extLst>
              <a:ext uri="{FF2B5EF4-FFF2-40B4-BE49-F238E27FC236}">
                <a16:creationId xmlns:a16="http://schemas.microsoft.com/office/drawing/2014/main" id="{9D4F61DE-E868-BC26-5B6D-97DE5AD3496B}"/>
              </a:ext>
            </a:extLst>
          </p:cNvPr>
          <p:cNvSpPr txBox="1"/>
          <p:nvPr/>
        </p:nvSpPr>
        <p:spPr>
          <a:xfrm>
            <a:off x="838200" y="2275503"/>
            <a:ext cx="5216198" cy="3724096"/>
          </a:xfrm>
          <a:prstGeom prst="rect">
            <a:avLst/>
          </a:prstGeom>
          <a:noFill/>
        </p:spPr>
        <p:txBody>
          <a:bodyPr wrap="square" rtlCol="0">
            <a:spAutoFit/>
          </a:bodyPr>
          <a:lstStyle/>
          <a:p>
            <a:pPr>
              <a:spcBef>
                <a:spcPts val="422"/>
              </a:spcBef>
              <a:spcAft>
                <a:spcPts val="422"/>
              </a:spcAft>
            </a:pPr>
            <a:r>
              <a:rPr lang="de-DE" altLang="de-DE" sz="2400" dirty="0">
                <a:latin typeface="Arial" panose="020B0604020202020204" pitchFamily="34" charset="0"/>
                <a:cs typeface="Arial" panose="020B0604020202020204" pitchFamily="34" charset="0"/>
              </a:rPr>
              <a:t>Durch die Blutzufuhr in den Herzkranzgefäßen (</a:t>
            </a:r>
            <a:r>
              <a:rPr lang="de-DE" altLang="de-DE" sz="2400" dirty="0">
                <a:solidFill>
                  <a:srgbClr val="FF0000"/>
                </a:solidFill>
                <a:latin typeface="Arial" panose="020B0604020202020204" pitchFamily="34" charset="0"/>
                <a:cs typeface="Arial" panose="020B0604020202020204" pitchFamily="34" charset="0"/>
              </a:rPr>
              <a:t>Koronararterien</a:t>
            </a:r>
            <a:r>
              <a:rPr lang="de-DE" altLang="de-DE" sz="2400" dirty="0">
                <a:latin typeface="Arial" panose="020B0604020202020204" pitchFamily="34" charset="0"/>
                <a:cs typeface="Arial" panose="020B0604020202020204" pitchFamily="34" charset="0"/>
              </a:rPr>
              <a:t>) wird der Herzmuskel mit Sauerstoff und Nährstoffen versorgt.</a:t>
            </a:r>
          </a:p>
          <a:p>
            <a:pPr>
              <a:spcBef>
                <a:spcPts val="422"/>
              </a:spcBef>
              <a:spcAft>
                <a:spcPts val="422"/>
              </a:spcAft>
            </a:pPr>
            <a:endParaRPr lang="de-DE" altLang="de-DE" sz="2400" dirty="0">
              <a:latin typeface="Arial" panose="020B0604020202020204" pitchFamily="34" charset="0"/>
              <a:cs typeface="Arial" panose="020B0604020202020204" pitchFamily="34" charset="0"/>
            </a:endParaRPr>
          </a:p>
          <a:p>
            <a:pPr>
              <a:spcBef>
                <a:spcPts val="422"/>
              </a:spcBef>
              <a:spcAft>
                <a:spcPts val="422"/>
              </a:spcAft>
            </a:pPr>
            <a:r>
              <a:rPr lang="de-DE" sz="2400" dirty="0">
                <a:latin typeface="Arial" panose="020B0604020202020204" pitchFamily="34" charset="0"/>
                <a:cs typeface="Arial" panose="020B0604020202020204" pitchFamily="34" charset="0"/>
              </a:rPr>
              <a:t>Das </a:t>
            </a:r>
            <a:r>
              <a:rPr lang="de-DE" sz="2400" dirty="0">
                <a:solidFill>
                  <a:srgbClr val="FF0000"/>
                </a:solidFill>
                <a:latin typeface="Arial" panose="020B0604020202020204" pitchFamily="34" charset="0"/>
                <a:cs typeface="Arial" panose="020B0604020202020204" pitchFamily="34" charset="0"/>
              </a:rPr>
              <a:t>Herz</a:t>
            </a:r>
            <a:r>
              <a:rPr lang="de-DE" sz="2400" dirty="0">
                <a:latin typeface="Arial" panose="020B0604020202020204" pitchFamily="34" charset="0"/>
                <a:cs typeface="Arial" panose="020B0604020202020204" pitchFamily="34" charset="0"/>
              </a:rPr>
              <a:t> aller Säugetiere, also auch des Menschen, schlägt im Leben etwa </a:t>
            </a:r>
            <a:r>
              <a:rPr lang="de-DE" sz="2400" dirty="0">
                <a:solidFill>
                  <a:srgbClr val="FF0000"/>
                </a:solidFill>
                <a:latin typeface="Arial" panose="020B0604020202020204" pitchFamily="34" charset="0"/>
                <a:cs typeface="Arial" panose="020B0604020202020204" pitchFamily="34" charset="0"/>
              </a:rPr>
              <a:t>2,5 - 3,5 Milliarden </a:t>
            </a:r>
            <a:r>
              <a:rPr lang="de-DE" sz="2400" dirty="0">
                <a:latin typeface="Arial" panose="020B0604020202020204" pitchFamily="34" charset="0"/>
                <a:cs typeface="Arial" panose="020B0604020202020204" pitchFamily="34" charset="0"/>
              </a:rPr>
              <a:t>Mal.</a:t>
            </a:r>
            <a:endParaRPr lang="de-DE" altLang="de-DE" sz="2400" dirty="0">
              <a:latin typeface="Arial" panose="020B0604020202020204" pitchFamily="34" charset="0"/>
              <a:cs typeface="Arial" panose="020B0604020202020204" pitchFamily="34" charset="0"/>
            </a:endParaRPr>
          </a:p>
          <a:p>
            <a:pPr>
              <a:spcBef>
                <a:spcPts val="422"/>
              </a:spcBef>
              <a:spcAft>
                <a:spcPts val="422"/>
              </a:spcAft>
            </a:pPr>
            <a:endParaRPr lang="de-DE" altLang="de-DE" sz="2400" dirty="0">
              <a:solidFill>
                <a:schemeClr val="bg1">
                  <a:lumMod val="50000"/>
                </a:schemeClr>
              </a:solidFill>
              <a:latin typeface="Arial" panose="020B0604020202020204" pitchFamily="34" charset="0"/>
              <a:cs typeface="Arial" panose="020B0604020202020204" pitchFamily="34" charset="0"/>
            </a:endParaRPr>
          </a:p>
        </p:txBody>
      </p:sp>
      <p:pic>
        <p:nvPicPr>
          <p:cNvPr id="4" name="Content Placeholder 3" descr="scan0003">
            <a:extLst>
              <a:ext uri="{FF2B5EF4-FFF2-40B4-BE49-F238E27FC236}">
                <a16:creationId xmlns:a16="http://schemas.microsoft.com/office/drawing/2014/main" id="{34A16EBC-494B-6DF8-5D8E-7A0F848626C9}"/>
              </a:ext>
            </a:extLst>
          </p:cNvPr>
          <p:cNvPicPr>
            <a:picLocks noGrp="1" noChangeAspect="1" noChangeArrowheads="1"/>
          </p:cNvPicPr>
          <p:nvPr>
            <p:ph sz="half" idx="2"/>
          </p:nvPr>
        </p:nvPicPr>
        <p:blipFill rotWithShape="1">
          <a:blip r:embed="rId3" cstate="screen">
            <a:extLst>
              <a:ext uri="{28A0092B-C50C-407E-A947-70E740481C1C}">
                <a14:useLocalDpi xmlns:a14="http://schemas.microsoft.com/office/drawing/2010/main"/>
              </a:ext>
            </a:extLst>
          </a:blip>
          <a:srcRect/>
          <a:stretch/>
        </p:blipFill>
        <p:spPr>
          <a:xfrm>
            <a:off x="6918120" y="1720835"/>
            <a:ext cx="3029712" cy="4054864"/>
          </a:xfrm>
          <a:prstGeom prst="rect">
            <a:avLst/>
          </a:prstGeom>
          <a:ln>
            <a:noFill/>
          </a:ln>
          <a:effectLst>
            <a:outerShdw blurRad="292100" dist="139700" dir="2700000" algn="tl" rotWithShape="0">
              <a:srgbClr val="333333">
                <a:alpha val="65000"/>
              </a:srgbClr>
            </a:outerShdw>
          </a:effectLst>
        </p:spPr>
      </p:pic>
      <p:sp>
        <p:nvSpPr>
          <p:cNvPr id="3" name="Fußzeilenplatzhalter 2">
            <a:extLst>
              <a:ext uri="{FF2B5EF4-FFF2-40B4-BE49-F238E27FC236}">
                <a16:creationId xmlns:a16="http://schemas.microsoft.com/office/drawing/2014/main" id="{1FBDCDAF-B11B-D589-1C3A-0DB19B1DC47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8AD6C650-0B79-AA80-995D-9235CB23C5CE}"/>
              </a:ext>
            </a:extLst>
          </p:cNvPr>
          <p:cNvSpPr>
            <a:spLocks noGrp="1"/>
          </p:cNvSpPr>
          <p:nvPr>
            <p:ph type="sldNum" sz="quarter" idx="12"/>
          </p:nvPr>
        </p:nvSpPr>
        <p:spPr/>
        <p:txBody>
          <a:bodyPr/>
          <a:lstStyle/>
          <a:p>
            <a:fld id="{8F11A0DE-57F3-4F63-A303-445EFC47CEA1}" type="slidenum">
              <a:rPr lang="de-DE" smtClean="0"/>
              <a:t>4</a:t>
            </a:fld>
            <a:endParaRPr lang="de-DE"/>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10FF12-C2E0-FC60-0989-B00DC30F58B7}"/>
              </a:ext>
            </a:extLst>
          </p:cNvPr>
          <p:cNvSpPr txBox="1">
            <a:spLocks noChangeArrowheads="1"/>
          </p:cNvSpPr>
          <p:nvPr/>
        </p:nvSpPr>
        <p:spPr>
          <a:xfrm>
            <a:off x="838200" y="365126"/>
            <a:ext cx="10515600" cy="1325563"/>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defTabSz="914300">
              <a:spcAft>
                <a:spcPts val="600"/>
              </a:spcAft>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399" kern="1200" dirty="0">
                <a:latin typeface="Arial" panose="020B0604020202020204" pitchFamily="34" charset="0"/>
                <a:cs typeface="Arial" panose="020B0604020202020204" pitchFamily="34" charset="0"/>
              </a:rPr>
              <a:t>Was tun in einer Notfallsituation? </a:t>
            </a:r>
            <a:br>
              <a:rPr lang="de-DE" altLang="de-DE" sz="4399" kern="1200" dirty="0">
                <a:latin typeface="Arial" panose="020B0604020202020204" pitchFamily="34" charset="0"/>
                <a:cs typeface="Arial" panose="020B0604020202020204" pitchFamily="34" charset="0"/>
              </a:rPr>
            </a:br>
            <a:r>
              <a:rPr lang="de-DE" altLang="de-DE" sz="4399" kern="1200" dirty="0">
                <a:latin typeface="Arial" panose="020B0604020202020204" pitchFamily="34" charset="0"/>
                <a:cs typeface="Arial" panose="020B0604020202020204" pitchFamily="34" charset="0"/>
              </a:rPr>
              <a:t>Herz-Lungen-Wiederbelebung lernen!</a:t>
            </a:r>
          </a:p>
        </p:txBody>
      </p:sp>
      <p:sp>
        <p:nvSpPr>
          <p:cNvPr id="3" name="Rectangle 2">
            <a:extLst>
              <a:ext uri="{FF2B5EF4-FFF2-40B4-BE49-F238E27FC236}">
                <a16:creationId xmlns:a16="http://schemas.microsoft.com/office/drawing/2014/main" id="{B2B4C312-1C2D-1F0F-8AC7-6C4BBBEEA0D6}"/>
              </a:ext>
            </a:extLst>
          </p:cNvPr>
          <p:cNvSpPr txBox="1">
            <a:spLocks noChangeArrowheads="1"/>
          </p:cNvSpPr>
          <p:nvPr/>
        </p:nvSpPr>
        <p:spPr bwMode="auto">
          <a:xfrm>
            <a:off x="588818" y="1974951"/>
            <a:ext cx="7004238" cy="4676776"/>
          </a:xfrm>
          <a:prstGeom prst="rect">
            <a:avLst/>
          </a:prstGeom>
        </p:spPr>
        <p:txBody>
          <a:bodyPr vert="horz" lIns="91440" tIns="45720" rIns="91440" bIns="45720" rtlCol="0">
            <a:normAutofit fontScale="92500"/>
          </a:bodyPr>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defTabSz="914300" hangingPunct="1">
              <a:lnSpc>
                <a:spcPct val="90000"/>
              </a:lnSpc>
              <a:spcBef>
                <a:spcPts val="422"/>
              </a:spcBef>
              <a:spcAft>
                <a:spcPts val="422"/>
              </a:spcAft>
              <a:buClr>
                <a:srgbClr val="FF0000"/>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b="1" dirty="0">
                <a:solidFill>
                  <a:schemeClr val="tx1"/>
                </a:solidFill>
                <a:latin typeface="Arial" panose="020B0604020202020204" pitchFamily="34" charset="0"/>
                <a:cs typeface="Arial" panose="020B0604020202020204" pitchFamily="34" charset="0"/>
              </a:rPr>
              <a:t>Bei Infarktmöglichkeit sofort den Notarzt alarmieren: </a:t>
            </a:r>
            <a:r>
              <a:rPr lang="de-DE" altLang="de-DE" sz="2400" b="1" dirty="0">
                <a:solidFill>
                  <a:srgbClr val="FF0000"/>
                </a:solidFill>
                <a:latin typeface="Arial" panose="020B0604020202020204" pitchFamily="34" charset="0"/>
                <a:cs typeface="Arial" panose="020B0604020202020204" pitchFamily="34" charset="0"/>
              </a:rPr>
              <a:t>112</a:t>
            </a:r>
            <a:r>
              <a:rPr lang="de-DE" altLang="de-DE" sz="2400" b="1" dirty="0">
                <a:solidFill>
                  <a:schemeClr val="tx1"/>
                </a:solidFill>
                <a:latin typeface="Arial" panose="020B0604020202020204" pitchFamily="34" charset="0"/>
                <a:cs typeface="Arial" panose="020B0604020202020204" pitchFamily="34" charset="0"/>
              </a:rPr>
              <a:t>! </a:t>
            </a:r>
          </a:p>
          <a:p>
            <a:pPr marL="342900" lvl="1" indent="-342900"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Jeder Brustkorbschmerz, der länger als 5 Minuten andauert ist infarktverdächtig.</a:t>
            </a:r>
          </a:p>
          <a:p>
            <a:pPr marL="342900" lvl="1" indent="-342900"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Schnellste Hilfe ist erforderlich!</a:t>
            </a:r>
          </a:p>
          <a:p>
            <a:pPr marL="342900" lvl="1" indent="-342900"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Bis zum Eintreffen des Notarztes muss erste Hilfe geleistet werden! - </a:t>
            </a:r>
            <a:r>
              <a:rPr lang="de-DE" altLang="de-DE" sz="2400" b="1" dirty="0">
                <a:solidFill>
                  <a:schemeClr val="tx1"/>
                </a:solidFill>
                <a:latin typeface="Arial" panose="020B0604020202020204" pitchFamily="34" charset="0"/>
                <a:cs typeface="Arial" panose="020B0604020202020204" pitchFamily="34" charset="0"/>
              </a:rPr>
              <a:t>Regelmäßig üben!</a:t>
            </a:r>
          </a:p>
          <a:p>
            <a:pPr marL="342900" lvl="1" indent="-342900"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Betroffener noch bei Bewusstsein: Lagerung mit leicht erhöhtem Oberkörper, 	Kommunikation aufrechterhalten, Betroffenen beruhigen.</a:t>
            </a:r>
          </a:p>
          <a:p>
            <a:pPr marL="342900" lvl="1" indent="-342900"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Betroffener ohne Bewusstsein mit erhaltener Atmung – stabile Seitenlage, Atemwege offen halten.</a:t>
            </a:r>
          </a:p>
          <a:p>
            <a:pPr marL="321869" lvl="1" indent="-228575" algn="l" defTabSz="914300" hangingPunct="1">
              <a:lnSpc>
                <a:spcPct val="90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000" dirty="0">
              <a:solidFill>
                <a:schemeClr val="tx1"/>
              </a:solidFill>
            </a:endParaRPr>
          </a:p>
        </p:txBody>
      </p:sp>
      <p:sp>
        <p:nvSpPr>
          <p:cNvPr id="4" name="Fußzeilenplatzhalter 3">
            <a:extLst>
              <a:ext uri="{FF2B5EF4-FFF2-40B4-BE49-F238E27FC236}">
                <a16:creationId xmlns:a16="http://schemas.microsoft.com/office/drawing/2014/main" id="{E6862F76-B04C-05E8-6107-4E2E778818D0}"/>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DF20A1DF-9D60-33FA-BD92-D1247878029C}"/>
              </a:ext>
            </a:extLst>
          </p:cNvPr>
          <p:cNvSpPr>
            <a:spLocks noGrp="1"/>
          </p:cNvSpPr>
          <p:nvPr>
            <p:ph type="sldNum" sz="quarter" idx="12"/>
          </p:nvPr>
        </p:nvSpPr>
        <p:spPr/>
        <p:txBody>
          <a:bodyPr/>
          <a:lstStyle/>
          <a:p>
            <a:fld id="{8F11A0DE-57F3-4F63-A303-445EFC47CEA1}" type="slidenum">
              <a:rPr lang="de-DE" smtClean="0"/>
              <a:t>40</a:t>
            </a:fld>
            <a:endParaRPr lang="de-DE"/>
          </a:p>
        </p:txBody>
      </p:sp>
      <p:pic>
        <p:nvPicPr>
          <p:cNvPr id="9" name="Grafik 8" descr="Ein Bild, das Person, Kleidung, Menschliches Gesicht, medizinische Ausrüstung enthält.&#10;&#10;Automatisch generierte Beschreibung">
            <a:extLst>
              <a:ext uri="{FF2B5EF4-FFF2-40B4-BE49-F238E27FC236}">
                <a16:creationId xmlns:a16="http://schemas.microsoft.com/office/drawing/2014/main" id="{ECD820CD-76BC-322D-CED1-78945C4A99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508"/>
          <a:stretch/>
        </p:blipFill>
        <p:spPr>
          <a:xfrm>
            <a:off x="7877383" y="1974951"/>
            <a:ext cx="3198024" cy="4007650"/>
          </a:xfrm>
          <a:prstGeom prst="rect">
            <a:avLst/>
          </a:prstGeom>
          <a:ln>
            <a:noFill/>
          </a:ln>
          <a:effectLst>
            <a:outerShdw blurRad="292100" dist="139700" dir="2700000" algn="tl" rotWithShape="0">
              <a:srgbClr val="333333">
                <a:alpha val="65000"/>
              </a:srgbClr>
            </a:outerShdw>
          </a:effectLst>
        </p:spPr>
      </p:pic>
      <p:sp>
        <p:nvSpPr>
          <p:cNvPr id="6" name="Textfeld 1">
            <a:extLst>
              <a:ext uri="{FF2B5EF4-FFF2-40B4-BE49-F238E27FC236}">
                <a16:creationId xmlns:a16="http://schemas.microsoft.com/office/drawing/2014/main" id="{5FEB6475-8068-4851-9CD4-5883CE368C96}"/>
              </a:ext>
            </a:extLst>
          </p:cNvPr>
          <p:cNvSpPr txBox="1">
            <a:spLocks noChangeArrowheads="1"/>
          </p:cNvSpPr>
          <p:nvPr/>
        </p:nvSpPr>
        <p:spPr bwMode="auto">
          <a:xfrm>
            <a:off x="7877383" y="5999862"/>
            <a:ext cx="2084225"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iStock.com/Jose </a:t>
            </a:r>
            <a:r>
              <a:rPr lang="de-DE" altLang="de-DE" sz="845" dirty="0" err="1">
                <a:solidFill>
                  <a:srgbClr val="000000"/>
                </a:solidFill>
              </a:rPr>
              <a:t>carlos</a:t>
            </a:r>
            <a:r>
              <a:rPr lang="de-DE" altLang="de-DE" sz="845" dirty="0">
                <a:solidFill>
                  <a:srgbClr val="000000"/>
                </a:solidFill>
              </a:rPr>
              <a:t> </a:t>
            </a:r>
            <a:r>
              <a:rPr lang="de-DE" altLang="de-DE" sz="845" dirty="0" err="1">
                <a:solidFill>
                  <a:srgbClr val="000000"/>
                </a:solidFill>
              </a:rPr>
              <a:t>Cerdeno</a:t>
            </a:r>
            <a:endParaRPr lang="de-DE" altLang="de-DE" sz="845" dirty="0">
              <a:solidFill>
                <a:srgbClr val="000000"/>
              </a:solidFill>
            </a:endParaRPr>
          </a:p>
        </p:txBody>
      </p:sp>
    </p:spTree>
    <p:extLst>
      <p:ext uri="{BB962C8B-B14F-4D97-AF65-F5344CB8AC3E}">
        <p14:creationId xmlns:p14="http://schemas.microsoft.com/office/powerpoint/2010/main" val="23940788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10FF12-C2E0-FC60-0989-B00DC30F58B7}"/>
              </a:ext>
            </a:extLst>
          </p:cNvPr>
          <p:cNvSpPr txBox="1">
            <a:spLocks noChangeArrowheads="1"/>
          </p:cNvSpPr>
          <p:nvPr/>
        </p:nvSpPr>
        <p:spPr>
          <a:xfrm>
            <a:off x="838200" y="365126"/>
            <a:ext cx="10515600" cy="1325563"/>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gn="ctr" defTabSz="914300">
              <a:spcAft>
                <a:spcPts val="600"/>
              </a:spcAft>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399" kern="1200" dirty="0">
                <a:latin typeface="Arial" panose="020B0604020202020204" pitchFamily="34" charset="0"/>
                <a:cs typeface="Arial" panose="020B0604020202020204" pitchFamily="34" charset="0"/>
              </a:rPr>
              <a:t>Was tun in einer Notfallsituation? </a:t>
            </a:r>
            <a:br>
              <a:rPr lang="de-DE" altLang="de-DE" sz="4399" kern="1200" dirty="0">
                <a:latin typeface="Arial" panose="020B0604020202020204" pitchFamily="34" charset="0"/>
                <a:cs typeface="Arial" panose="020B0604020202020204" pitchFamily="34" charset="0"/>
              </a:rPr>
            </a:br>
            <a:r>
              <a:rPr lang="de-DE" altLang="de-DE" sz="4399" kern="1200" dirty="0">
                <a:latin typeface="Arial" panose="020B0604020202020204" pitchFamily="34" charset="0"/>
                <a:cs typeface="Arial" panose="020B0604020202020204" pitchFamily="34" charset="0"/>
              </a:rPr>
              <a:t>Herz-Lungen-Wiederbelebung lernen!</a:t>
            </a:r>
          </a:p>
        </p:txBody>
      </p:sp>
      <p:sp>
        <p:nvSpPr>
          <p:cNvPr id="3" name="Rectangle 2">
            <a:extLst>
              <a:ext uri="{FF2B5EF4-FFF2-40B4-BE49-F238E27FC236}">
                <a16:creationId xmlns:a16="http://schemas.microsoft.com/office/drawing/2014/main" id="{B2B4C312-1C2D-1F0F-8AC7-6C4BBBEEA0D6}"/>
              </a:ext>
            </a:extLst>
          </p:cNvPr>
          <p:cNvSpPr txBox="1">
            <a:spLocks noChangeArrowheads="1"/>
          </p:cNvSpPr>
          <p:nvPr/>
        </p:nvSpPr>
        <p:spPr bwMode="auto">
          <a:xfrm>
            <a:off x="500142" y="1825625"/>
            <a:ext cx="6392214" cy="4388817"/>
          </a:xfrm>
          <a:prstGeom prst="rect">
            <a:avLst/>
          </a:prstGeom>
        </p:spPr>
        <p:txBody>
          <a:bodyPr vert="horz" lIns="91440" tIns="45720" rIns="91440" bIns="45720" rtlCol="0">
            <a:noAutofit/>
          </a:bodyPr>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defTabSz="914300" hangingPunct="1">
              <a:lnSpc>
                <a:spcPct val="90000"/>
              </a:lnSpc>
              <a:spcBef>
                <a:spcPts val="422"/>
              </a:spcBef>
              <a:spcAft>
                <a:spcPts val="422"/>
              </a:spcAft>
              <a:buClr>
                <a:srgbClr val="FF0000"/>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000" b="1" dirty="0">
                <a:solidFill>
                  <a:schemeClr val="tx1"/>
                </a:solidFill>
                <a:latin typeface="Arial" panose="020B0604020202020204" pitchFamily="34" charset="0"/>
                <a:cs typeface="Arial" panose="020B0604020202020204" pitchFamily="34" charset="0"/>
              </a:rPr>
              <a:t>Bei Infarktmöglichkeit sofort </a:t>
            </a:r>
            <a:r>
              <a:rPr lang="de-DE" altLang="de-DE" sz="2000" b="1">
                <a:solidFill>
                  <a:schemeClr val="tx1"/>
                </a:solidFill>
                <a:latin typeface="Arial" panose="020B0604020202020204" pitchFamily="34" charset="0"/>
                <a:cs typeface="Arial" panose="020B0604020202020204" pitchFamily="34" charset="0"/>
              </a:rPr>
              <a:t>den Notarzt alarmieren</a:t>
            </a:r>
            <a:r>
              <a:rPr lang="de-DE" altLang="de-DE" sz="2000" b="1" dirty="0">
                <a:solidFill>
                  <a:schemeClr val="tx1"/>
                </a:solidFill>
                <a:latin typeface="Arial" panose="020B0604020202020204" pitchFamily="34" charset="0"/>
                <a:cs typeface="Arial" panose="020B0604020202020204" pitchFamily="34" charset="0"/>
              </a:rPr>
              <a:t>: 112! </a:t>
            </a:r>
          </a:p>
          <a:p>
            <a:pPr marL="321869" lvl="1" indent="-228575"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000" dirty="0">
                <a:solidFill>
                  <a:schemeClr val="tx1"/>
                </a:solidFill>
                <a:latin typeface="Arial" panose="020B0604020202020204" pitchFamily="34" charset="0"/>
                <a:cs typeface="Arial" panose="020B0604020202020204" pitchFamily="34" charset="0"/>
              </a:rPr>
              <a:t>Betroffener ohne Bewusstsein </a:t>
            </a:r>
            <a:r>
              <a:rPr lang="de-DE" altLang="de-DE" sz="2000" u="sng" dirty="0">
                <a:solidFill>
                  <a:schemeClr val="tx1"/>
                </a:solidFill>
                <a:latin typeface="Arial" panose="020B0604020202020204" pitchFamily="34" charset="0"/>
                <a:cs typeface="Arial" panose="020B0604020202020204" pitchFamily="34" charset="0"/>
              </a:rPr>
              <a:t>und</a:t>
            </a:r>
            <a:r>
              <a:rPr lang="de-DE" altLang="de-DE" sz="2000" dirty="0">
                <a:solidFill>
                  <a:schemeClr val="tx1"/>
                </a:solidFill>
                <a:latin typeface="Arial" panose="020B0604020202020204" pitchFamily="34" charset="0"/>
                <a:cs typeface="Arial" panose="020B0604020202020204" pitchFamily="34" charset="0"/>
              </a:rPr>
              <a:t> ohne Atmung: sofort mit Herzdruckmassage beginnen bis zum Eintreffen des Notarztes.</a:t>
            </a:r>
          </a:p>
          <a:p>
            <a:pPr marL="321869" lvl="1" indent="-228575"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000" dirty="0">
                <a:solidFill>
                  <a:schemeClr val="tx1"/>
                </a:solidFill>
                <a:latin typeface="Arial" panose="020B0604020202020204" pitchFamily="34" charset="0"/>
                <a:cs typeface="Arial" panose="020B0604020202020204" pitchFamily="34" charset="0"/>
              </a:rPr>
              <a:t>Eine Beatmung, wie man das früher lernte, ist primär nicht erforderlich! Das Erhalten des Kreislaufs – durch die Herzdruckmassage – für die Durchblutung des Gehirns steht dabei im Vordergrund!</a:t>
            </a:r>
          </a:p>
          <a:p>
            <a:pPr marL="321869" lvl="1" indent="-228575"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000" dirty="0">
                <a:solidFill>
                  <a:schemeClr val="tx1"/>
                </a:solidFill>
                <a:latin typeface="Arial" panose="020B0604020202020204" pitchFamily="34" charset="0"/>
                <a:cs typeface="Arial" panose="020B0604020202020204" pitchFamily="34" charset="0"/>
              </a:rPr>
              <a:t>Wenn möglich Herzdruckmassage an Puppe üben.</a:t>
            </a:r>
          </a:p>
          <a:p>
            <a:pPr marL="321869" lvl="1" indent="-228575" algn="l" defTabSz="914300" hangingPunct="1">
              <a:lnSpc>
                <a:spcPct val="90000"/>
              </a:lnSpc>
              <a:spcBef>
                <a:spcPts val="422"/>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000" dirty="0">
                <a:solidFill>
                  <a:schemeClr val="tx1"/>
                </a:solidFill>
                <a:latin typeface="Arial" panose="020B0604020202020204" pitchFamily="34" charset="0"/>
                <a:cs typeface="Arial" panose="020B0604020202020204" pitchFamily="34" charset="0"/>
              </a:rPr>
              <a:t>Schulung der Angehörigen - im eigenen und deren (</a:t>
            </a:r>
            <a:r>
              <a:rPr lang="de-DE" altLang="de-DE" sz="2000" dirty="0" err="1">
                <a:solidFill>
                  <a:schemeClr val="tx1"/>
                </a:solidFill>
                <a:latin typeface="Arial" panose="020B0604020202020204" pitchFamily="34" charset="0"/>
                <a:cs typeface="Arial" panose="020B0604020202020204" pitchFamily="34" charset="0"/>
              </a:rPr>
              <a:t>Entängstigung</a:t>
            </a:r>
            <a:r>
              <a:rPr lang="de-DE" altLang="de-DE" sz="2000" dirty="0">
                <a:solidFill>
                  <a:schemeClr val="tx1"/>
                </a:solidFill>
                <a:latin typeface="Arial" panose="020B0604020202020204" pitchFamily="34" charset="0"/>
                <a:cs typeface="Arial" panose="020B0604020202020204" pitchFamily="34" charset="0"/>
              </a:rPr>
              <a:t>) Interesse – z. B. 1 x jährlich.</a:t>
            </a:r>
          </a:p>
        </p:txBody>
      </p:sp>
      <p:sp>
        <p:nvSpPr>
          <p:cNvPr id="4" name="Fußzeilenplatzhalter 3">
            <a:extLst>
              <a:ext uri="{FF2B5EF4-FFF2-40B4-BE49-F238E27FC236}">
                <a16:creationId xmlns:a16="http://schemas.microsoft.com/office/drawing/2014/main" id="{9FCB17EE-4514-B7BD-7373-CABC71653879}"/>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C4F167FE-3C18-8E8E-0F2D-A6684DD936FD}"/>
              </a:ext>
            </a:extLst>
          </p:cNvPr>
          <p:cNvSpPr>
            <a:spLocks noGrp="1"/>
          </p:cNvSpPr>
          <p:nvPr>
            <p:ph type="sldNum" sz="quarter" idx="12"/>
          </p:nvPr>
        </p:nvSpPr>
        <p:spPr/>
        <p:txBody>
          <a:bodyPr/>
          <a:lstStyle/>
          <a:p>
            <a:fld id="{8F11A0DE-57F3-4F63-A303-445EFC47CEA1}" type="slidenum">
              <a:rPr lang="de-DE" smtClean="0"/>
              <a:t>41</a:t>
            </a:fld>
            <a:endParaRPr lang="de-DE"/>
          </a:p>
        </p:txBody>
      </p:sp>
      <p:pic>
        <p:nvPicPr>
          <p:cNvPr id="6" name="Grafik 5" descr="Ein Bild, das Person, Haut, Handgelenk, Vene enthält.&#10;&#10;Automatisch generierte Beschreibung">
            <a:extLst>
              <a:ext uri="{FF2B5EF4-FFF2-40B4-BE49-F238E27FC236}">
                <a16:creationId xmlns:a16="http://schemas.microsoft.com/office/drawing/2014/main" id="{68D77D2B-9162-499C-F387-6E77CB7D365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68555" y="1825625"/>
            <a:ext cx="4834438" cy="4239491"/>
          </a:xfrm>
          <a:prstGeom prst="rect">
            <a:avLst/>
          </a:prstGeom>
          <a:ln>
            <a:noFill/>
          </a:ln>
          <a:effectLst>
            <a:outerShdw blurRad="292100" dist="139700" dir="2700000" algn="tl" rotWithShape="0">
              <a:srgbClr val="333333">
                <a:alpha val="65000"/>
              </a:srgbClr>
            </a:outerShdw>
          </a:effectLst>
        </p:spPr>
      </p:pic>
      <p:sp>
        <p:nvSpPr>
          <p:cNvPr id="7" name="Textfeld 1">
            <a:extLst>
              <a:ext uri="{FF2B5EF4-FFF2-40B4-BE49-F238E27FC236}">
                <a16:creationId xmlns:a16="http://schemas.microsoft.com/office/drawing/2014/main" id="{1A249CE3-4586-06BE-0EE4-430BE043E531}"/>
              </a:ext>
            </a:extLst>
          </p:cNvPr>
          <p:cNvSpPr txBox="1">
            <a:spLocks noChangeArrowheads="1"/>
          </p:cNvSpPr>
          <p:nvPr/>
        </p:nvSpPr>
        <p:spPr bwMode="auto">
          <a:xfrm>
            <a:off x="6968555" y="6119052"/>
            <a:ext cx="169950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Pixel_away</a:t>
            </a:r>
            <a:endParaRPr lang="de-DE" altLang="de-DE" sz="845" dirty="0">
              <a:solidFill>
                <a:srgbClr val="000000"/>
              </a:solidFill>
            </a:endParaRPr>
          </a:p>
        </p:txBody>
      </p:sp>
    </p:spTree>
    <p:extLst>
      <p:ext uri="{BB962C8B-B14F-4D97-AF65-F5344CB8AC3E}">
        <p14:creationId xmlns:p14="http://schemas.microsoft.com/office/powerpoint/2010/main" val="27695976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C8B345-E8B1-8003-2E7C-706673702BF1}"/>
              </a:ext>
            </a:extLst>
          </p:cNvPr>
          <p:cNvSpPr txBox="1">
            <a:spLocks noChangeArrowheads="1"/>
          </p:cNvSpPr>
          <p:nvPr/>
        </p:nvSpPr>
        <p:spPr>
          <a:xfrm>
            <a:off x="1375025" y="574559"/>
            <a:ext cx="9441950" cy="659423"/>
          </a:xfrm>
          <a:prstGeom prst="rect">
            <a:avLst/>
          </a:prstGeom>
        </p:spPr>
        <p:txBody>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Vielen Dank für Ihre Aufmerksamkeit</a:t>
            </a:r>
          </a:p>
        </p:txBody>
      </p:sp>
      <p:sp>
        <p:nvSpPr>
          <p:cNvPr id="3" name="Rectangle 2">
            <a:extLst>
              <a:ext uri="{FF2B5EF4-FFF2-40B4-BE49-F238E27FC236}">
                <a16:creationId xmlns:a16="http://schemas.microsoft.com/office/drawing/2014/main" id="{91027ACC-E32C-54A2-7C5F-D436B2376DA1}"/>
              </a:ext>
            </a:extLst>
          </p:cNvPr>
          <p:cNvSpPr txBox="1">
            <a:spLocks noChangeArrowheads="1"/>
          </p:cNvSpPr>
          <p:nvPr/>
        </p:nvSpPr>
        <p:spPr bwMode="auto">
          <a:xfrm>
            <a:off x="1138719" y="1555102"/>
            <a:ext cx="10705672" cy="4815708"/>
          </a:xfrm>
          <a:prstGeom prst="rect">
            <a:avLst/>
          </a:prstGeom>
          <a:noFill/>
          <a:ln>
            <a:noFill/>
          </a:ln>
        </p:spPr>
        <p:txBody>
          <a:bodyPr lIns="31682" tIns="0" rIns="31682" bIns="31682"/>
          <a:lstStyle>
            <a:lvl1pPr marL="44450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1pPr>
            <a:lvl2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2pPr>
            <a:lvl3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3pPr>
            <a:lvl4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4pPr>
            <a:lvl5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charset="0"/>
                <a:cs typeface="Arial" charset="0"/>
              </a:defRPr>
            </a:lvl9pPr>
          </a:lstStyle>
          <a:p>
            <a:pPr eaLnBrk="1">
              <a:buClr>
                <a:srgbClr val="757575"/>
              </a:buClr>
              <a:buSzPct val="82000"/>
              <a:buFont typeface="Times New Roman" pitchFamily="16" charset="0"/>
              <a:buNone/>
              <a:defRPr/>
            </a:pPr>
            <a:r>
              <a:rPr lang="de-DE" altLang="de-DE" sz="2400" b="1" dirty="0">
                <a:solidFill>
                  <a:schemeClr val="tx1"/>
                </a:solidFill>
              </a:rPr>
              <a:t>Weitere Vorträge im Rahmen der Gesundheitsbildung:</a:t>
            </a:r>
          </a:p>
          <a:p>
            <a:pPr>
              <a:lnSpc>
                <a:spcPct val="85000"/>
              </a:lnSpc>
              <a:spcBef>
                <a:spcPts val="1267"/>
              </a:spcBef>
              <a:spcAft>
                <a:spcPts val="845"/>
              </a:spcAft>
              <a:buClr>
                <a:srgbClr val="757575"/>
              </a:buClr>
              <a:buSzPct val="82000"/>
              <a:defRPr/>
            </a:pPr>
            <a:r>
              <a:rPr lang="de-DE" altLang="de-DE" sz="2400" dirty="0">
                <a:solidFill>
                  <a:schemeClr val="tx1"/>
                </a:solidFill>
              </a:rPr>
              <a:t>A: Krankheitsbewältigung bei arterieller Hypertonie</a:t>
            </a:r>
          </a:p>
          <a:p>
            <a:pPr>
              <a:lnSpc>
                <a:spcPct val="85000"/>
              </a:lnSpc>
              <a:spcBef>
                <a:spcPts val="1267"/>
              </a:spcBef>
              <a:spcAft>
                <a:spcPts val="845"/>
              </a:spcAft>
              <a:buClr>
                <a:srgbClr val="757575"/>
              </a:buClr>
              <a:buSzPct val="82000"/>
              <a:defRPr/>
            </a:pPr>
            <a:r>
              <a:rPr lang="de-DE" altLang="de-DE" sz="2400" dirty="0">
                <a:solidFill>
                  <a:schemeClr val="tx1"/>
                </a:solidFill>
              </a:rPr>
              <a:t>B: Risikofaktor Psyche bei KHK-Patienten, Stressformen</a:t>
            </a:r>
          </a:p>
          <a:p>
            <a:pPr>
              <a:lnSpc>
                <a:spcPct val="85000"/>
              </a:lnSpc>
              <a:spcBef>
                <a:spcPts val="1267"/>
              </a:spcBef>
              <a:spcAft>
                <a:spcPts val="845"/>
              </a:spcAft>
              <a:buClr>
                <a:srgbClr val="757575"/>
              </a:buClr>
              <a:buSzPct val="82000"/>
              <a:defRPr/>
            </a:pPr>
            <a:r>
              <a:rPr lang="de-DE" altLang="de-DE" sz="2400" dirty="0">
                <a:solidFill>
                  <a:schemeClr val="tx1"/>
                </a:solidFill>
              </a:rPr>
              <a:t>C: Kardiovaskuläre Risikofaktoren</a:t>
            </a:r>
          </a:p>
          <a:p>
            <a:pPr>
              <a:lnSpc>
                <a:spcPct val="85000"/>
              </a:lnSpc>
              <a:spcBef>
                <a:spcPts val="1267"/>
              </a:spcBef>
              <a:spcAft>
                <a:spcPts val="845"/>
              </a:spcAft>
              <a:buClr>
                <a:srgbClr val="757575"/>
              </a:buClr>
              <a:buSzPct val="82000"/>
              <a:defRPr/>
            </a:pPr>
            <a:r>
              <a:rPr lang="de-DE" altLang="de-DE" sz="2400" dirty="0">
                <a:solidFill>
                  <a:schemeClr val="tx1"/>
                </a:solidFill>
              </a:rPr>
              <a:t>D: Ernährung</a:t>
            </a:r>
          </a:p>
          <a:p>
            <a:pPr>
              <a:lnSpc>
                <a:spcPct val="85000"/>
              </a:lnSpc>
              <a:spcBef>
                <a:spcPts val="1267"/>
              </a:spcBef>
              <a:spcAft>
                <a:spcPts val="845"/>
              </a:spcAft>
              <a:buClr>
                <a:srgbClr val="757575"/>
              </a:buClr>
              <a:buSzPct val="82000"/>
              <a:defRPr/>
            </a:pPr>
            <a:r>
              <a:rPr lang="de-DE" altLang="de-DE" sz="2400" dirty="0">
                <a:solidFill>
                  <a:schemeClr val="tx1"/>
                </a:solidFill>
              </a:rPr>
              <a:t>E: Körperliche Aktivität und Training in der Sekundärprävention</a:t>
            </a:r>
          </a:p>
          <a:p>
            <a:pPr>
              <a:lnSpc>
                <a:spcPct val="85000"/>
              </a:lnSpc>
              <a:spcBef>
                <a:spcPts val="1267"/>
              </a:spcBef>
              <a:spcAft>
                <a:spcPts val="845"/>
              </a:spcAft>
              <a:buClr>
                <a:srgbClr val="757575"/>
              </a:buClr>
              <a:buSzPct val="82000"/>
              <a:defRPr/>
            </a:pPr>
            <a:r>
              <a:rPr lang="de-DE" altLang="de-DE" sz="2400" dirty="0">
                <a:solidFill>
                  <a:schemeClr val="bg1">
                    <a:lumMod val="50000"/>
                  </a:schemeClr>
                </a:solidFill>
              </a:rPr>
              <a:t>F: Koronare Krankheitsbilder</a:t>
            </a:r>
          </a:p>
          <a:p>
            <a:pPr>
              <a:lnSpc>
                <a:spcPct val="85000"/>
              </a:lnSpc>
              <a:spcBef>
                <a:spcPts val="1267"/>
              </a:spcBef>
              <a:spcAft>
                <a:spcPts val="845"/>
              </a:spcAft>
              <a:buClr>
                <a:srgbClr val="757575"/>
              </a:buClr>
              <a:buSzPct val="82000"/>
              <a:defRPr/>
            </a:pPr>
            <a:r>
              <a:rPr lang="de-DE" altLang="de-DE" sz="2400" dirty="0">
                <a:solidFill>
                  <a:schemeClr val="tx1"/>
                </a:solidFill>
              </a:rPr>
              <a:t>G: Primär- und Sekundärprävention kardiovaskulärer Erkrankungen</a:t>
            </a:r>
          </a:p>
          <a:p>
            <a:pPr>
              <a:lnSpc>
                <a:spcPct val="85000"/>
              </a:lnSpc>
              <a:spcBef>
                <a:spcPts val="1267"/>
              </a:spcBef>
              <a:spcAft>
                <a:spcPts val="845"/>
              </a:spcAft>
              <a:buClr>
                <a:srgbClr val="757575"/>
              </a:buClr>
              <a:buSzPct val="82000"/>
              <a:defRPr/>
            </a:pPr>
            <a:r>
              <a:rPr lang="de-DE" altLang="de-DE" sz="2400" dirty="0">
                <a:solidFill>
                  <a:schemeClr val="tx1"/>
                </a:solidFill>
              </a:rPr>
              <a:t>H: Risikofaktor Rauchen</a:t>
            </a:r>
          </a:p>
        </p:txBody>
      </p:sp>
      <p:sp>
        <p:nvSpPr>
          <p:cNvPr id="4" name="Fußzeilenplatzhalter 3">
            <a:extLst>
              <a:ext uri="{FF2B5EF4-FFF2-40B4-BE49-F238E27FC236}">
                <a16:creationId xmlns:a16="http://schemas.microsoft.com/office/drawing/2014/main" id="{BF153A49-CB07-5029-C36B-1C6323FE9D77}"/>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BB1244D3-E883-66BF-C061-6D16DD5FF39C}"/>
              </a:ext>
            </a:extLst>
          </p:cNvPr>
          <p:cNvSpPr>
            <a:spLocks noGrp="1"/>
          </p:cNvSpPr>
          <p:nvPr>
            <p:ph type="sldNum" sz="quarter" idx="12"/>
          </p:nvPr>
        </p:nvSpPr>
        <p:spPr/>
        <p:txBody>
          <a:bodyPr/>
          <a:lstStyle/>
          <a:p>
            <a:fld id="{8F11A0DE-57F3-4F63-A303-445EFC47CEA1}" type="slidenum">
              <a:rPr lang="de-DE" smtClean="0"/>
              <a:t>42</a:t>
            </a:fld>
            <a:endParaRPr lang="de-DE"/>
          </a:p>
        </p:txBody>
      </p:sp>
    </p:spTree>
    <p:extLst>
      <p:ext uri="{BB962C8B-B14F-4D97-AF65-F5344CB8AC3E}">
        <p14:creationId xmlns:p14="http://schemas.microsoft.com/office/powerpoint/2010/main" val="3032862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A1F487-E723-847E-449B-0E1D29A243BA}"/>
              </a:ext>
            </a:extLst>
          </p:cNvPr>
          <p:cNvSpPr txBox="1">
            <a:spLocks noChangeArrowheads="1"/>
          </p:cNvSpPr>
          <p:nvPr/>
        </p:nvSpPr>
        <p:spPr bwMode="auto">
          <a:xfrm>
            <a:off x="796413" y="498009"/>
            <a:ext cx="10599174" cy="659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1682" tIns="31682" rIns="31682" bIns="31682"/>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solidFill>
                  <a:schemeClr val="bg1"/>
                </a:solidFill>
                <a:latin typeface="Arial" charset="0"/>
                <a:cs typeface="Arial" charset="0"/>
              </a:defRPr>
            </a:lvl9pPr>
          </a:lstStyle>
          <a:p>
            <a:pPr algn="ctr" eaLnBrk="1">
              <a:buSzPct val="100000"/>
            </a:pPr>
            <a:r>
              <a:rPr lang="de-DE" altLang="de-DE" sz="4400" dirty="0">
                <a:solidFill>
                  <a:schemeClr val="tx1"/>
                </a:solidFill>
                <a:cs typeface="Times New Roman" pitchFamily="16" charset="0"/>
              </a:rPr>
              <a:t>1. Koronare Herzkrankheit - Definition</a:t>
            </a:r>
          </a:p>
        </p:txBody>
      </p:sp>
      <p:sp>
        <p:nvSpPr>
          <p:cNvPr id="3" name="Rectangle 2">
            <a:extLst>
              <a:ext uri="{FF2B5EF4-FFF2-40B4-BE49-F238E27FC236}">
                <a16:creationId xmlns:a16="http://schemas.microsoft.com/office/drawing/2014/main" id="{E9F476CA-E0FB-20C2-187D-B56079A649FB}"/>
              </a:ext>
            </a:extLst>
          </p:cNvPr>
          <p:cNvSpPr txBox="1">
            <a:spLocks noChangeArrowheads="1"/>
          </p:cNvSpPr>
          <p:nvPr/>
        </p:nvSpPr>
        <p:spPr bwMode="auto">
          <a:xfrm>
            <a:off x="767467" y="1527396"/>
            <a:ext cx="6848947" cy="4848436"/>
          </a:xfrm>
          <a:prstGeom prst="rect">
            <a:avLst/>
          </a:prstGeom>
          <a:noFill/>
          <a:ln>
            <a:noFill/>
          </a:ln>
          <a:effectLst/>
        </p:spPr>
        <p:txBody>
          <a:bodyPr lIns="31682" tIns="0" rIns="31682" bIns="31682"/>
          <a:lstStyle>
            <a:lvl1pPr marL="342900" indent="-342900" algn="ctr" defTabSz="449263" rtl="0" fontAlgn="base" hangingPunct="0">
              <a:lnSpc>
                <a:spcPct val="61000"/>
              </a:lnSpc>
              <a:spcBef>
                <a:spcPct val="0"/>
              </a:spcBef>
              <a:spcAft>
                <a:spcPts val="1425"/>
              </a:spcAft>
              <a:buClr>
                <a:srgbClr val="000000"/>
              </a:buClr>
              <a:buSzPct val="100000"/>
              <a:buFont typeface="Times New Roman" panose="02020603050405020304" pitchFamily="18" charset="0"/>
              <a:defRPr sz="4000" kern="1200">
                <a:solidFill>
                  <a:srgbClr val="686868"/>
                </a:solidFill>
                <a:latin typeface="+mn-lt"/>
                <a:ea typeface="+mn-ea"/>
                <a:cs typeface="+mn-cs"/>
              </a:defRPr>
            </a:lvl1pPr>
            <a:lvl2pPr marL="742950" indent="-285750" algn="ctr" defTabSz="449263" rtl="0" fontAlgn="base" hangingPunct="0">
              <a:lnSpc>
                <a:spcPct val="61000"/>
              </a:lnSpc>
              <a:spcBef>
                <a:spcPct val="0"/>
              </a:spcBef>
              <a:spcAft>
                <a:spcPts val="1138"/>
              </a:spcAft>
              <a:buClr>
                <a:srgbClr val="000000"/>
              </a:buClr>
              <a:buSzPct val="100000"/>
              <a:buFont typeface="Times New Roman" panose="02020603050405020304" pitchFamily="18" charset="0"/>
              <a:defRPr sz="4000" kern="1200">
                <a:solidFill>
                  <a:srgbClr val="686868"/>
                </a:solidFill>
                <a:latin typeface="+mn-lt"/>
                <a:ea typeface="+mn-ea"/>
                <a:cs typeface="+mn-cs"/>
              </a:defRPr>
            </a:lvl2pPr>
            <a:lvl3pPr marL="1143000" indent="-228600" algn="ctr" defTabSz="449263" rtl="0" fontAlgn="base" hangingPunct="0">
              <a:lnSpc>
                <a:spcPct val="61000"/>
              </a:lnSpc>
              <a:spcBef>
                <a:spcPct val="0"/>
              </a:spcBef>
              <a:spcAft>
                <a:spcPts val="850"/>
              </a:spcAft>
              <a:buClr>
                <a:srgbClr val="000000"/>
              </a:buClr>
              <a:buSzPct val="100000"/>
              <a:buFont typeface="Times New Roman" panose="02020603050405020304" pitchFamily="18" charset="0"/>
              <a:defRPr sz="4000" kern="1200">
                <a:solidFill>
                  <a:srgbClr val="686868"/>
                </a:solidFill>
                <a:latin typeface="+mn-lt"/>
                <a:ea typeface="+mn-ea"/>
                <a:cs typeface="+mn-cs"/>
              </a:defRPr>
            </a:lvl3pPr>
            <a:lvl4pPr marL="1600200" indent="-228600" algn="ctr" defTabSz="449263" rtl="0" fontAlgn="base" hangingPunct="0">
              <a:lnSpc>
                <a:spcPct val="61000"/>
              </a:lnSpc>
              <a:spcBef>
                <a:spcPct val="0"/>
              </a:spcBef>
              <a:spcAft>
                <a:spcPts val="575"/>
              </a:spcAft>
              <a:buClr>
                <a:srgbClr val="000000"/>
              </a:buClr>
              <a:buSzPct val="100000"/>
              <a:buFont typeface="Times New Roman" panose="02020603050405020304" pitchFamily="18" charset="0"/>
              <a:defRPr sz="4000" kern="1200">
                <a:solidFill>
                  <a:srgbClr val="686868"/>
                </a:solidFill>
                <a:latin typeface="+mn-lt"/>
                <a:ea typeface="+mn-ea"/>
                <a:cs typeface="+mn-cs"/>
              </a:defRPr>
            </a:lvl4pPr>
            <a:lvl5pPr marL="2057400" indent="-228600" algn="ctr" defTabSz="449263" rtl="0" fontAlgn="base" hangingPunct="0">
              <a:lnSpc>
                <a:spcPct val="61000"/>
              </a:lnSpc>
              <a:spcBef>
                <a:spcPct val="0"/>
              </a:spcBef>
              <a:spcAft>
                <a:spcPts val="288"/>
              </a:spcAft>
              <a:buClr>
                <a:srgbClr val="000000"/>
              </a:buClr>
              <a:buSzPct val="100000"/>
              <a:buFont typeface="Times New Roman" panose="02020603050405020304" pitchFamily="18" charset="0"/>
              <a:defRPr sz="2000" kern="1200">
                <a:solidFill>
                  <a:srgbClr val="686868"/>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l">
              <a:lnSpc>
                <a:spcPct val="100000"/>
              </a:lnSpc>
              <a:spcBef>
                <a:spcPts val="1690"/>
              </a:spcBef>
              <a:spcAft>
                <a:spcPts val="0"/>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Erkrankung der Herzkranzgefäße </a:t>
            </a:r>
          </a:p>
          <a:p>
            <a:pPr marL="0" lvl="1" indent="0" algn="l">
              <a:lnSpc>
                <a:spcPct val="100000"/>
              </a:lnSpc>
              <a:spcBef>
                <a:spcPts val="845"/>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Durchblutungsstörung durch (primär fetthaltige und stoffwechselaktive) Ablagerungen in den Gefäßwänden mit Einengungen.</a:t>
            </a:r>
          </a:p>
          <a:p>
            <a:pPr marL="0" lvl="1" indent="0" algn="l">
              <a:lnSpc>
                <a:spcPct val="100000"/>
              </a:lnSpc>
              <a:spcBef>
                <a:spcPts val="845"/>
              </a:spcBef>
              <a:spcAft>
                <a:spcPts val="422"/>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2400" dirty="0">
              <a:solidFill>
                <a:schemeClr val="tx1"/>
              </a:solidFill>
              <a:latin typeface="Arial" panose="020B0604020202020204" pitchFamily="34" charset="0"/>
              <a:cs typeface="Arial" panose="020B0604020202020204" pitchFamily="34" charset="0"/>
            </a:endParaRPr>
          </a:p>
          <a:p>
            <a:pPr marL="0" lvl="1" indent="0" algn="l">
              <a:lnSpc>
                <a:spcPct val="100000"/>
              </a:lnSpc>
              <a:spcBef>
                <a:spcPts val="422"/>
              </a:spcBef>
              <a:spcAft>
                <a:spcPts val="1267"/>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Mögliche Folgen:</a:t>
            </a:r>
          </a:p>
          <a:p>
            <a:pPr marL="342900" lvl="1" indent="-342900" algn="l">
              <a:lnSpc>
                <a:spcPct val="100000"/>
              </a:lnSpc>
              <a:spcBef>
                <a:spcPts val="0"/>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Angina </a:t>
            </a:r>
            <a:r>
              <a:rPr lang="de-DE" altLang="de-DE" sz="2400" dirty="0" err="1">
                <a:solidFill>
                  <a:schemeClr val="tx1"/>
                </a:solidFill>
                <a:latin typeface="Arial" panose="020B0604020202020204" pitchFamily="34" charset="0"/>
                <a:cs typeface="Arial" panose="020B0604020202020204" pitchFamily="34" charset="0"/>
              </a:rPr>
              <a:t>pectoris</a:t>
            </a:r>
            <a:r>
              <a:rPr lang="de-DE" altLang="de-DE" sz="2400" dirty="0">
                <a:solidFill>
                  <a:schemeClr val="tx1"/>
                </a:solidFill>
                <a:latin typeface="Arial" panose="020B0604020202020204" pitchFamily="34" charset="0"/>
                <a:cs typeface="Arial" panose="020B0604020202020204" pitchFamily="34" charset="0"/>
              </a:rPr>
              <a:t> (Brustschmerzen,</a:t>
            </a:r>
          </a:p>
          <a:p>
            <a:pPr marL="342900" lvl="1" indent="-342900" algn="l">
              <a:lnSpc>
                <a:spcPct val="100000"/>
              </a:lnSpc>
              <a:spcBef>
                <a:spcPts val="0"/>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	besonders bei Anstrengung)</a:t>
            </a:r>
          </a:p>
          <a:p>
            <a:pPr marL="342900" lvl="1" indent="-342900" algn="l">
              <a:lnSpc>
                <a:spcPct val="100000"/>
              </a:lnSpc>
              <a:spcBef>
                <a:spcPts val="0"/>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Herzinfarkt und plötzlicher Herztod</a:t>
            </a:r>
          </a:p>
          <a:p>
            <a:pPr marL="342900" lvl="1" indent="-342900" algn="l">
              <a:lnSpc>
                <a:spcPct val="100000"/>
              </a:lnSpc>
              <a:spcBef>
                <a:spcPts val="0"/>
              </a:spcBef>
              <a:spcAft>
                <a:spcPts val="422"/>
              </a:spcAft>
              <a:buClr>
                <a:srgbClr val="FF0000"/>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2400" dirty="0">
                <a:solidFill>
                  <a:schemeClr val="tx1"/>
                </a:solidFill>
                <a:latin typeface="Arial" panose="020B0604020202020204" pitchFamily="34" charset="0"/>
                <a:cs typeface="Arial" panose="020B0604020202020204" pitchFamily="34" charset="0"/>
              </a:rPr>
              <a:t>Herzrhythmusstörungen </a:t>
            </a:r>
          </a:p>
          <a:p>
            <a:pPr marL="342900" lvl="1" indent="-342900" algn="l">
              <a:lnSpc>
                <a:spcPct val="100000"/>
              </a:lnSpc>
              <a:spcBef>
                <a:spcPts val="0"/>
              </a:spcBef>
              <a:spcAft>
                <a:spcPts val="422"/>
              </a:spcAft>
              <a:buClr>
                <a:srgbClr val="FF0000"/>
              </a:buClr>
              <a:buSzPct val="82000"/>
              <a:buFont typeface="Arial" panose="020B0604020202020204" pitchFamily="34" charset="0"/>
              <a:buChar char="•"/>
              <a:defRPr/>
            </a:pPr>
            <a:r>
              <a:rPr lang="de-DE" altLang="de-DE" sz="2400" dirty="0">
                <a:solidFill>
                  <a:schemeClr val="tx1"/>
                </a:solidFill>
                <a:latin typeface="Arial" panose="020B0604020202020204" pitchFamily="34" charset="0"/>
                <a:cs typeface="Arial" panose="020B0604020202020204" pitchFamily="34" charset="0"/>
              </a:rPr>
              <a:t>Herzinsuffizienz (Herzpumpschwäche)</a:t>
            </a:r>
          </a:p>
          <a:p>
            <a:pPr marL="250342" lvl="1" indent="-250342" algn="l">
              <a:lnSpc>
                <a:spcPct val="100000"/>
              </a:lnSpc>
              <a:spcBef>
                <a:spcPts val="0"/>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408" dirty="0"/>
          </a:p>
          <a:p>
            <a:pPr marL="250342" lvl="1" indent="-250342" algn="l">
              <a:lnSpc>
                <a:spcPct val="85000"/>
              </a:lnSpc>
              <a:spcBef>
                <a:spcPts val="422"/>
              </a:spcBef>
              <a:spcAft>
                <a:spcPts val="422"/>
              </a:spcAft>
              <a:buClr>
                <a:srgbClr val="757575"/>
              </a:buClr>
              <a:buSzPct val="82000"/>
              <a:buFont typeface="Arial" panose="020B0604020202020204" pitchFamily="34" charset="0"/>
              <a:buChar char="•"/>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408" dirty="0"/>
          </a:p>
          <a:p>
            <a:pPr marL="365455" lvl="1" indent="0" algn="l">
              <a:lnSpc>
                <a:spcPct val="85000"/>
              </a:lnSpc>
              <a:spcBef>
                <a:spcPts val="845"/>
              </a:spcBef>
              <a:spcAft>
                <a:spcPts val="845"/>
              </a:spcAft>
              <a:buClr>
                <a:srgbClr val="757575"/>
              </a:buClr>
              <a:buSzPct val="82000"/>
              <a:tabLst>
                <a:tab pos="354280" algn="l"/>
                <a:tab pos="375514"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endParaRPr lang="de-DE" altLang="de-DE" sz="1971" dirty="0"/>
          </a:p>
        </p:txBody>
      </p:sp>
      <p:sp>
        <p:nvSpPr>
          <p:cNvPr id="6" name="Fußzeilenplatzhalter 5">
            <a:extLst>
              <a:ext uri="{FF2B5EF4-FFF2-40B4-BE49-F238E27FC236}">
                <a16:creationId xmlns:a16="http://schemas.microsoft.com/office/drawing/2014/main" id="{826F9AF7-49B8-8A69-5F14-1F8035FD1363}"/>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59F45F66-4D56-F52B-13BF-8949F354E335}"/>
              </a:ext>
            </a:extLst>
          </p:cNvPr>
          <p:cNvSpPr>
            <a:spLocks noGrp="1"/>
          </p:cNvSpPr>
          <p:nvPr>
            <p:ph type="sldNum" sz="quarter" idx="12"/>
          </p:nvPr>
        </p:nvSpPr>
        <p:spPr/>
        <p:txBody>
          <a:bodyPr/>
          <a:lstStyle/>
          <a:p>
            <a:fld id="{8F11A0DE-57F3-4F63-A303-445EFC47CEA1}" type="slidenum">
              <a:rPr lang="de-DE" smtClean="0"/>
              <a:t>5</a:t>
            </a:fld>
            <a:endParaRPr lang="de-DE"/>
          </a:p>
        </p:txBody>
      </p:sp>
      <p:pic>
        <p:nvPicPr>
          <p:cNvPr id="10" name="Grafik 9" descr="Ein Bild, das Cartoon, Kunst enthält.&#10;&#10;Automatisch generierte Beschreibung mit mittlerer Zuverlässigkeit">
            <a:extLst>
              <a:ext uri="{FF2B5EF4-FFF2-40B4-BE49-F238E27FC236}">
                <a16:creationId xmlns:a16="http://schemas.microsoft.com/office/drawing/2014/main" id="{DE1519AF-DEB0-D515-F449-3AE99E4703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9973" y="1665102"/>
            <a:ext cx="3653488" cy="4520726"/>
          </a:xfrm>
          <a:prstGeom prst="rect">
            <a:avLst/>
          </a:prstGeom>
          <a:ln>
            <a:noFill/>
          </a:ln>
          <a:effectLst>
            <a:outerShdw blurRad="292100" dist="139700" dir="2700000" algn="tl" rotWithShape="0">
              <a:srgbClr val="333333">
                <a:alpha val="65000"/>
              </a:srgbClr>
            </a:outerShdw>
          </a:effectLst>
        </p:spPr>
      </p:pic>
      <p:sp>
        <p:nvSpPr>
          <p:cNvPr id="11" name="Textfeld 1">
            <a:extLst>
              <a:ext uri="{FF2B5EF4-FFF2-40B4-BE49-F238E27FC236}">
                <a16:creationId xmlns:a16="http://schemas.microsoft.com/office/drawing/2014/main" id="{A0EA5709-3919-0AF4-E1F9-88A0E826EADA}"/>
              </a:ext>
            </a:extLst>
          </p:cNvPr>
          <p:cNvSpPr txBox="1">
            <a:spLocks noChangeArrowheads="1"/>
          </p:cNvSpPr>
          <p:nvPr/>
        </p:nvSpPr>
        <p:spPr bwMode="auto">
          <a:xfrm>
            <a:off x="7869973" y="6236428"/>
            <a:ext cx="149111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000" dirty="0">
                <a:solidFill>
                  <a:srgbClr val="000000"/>
                </a:solidFill>
              </a:rPr>
              <a:t>Bildquelle: Vecteezy.com</a:t>
            </a:r>
          </a:p>
        </p:txBody>
      </p:sp>
    </p:spTree>
    <p:extLst>
      <p:ext uri="{BB962C8B-B14F-4D97-AF65-F5344CB8AC3E}">
        <p14:creationId xmlns:p14="http://schemas.microsoft.com/office/powerpoint/2010/main" val="3977364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555850" y="762447"/>
            <a:ext cx="6321022" cy="513009"/>
          </a:xfrm>
        </p:spPr>
        <p:txBody>
          <a:bodyPr>
            <a:noAutofit/>
          </a:bodyPr>
          <a:lstStyle/>
          <a:p>
            <a:r>
              <a:rPr lang="de-DE" altLang="de-DE" sz="4400" dirty="0">
                <a:latin typeface="Arial" panose="020B0604020202020204" pitchFamily="34" charset="0"/>
                <a:cs typeface="Arial" panose="020B0604020202020204" pitchFamily="34" charset="0"/>
              </a:rPr>
              <a:t>Was ist ein Herzinfarkt ?</a:t>
            </a:r>
          </a:p>
        </p:txBody>
      </p:sp>
      <p:sp>
        <p:nvSpPr>
          <p:cNvPr id="3" name="Inhaltsplatzhalter 2">
            <a:extLst>
              <a:ext uri="{FF2B5EF4-FFF2-40B4-BE49-F238E27FC236}">
                <a16:creationId xmlns:a16="http://schemas.microsoft.com/office/drawing/2014/main" id="{BD827B55-16A2-0E37-E5EF-FF25220EB104}"/>
              </a:ext>
            </a:extLst>
          </p:cNvPr>
          <p:cNvSpPr>
            <a:spLocks noGrp="1"/>
          </p:cNvSpPr>
          <p:nvPr>
            <p:ph idx="1"/>
          </p:nvPr>
        </p:nvSpPr>
        <p:spPr>
          <a:xfrm>
            <a:off x="838200" y="1647825"/>
            <a:ext cx="10515600" cy="2074511"/>
          </a:xfrm>
        </p:spPr>
        <p:txBody>
          <a:bodyPr>
            <a:noAutofit/>
          </a:bodyPr>
          <a:lstStyle/>
          <a:p>
            <a:pPr marL="0" indent="0">
              <a:buNone/>
            </a:pPr>
            <a:r>
              <a:rPr lang="de-DE" altLang="de-DE" sz="2400" dirty="0">
                <a:latin typeface="Arial" panose="020B0604020202020204" pitchFamily="34" charset="0"/>
                <a:cs typeface="Arial" panose="020B0604020202020204" pitchFamily="34" charset="0"/>
              </a:rPr>
              <a:t>Unter Herzinfarkt versteht man den „plötzlichen Untergang“ eines Teiles des Herzmuskels, wenn eine Herzkranzarterie (Koronararterie) z. B. durch den Einriss eines Gefäßes mit Austreten der fetthaltigen Plaques </a:t>
            </a:r>
            <a:r>
              <a:rPr lang="de-DE" altLang="de-DE" sz="2400" dirty="0">
                <a:solidFill>
                  <a:schemeClr val="bg1">
                    <a:lumMod val="50000"/>
                  </a:schemeClr>
                </a:solidFill>
                <a:latin typeface="Arial" panose="020B0604020202020204" pitchFamily="34" charset="0"/>
                <a:cs typeface="Arial" panose="020B0604020202020204" pitchFamily="34" charset="0"/>
              </a:rPr>
              <a:t>(</a:t>
            </a:r>
            <a:r>
              <a:rPr lang="de-DE" altLang="de-DE" sz="2400" dirty="0">
                <a:solidFill>
                  <a:srgbClr val="FF0000"/>
                </a:solidFill>
                <a:latin typeface="Arial" panose="020B0604020202020204" pitchFamily="34" charset="0"/>
                <a:cs typeface="Arial" panose="020B0604020202020204" pitchFamily="34" charset="0"/>
              </a:rPr>
              <a:t>„</a:t>
            </a:r>
            <a:r>
              <a:rPr lang="de-DE" altLang="de-DE" sz="2400" dirty="0" err="1">
                <a:solidFill>
                  <a:srgbClr val="FF0000"/>
                </a:solidFill>
                <a:latin typeface="Arial" panose="020B0604020202020204" pitchFamily="34" charset="0"/>
                <a:cs typeface="Arial" panose="020B0604020202020204" pitchFamily="34" charset="0"/>
              </a:rPr>
              <a:t>Plaqueruptur</a:t>
            </a:r>
            <a:r>
              <a:rPr lang="de-DE" altLang="de-DE" sz="2400" dirty="0">
                <a:solidFill>
                  <a:srgbClr val="FF0000"/>
                </a:solidFill>
                <a:latin typeface="Arial" panose="020B0604020202020204" pitchFamily="34" charset="0"/>
                <a:cs typeface="Arial" panose="020B0604020202020204" pitchFamily="34" charset="0"/>
              </a:rPr>
              <a:t>“</a:t>
            </a:r>
            <a:r>
              <a:rPr lang="de-DE" altLang="de-DE" sz="2400" dirty="0">
                <a:solidFill>
                  <a:schemeClr val="bg1">
                    <a:lumMod val="50000"/>
                  </a:schemeClr>
                </a:solidFill>
                <a:latin typeface="Arial" panose="020B0604020202020204" pitchFamily="34" charset="0"/>
                <a:cs typeface="Arial" panose="020B0604020202020204" pitchFamily="34" charset="0"/>
              </a:rPr>
              <a:t>)</a:t>
            </a:r>
            <a:r>
              <a:rPr lang="de-DE" altLang="de-DE" sz="2400" dirty="0">
                <a:solidFill>
                  <a:srgbClr val="FF0000"/>
                </a:solidFill>
                <a:latin typeface="Arial" panose="020B0604020202020204" pitchFamily="34" charset="0"/>
                <a:cs typeface="Arial" panose="020B0604020202020204" pitchFamily="34" charset="0"/>
              </a:rPr>
              <a:t> </a:t>
            </a:r>
            <a:r>
              <a:rPr lang="de-DE" altLang="de-DE" sz="2400" dirty="0">
                <a:latin typeface="Arial" panose="020B0604020202020204" pitchFamily="34" charset="0"/>
                <a:cs typeface="Arial" panose="020B0604020202020204" pitchFamily="34" charset="0"/>
              </a:rPr>
              <a:t>verschlossen ist und die </a:t>
            </a:r>
            <a:r>
              <a:rPr lang="de-DE" altLang="de-DE" sz="2400" dirty="0">
                <a:solidFill>
                  <a:srgbClr val="FF0000"/>
                </a:solidFill>
                <a:latin typeface="Arial" panose="020B0604020202020204" pitchFamily="34" charset="0"/>
                <a:cs typeface="Arial" panose="020B0604020202020204" pitchFamily="34" charset="0"/>
              </a:rPr>
              <a:t>Durchblutung dadurch akut unterbrochen </a:t>
            </a:r>
            <a:r>
              <a:rPr lang="de-DE" altLang="de-DE" sz="2400" dirty="0">
                <a:latin typeface="Arial" panose="020B0604020202020204" pitchFamily="34" charset="0"/>
                <a:cs typeface="Arial" panose="020B0604020202020204" pitchFamily="34" charset="0"/>
              </a:rPr>
              <a:t>wird.</a:t>
            </a:r>
          </a:p>
          <a:p>
            <a:pPr marL="0" indent="0">
              <a:buNone/>
            </a:pPr>
            <a:endParaRPr lang="de-DE" sz="2400" dirty="0">
              <a:latin typeface="Arial" panose="020B0604020202020204" pitchFamily="34" charset="0"/>
              <a:cs typeface="Arial" panose="020B0604020202020204" pitchFamily="34" charset="0"/>
            </a:endParaRPr>
          </a:p>
        </p:txBody>
      </p:sp>
      <p:sp>
        <p:nvSpPr>
          <p:cNvPr id="2" name="Fußzeilenplatzhalter 1">
            <a:extLst>
              <a:ext uri="{FF2B5EF4-FFF2-40B4-BE49-F238E27FC236}">
                <a16:creationId xmlns:a16="http://schemas.microsoft.com/office/drawing/2014/main" id="{0BF5E047-89C4-3D37-7A86-889163F775A2}"/>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94CABC1A-8865-FF18-D2B5-5A3791E44D28}"/>
              </a:ext>
            </a:extLst>
          </p:cNvPr>
          <p:cNvSpPr>
            <a:spLocks noGrp="1"/>
          </p:cNvSpPr>
          <p:nvPr>
            <p:ph type="sldNum" sz="quarter" idx="12"/>
          </p:nvPr>
        </p:nvSpPr>
        <p:spPr/>
        <p:txBody>
          <a:bodyPr/>
          <a:lstStyle/>
          <a:p>
            <a:fld id="{8F11A0DE-57F3-4F63-A303-445EFC47CEA1}" type="slidenum">
              <a:rPr lang="de-DE" smtClean="0"/>
              <a:t>6</a:t>
            </a:fld>
            <a:endParaRPr lang="de-DE"/>
          </a:p>
        </p:txBody>
      </p:sp>
      <p:pic>
        <p:nvPicPr>
          <p:cNvPr id="6" name="Grafik 5" descr="Ein Bild, das rot enthält.&#10;&#10;Automatisch generierte Beschreibung">
            <a:extLst>
              <a:ext uri="{FF2B5EF4-FFF2-40B4-BE49-F238E27FC236}">
                <a16:creationId xmlns:a16="http://schemas.microsoft.com/office/drawing/2014/main" id="{7DB342D4-F097-A949-1F99-E824F76585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69818" y="3287547"/>
            <a:ext cx="4715672" cy="3083263"/>
          </a:xfrm>
          <a:prstGeom prst="rect">
            <a:avLst/>
          </a:prstGeom>
          <a:ln>
            <a:noFill/>
          </a:ln>
          <a:effectLst>
            <a:outerShdw blurRad="292100" dist="139700" dir="2700000" algn="tl" rotWithShape="0">
              <a:srgbClr val="333333">
                <a:alpha val="65000"/>
              </a:srgbClr>
            </a:outerShdw>
          </a:effectLst>
        </p:spPr>
      </p:pic>
      <p:sp>
        <p:nvSpPr>
          <p:cNvPr id="10" name="Textfeld 9">
            <a:extLst>
              <a:ext uri="{FF2B5EF4-FFF2-40B4-BE49-F238E27FC236}">
                <a16:creationId xmlns:a16="http://schemas.microsoft.com/office/drawing/2014/main" id="{B9789A95-2FEB-E7A5-3C6C-FE44407F2D76}"/>
              </a:ext>
            </a:extLst>
          </p:cNvPr>
          <p:cNvSpPr txBox="1"/>
          <p:nvPr/>
        </p:nvSpPr>
        <p:spPr>
          <a:xfrm>
            <a:off x="851545" y="4120646"/>
            <a:ext cx="4715672" cy="1089529"/>
          </a:xfrm>
          <a:prstGeom prst="rect">
            <a:avLst/>
          </a:prstGeom>
          <a:noFill/>
        </p:spPr>
        <p:txBody>
          <a:bodyPr wrap="square">
            <a:spAutoFit/>
          </a:bodyPr>
          <a:lstStyle/>
          <a:p>
            <a:pPr marL="0" marR="0" lvl="0" indent="0" algn="l" defTabSz="9143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Es besteht </a:t>
            </a:r>
            <a:r>
              <a:rPr kumimoji="0" lang="de-DE" sz="24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akute Lebensgefahr </a:t>
            </a:r>
            <a:r>
              <a:rPr kumimoji="0" lang="de-DE"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durch das Risiko eines plötzlichen Herztodes.</a:t>
            </a:r>
          </a:p>
        </p:txBody>
      </p:sp>
      <p:sp>
        <p:nvSpPr>
          <p:cNvPr id="11" name="Textfeld 1">
            <a:extLst>
              <a:ext uri="{FF2B5EF4-FFF2-40B4-BE49-F238E27FC236}">
                <a16:creationId xmlns:a16="http://schemas.microsoft.com/office/drawing/2014/main" id="{02D48251-F7A6-3380-F2FD-98F4743D9FE4}"/>
              </a:ext>
            </a:extLst>
          </p:cNvPr>
          <p:cNvSpPr txBox="1">
            <a:spLocks noChangeArrowheads="1"/>
          </p:cNvSpPr>
          <p:nvPr/>
        </p:nvSpPr>
        <p:spPr bwMode="auto">
          <a:xfrm>
            <a:off x="6069818" y="6345872"/>
            <a:ext cx="17540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000" dirty="0">
                <a:solidFill>
                  <a:srgbClr val="000000"/>
                </a:solidFill>
              </a:rPr>
              <a:t>Bildquelle: iStock.com/</a:t>
            </a:r>
            <a:r>
              <a:rPr lang="de-DE" altLang="de-DE" sz="1000" dirty="0" err="1">
                <a:solidFill>
                  <a:srgbClr val="000000"/>
                </a:solidFill>
              </a:rPr>
              <a:t>vizualis</a:t>
            </a:r>
            <a:endParaRPr lang="de-DE" altLang="de-DE" sz="1000"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C1772A-A381-53CC-2C48-5857128A57D8}"/>
              </a:ext>
            </a:extLst>
          </p:cNvPr>
          <p:cNvSpPr>
            <a:spLocks noGrp="1"/>
          </p:cNvSpPr>
          <p:nvPr>
            <p:ph type="title"/>
          </p:nvPr>
        </p:nvSpPr>
        <p:spPr>
          <a:xfrm>
            <a:off x="838200" y="365126"/>
            <a:ext cx="10515600" cy="1325563"/>
          </a:xfrm>
        </p:spPr>
        <p:txBody>
          <a:bodyPr anchor="ctr">
            <a:normAutofit/>
          </a:bodyPr>
          <a:lstStyle/>
          <a:p>
            <a:r>
              <a:rPr lang="de-DE" altLang="de-DE" kern="1200" dirty="0">
                <a:latin typeface="Arial" panose="020B0604020202020204" pitchFamily="34" charset="0"/>
                <a:cs typeface="Arial" panose="020B0604020202020204" pitchFamily="34" charset="0"/>
              </a:rPr>
              <a:t>2. Koronare Herzkrankheit – Entstehung</a:t>
            </a:r>
            <a:endParaRPr lang="de-DE" dirty="0">
              <a:latin typeface="Arial" panose="020B0604020202020204" pitchFamily="34" charset="0"/>
              <a:cs typeface="Arial" panose="020B0604020202020204" pitchFamily="34" charset="0"/>
            </a:endParaRPr>
          </a:p>
        </p:txBody>
      </p:sp>
      <p:sp>
        <p:nvSpPr>
          <p:cNvPr id="7" name="Rectangle 2">
            <a:extLst>
              <a:ext uri="{FF2B5EF4-FFF2-40B4-BE49-F238E27FC236}">
                <a16:creationId xmlns:a16="http://schemas.microsoft.com/office/drawing/2014/main" id="{F51D1554-985C-430D-E0BA-AB2D28E52166}"/>
              </a:ext>
            </a:extLst>
          </p:cNvPr>
          <p:cNvSpPr txBox="1">
            <a:spLocks noGrp="1" noChangeArrowheads="1"/>
          </p:cNvSpPr>
          <p:nvPr>
            <p:ph sz="half" idx="1"/>
          </p:nvPr>
        </p:nvSpPr>
        <p:spPr bwMode="auto">
          <a:xfrm>
            <a:off x="838200" y="1690689"/>
            <a:ext cx="5948190" cy="5026996"/>
          </a:xfrm>
        </p:spPr>
        <p:txBody>
          <a:bodyPr vert="horz" lIns="91440" tIns="45720" rIns="91440" bIns="45720" rtlCol="0">
            <a:noAutofit/>
          </a:bodyPr>
          <a:lstStyle/>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Rauchen</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Alter</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Fettstoffwechselstörungen (Hypercholesterinämie)</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erbliche Faktoren (familiäre KHK-Häufung im jungen Alter)</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Bluthochdruck</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Diabetes mellitus</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Übergewicht</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Bewegungsmangel</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erhöhte Stressbelastung im Beruf und/oder privat </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sz="1800" dirty="0"/>
              <a:t>bereits vorliegende Durchblutungsstörungen der </a:t>
            </a:r>
            <a:br>
              <a:rPr lang="de-DE" sz="1800" dirty="0"/>
            </a:br>
            <a:r>
              <a:rPr lang="de-DE" sz="1800" dirty="0"/>
              <a:t>    Beine („Schaufensterkrankheit“)</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Rheumatische Erkrankungen</a:t>
            </a:r>
          </a:p>
          <a:p>
            <a:pPr marL="0" lvl="2" indent="-228575" defTabSz="914300">
              <a:spcAft>
                <a:spcPts val="600"/>
              </a:spcAft>
              <a:buClr>
                <a:srgbClr val="FF0000"/>
              </a:buClr>
              <a:buSzPct val="82000"/>
              <a:buFont typeface="Arial" panose="020B0604020202020204" pitchFamily="34" charset="0"/>
              <a:buChar char="•"/>
              <a:tabLst>
                <a:tab pos="354280" algn="l"/>
                <a:tab pos="428041" algn="l"/>
                <a:tab pos="744322" algn="l"/>
                <a:tab pos="1060603" algn="l"/>
                <a:tab pos="1376883" algn="l"/>
                <a:tab pos="1693164" algn="l"/>
                <a:tab pos="2009445" algn="l"/>
                <a:tab pos="2325726" algn="l"/>
                <a:tab pos="2642006" algn="l"/>
                <a:tab pos="2958288" algn="l"/>
                <a:tab pos="3274568" algn="l"/>
                <a:tab pos="3590849" algn="l"/>
                <a:tab pos="3907130" algn="l"/>
                <a:tab pos="4223411" algn="l"/>
                <a:tab pos="4539691" algn="l"/>
                <a:tab pos="4855972" algn="l"/>
                <a:tab pos="5172253" algn="l"/>
                <a:tab pos="5488534" algn="l"/>
                <a:tab pos="5804814" algn="l"/>
                <a:tab pos="6121096" algn="l"/>
                <a:tab pos="6437376" algn="l"/>
                <a:tab pos="6625133" algn="l"/>
                <a:tab pos="7134758" algn="l"/>
                <a:tab pos="7644384" algn="l"/>
                <a:tab pos="8154010" algn="l"/>
              </a:tabLst>
              <a:defRPr/>
            </a:pPr>
            <a:r>
              <a:rPr lang="de-DE" altLang="de-DE" sz="1800" dirty="0"/>
              <a:t>Nierenschwäche</a:t>
            </a:r>
          </a:p>
        </p:txBody>
      </p:sp>
      <p:pic>
        <p:nvPicPr>
          <p:cNvPr id="9" name="Inhaltsplatzhalter 8" descr="Ein Bild, das Person, Menschliches Gesicht, Mann, Im Haus enthält.&#10;&#10;Automatisch generierte Beschreibung">
            <a:extLst>
              <a:ext uri="{FF2B5EF4-FFF2-40B4-BE49-F238E27FC236}">
                <a16:creationId xmlns:a16="http://schemas.microsoft.com/office/drawing/2014/main" id="{5F77058B-F0C7-93E0-1A09-41532DFBC584}"/>
              </a:ext>
            </a:extLst>
          </p:cNvPr>
          <p:cNvPicPr>
            <a:picLocks noGrp="1" noChangeAspect="1"/>
          </p:cNvPicPr>
          <p:nvPr>
            <p:ph sz="half" idx="2"/>
          </p:nvPr>
        </p:nvPicPr>
        <p:blipFill rotWithShape="1">
          <a:blip r:embed="rId3" cstate="screen">
            <a:extLst>
              <a:ext uri="{28A0092B-C50C-407E-A947-70E740481C1C}">
                <a14:useLocalDpi xmlns:a14="http://schemas.microsoft.com/office/drawing/2010/main"/>
              </a:ext>
            </a:extLst>
          </a:blip>
          <a:srcRect b="-1"/>
          <a:stretch/>
        </p:blipFill>
        <p:spPr>
          <a:xfrm>
            <a:off x="7416593" y="2188972"/>
            <a:ext cx="4386400" cy="3683555"/>
          </a:xfrm>
          <a:prstGeom prst="rect">
            <a:avLst/>
          </a:prstGeom>
          <a:ln>
            <a:noFill/>
          </a:ln>
          <a:effectLst>
            <a:outerShdw blurRad="292100" dist="139700" dir="2700000" algn="tl" rotWithShape="0">
              <a:srgbClr val="333333">
                <a:alpha val="65000"/>
              </a:srgbClr>
            </a:outerShdw>
          </a:effectLst>
        </p:spPr>
      </p:pic>
      <p:sp>
        <p:nvSpPr>
          <p:cNvPr id="5" name="Fußzeilenplatzhalter 4">
            <a:extLst>
              <a:ext uri="{FF2B5EF4-FFF2-40B4-BE49-F238E27FC236}">
                <a16:creationId xmlns:a16="http://schemas.microsoft.com/office/drawing/2014/main" id="{49A903D8-4A8C-1002-BE04-F0A58915FC16}"/>
              </a:ext>
            </a:extLst>
          </p:cNvPr>
          <p:cNvSpPr>
            <a:spLocks noGrp="1"/>
          </p:cNvSpPr>
          <p:nvPr>
            <p:ph type="ftr" sz="quarter" idx="11"/>
          </p:nvPr>
        </p:nvSpPr>
        <p:spPr>
          <a:xfrm>
            <a:off x="10187873" y="6370810"/>
            <a:ext cx="1870035" cy="365125"/>
          </a:xfrm>
        </p:spPr>
        <p:txBody>
          <a:bodyPr anchor="ctr">
            <a:normAutofit/>
          </a:bodyPr>
          <a:lstStyle/>
          <a:p>
            <a:pPr>
              <a:spcAft>
                <a:spcPts val="600"/>
              </a:spcAft>
            </a:pPr>
            <a:r>
              <a:rPr lang="de-DE"/>
              <a:t>Stand: April 2024 © DGPR</a:t>
            </a:r>
            <a:endParaRPr lang="de-DE" dirty="0"/>
          </a:p>
        </p:txBody>
      </p:sp>
      <p:sp>
        <p:nvSpPr>
          <p:cNvPr id="6" name="Foliennummernplatzhalter 5">
            <a:extLst>
              <a:ext uri="{FF2B5EF4-FFF2-40B4-BE49-F238E27FC236}">
                <a16:creationId xmlns:a16="http://schemas.microsoft.com/office/drawing/2014/main" id="{16EE3B61-F2AD-AE3F-DC8F-0944BDD78168}"/>
              </a:ext>
            </a:extLst>
          </p:cNvPr>
          <p:cNvSpPr>
            <a:spLocks noGrp="1"/>
          </p:cNvSpPr>
          <p:nvPr>
            <p:ph type="sldNum" sz="quarter" idx="12"/>
          </p:nvPr>
        </p:nvSpPr>
        <p:spPr>
          <a:xfrm>
            <a:off x="11421686" y="0"/>
            <a:ext cx="762614" cy="266331"/>
          </a:xfrm>
        </p:spPr>
        <p:txBody>
          <a:bodyPr anchor="ctr">
            <a:normAutofit/>
          </a:bodyPr>
          <a:lstStyle/>
          <a:p>
            <a:pPr>
              <a:lnSpc>
                <a:spcPct val="90000"/>
              </a:lnSpc>
              <a:spcAft>
                <a:spcPts val="600"/>
              </a:spcAft>
            </a:pPr>
            <a:fld id="{8F11A0DE-57F3-4F63-A303-445EFC47CEA1}" type="slidenum">
              <a:rPr lang="de-DE" smtClean="0"/>
              <a:pPr>
                <a:lnSpc>
                  <a:spcPct val="90000"/>
                </a:lnSpc>
                <a:spcAft>
                  <a:spcPts val="600"/>
                </a:spcAft>
              </a:pPr>
              <a:t>7</a:t>
            </a:fld>
            <a:endParaRPr lang="de-DE"/>
          </a:p>
        </p:txBody>
      </p:sp>
      <p:sp>
        <p:nvSpPr>
          <p:cNvPr id="3" name="Textfeld 1">
            <a:extLst>
              <a:ext uri="{FF2B5EF4-FFF2-40B4-BE49-F238E27FC236}">
                <a16:creationId xmlns:a16="http://schemas.microsoft.com/office/drawing/2014/main" id="{5E585669-B204-769F-2511-DBAD6AF224D5}"/>
              </a:ext>
            </a:extLst>
          </p:cNvPr>
          <p:cNvSpPr txBox="1">
            <a:spLocks noChangeArrowheads="1"/>
          </p:cNvSpPr>
          <p:nvPr/>
        </p:nvSpPr>
        <p:spPr bwMode="auto">
          <a:xfrm>
            <a:off x="7337024" y="5899299"/>
            <a:ext cx="1786066"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Fotosmurf</a:t>
            </a:r>
            <a:r>
              <a:rPr lang="de-DE" altLang="de-DE" sz="845" dirty="0">
                <a:solidFill>
                  <a:srgbClr val="000000"/>
                </a:solidFill>
              </a:rPr>
              <a:t>()3</a:t>
            </a:r>
          </a:p>
        </p:txBody>
      </p:sp>
    </p:spTree>
    <p:extLst>
      <p:ext uri="{BB962C8B-B14F-4D97-AF65-F5344CB8AC3E}">
        <p14:creationId xmlns:p14="http://schemas.microsoft.com/office/powerpoint/2010/main" val="261829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
          <p:cNvSpPr>
            <a:spLocks noGrp="1" noChangeArrowheads="1"/>
          </p:cNvSpPr>
          <p:nvPr>
            <p:ph type="title"/>
          </p:nvPr>
        </p:nvSpPr>
        <p:spPr>
          <a:xfrm>
            <a:off x="1120676" y="692339"/>
            <a:ext cx="9950646" cy="472773"/>
          </a:xfrm>
        </p:spPr>
        <p:txBody>
          <a:bodyPr>
            <a:noAutofit/>
          </a:bodyPr>
          <a:lstStyle/>
          <a:p>
            <a:pPr>
              <a:lnSpc>
                <a:spcPct val="100000"/>
              </a:lnSpc>
              <a:spcBef>
                <a:spcPts val="1690"/>
              </a:spcBef>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Chronischer Verlauf der Arteriosklerose</a:t>
            </a:r>
          </a:p>
        </p:txBody>
      </p:sp>
      <p:sp>
        <p:nvSpPr>
          <p:cNvPr id="14338"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509626" algn="l"/>
              </a:tabLst>
              <a:defRPr>
                <a:solidFill>
                  <a:schemeClr val="bg1"/>
                </a:solidFill>
                <a:latin typeface="Arial" charset="0"/>
                <a:cs typeface="Arial" charset="0"/>
              </a:defRPr>
            </a:lvl1pPr>
            <a:lvl2pPr>
              <a:tabLst>
                <a:tab pos="509626" algn="l"/>
              </a:tabLst>
              <a:defRPr>
                <a:solidFill>
                  <a:schemeClr val="bg1"/>
                </a:solidFill>
                <a:latin typeface="Arial" charset="0"/>
                <a:cs typeface="Arial" charset="0"/>
              </a:defRPr>
            </a:lvl2pPr>
            <a:lvl3pPr>
              <a:tabLst>
                <a:tab pos="509626" algn="l"/>
              </a:tabLst>
              <a:defRPr>
                <a:solidFill>
                  <a:schemeClr val="bg1"/>
                </a:solidFill>
                <a:latin typeface="Arial" charset="0"/>
                <a:cs typeface="Arial" charset="0"/>
              </a:defRPr>
            </a:lvl3pPr>
            <a:lvl4pPr>
              <a:tabLst>
                <a:tab pos="509626" algn="l"/>
              </a:tabLst>
              <a:defRPr>
                <a:solidFill>
                  <a:schemeClr val="bg1"/>
                </a:solidFill>
                <a:latin typeface="Arial" charset="0"/>
                <a:cs typeface="Arial" charset="0"/>
              </a:defRPr>
            </a:lvl4pPr>
            <a:lvl5pPr>
              <a:tabLst>
                <a:tab pos="509626" algn="l"/>
              </a:tabLst>
              <a:defRPr>
                <a:solidFill>
                  <a:schemeClr val="bg1"/>
                </a:solidFill>
                <a:latin typeface="Arial" charset="0"/>
                <a:cs typeface="Arial" charset="0"/>
              </a:defRPr>
            </a:lvl5pPr>
            <a:lvl6pPr marL="1770278" indent="-160934" defTabSz="316281" eaLnBrk="0" fontAlgn="base" hangingPunct="0">
              <a:spcBef>
                <a:spcPct val="0"/>
              </a:spcBef>
              <a:spcAft>
                <a:spcPct val="0"/>
              </a:spcAft>
              <a:tabLst>
                <a:tab pos="509626" algn="l"/>
              </a:tabLst>
              <a:defRPr>
                <a:solidFill>
                  <a:schemeClr val="bg1"/>
                </a:solidFill>
                <a:latin typeface="Arial" charset="0"/>
                <a:cs typeface="Arial" charset="0"/>
              </a:defRPr>
            </a:lvl6pPr>
            <a:lvl7pPr marL="2092147" indent="-160934" defTabSz="316281" eaLnBrk="0" fontAlgn="base" hangingPunct="0">
              <a:spcBef>
                <a:spcPct val="0"/>
              </a:spcBef>
              <a:spcAft>
                <a:spcPct val="0"/>
              </a:spcAft>
              <a:tabLst>
                <a:tab pos="509626" algn="l"/>
              </a:tabLst>
              <a:defRPr>
                <a:solidFill>
                  <a:schemeClr val="bg1"/>
                </a:solidFill>
                <a:latin typeface="Arial" charset="0"/>
                <a:cs typeface="Arial" charset="0"/>
              </a:defRPr>
            </a:lvl7pPr>
            <a:lvl8pPr marL="2414016" indent="-160934" defTabSz="316281" eaLnBrk="0" fontAlgn="base" hangingPunct="0">
              <a:spcBef>
                <a:spcPct val="0"/>
              </a:spcBef>
              <a:spcAft>
                <a:spcPct val="0"/>
              </a:spcAft>
              <a:tabLst>
                <a:tab pos="509626" algn="l"/>
              </a:tabLst>
              <a:defRPr>
                <a:solidFill>
                  <a:schemeClr val="bg1"/>
                </a:solidFill>
                <a:latin typeface="Arial" charset="0"/>
                <a:cs typeface="Arial" charset="0"/>
              </a:defRPr>
            </a:lvl8pPr>
            <a:lvl9pPr marL="2735885" indent="-160934" defTabSz="316281" eaLnBrk="0" fontAlgn="base" hangingPunct="0">
              <a:spcBef>
                <a:spcPct val="0"/>
              </a:spcBef>
              <a:spcAft>
                <a:spcPct val="0"/>
              </a:spcAft>
              <a:tabLst>
                <a:tab pos="509626" algn="l"/>
              </a:tabLst>
              <a:defRPr>
                <a:solidFill>
                  <a:schemeClr val="bg1"/>
                </a:solidFill>
                <a:latin typeface="Arial" charset="0"/>
                <a:cs typeface="Arial" charset="0"/>
              </a:defRPr>
            </a:lvl9pPr>
          </a:lstStyle>
          <a:p>
            <a:fld id="{2594AC90-2A4F-4381-8147-F77E53379C96}" type="slidenum">
              <a:rPr lang="de-DE" altLang="de-DE" smtClean="0">
                <a:solidFill>
                  <a:srgbClr val="FFFFFF"/>
                </a:solidFill>
              </a:rPr>
              <a:pPr/>
              <a:t>8</a:t>
            </a:fld>
            <a:endParaRPr lang="de-DE" altLang="de-DE">
              <a:solidFill>
                <a:srgbClr val="FFFFFF"/>
              </a:solidFill>
            </a:endParaRPr>
          </a:p>
        </p:txBody>
      </p:sp>
      <p:sp>
        <p:nvSpPr>
          <p:cNvPr id="14340" name="Textfeld 3"/>
          <p:cNvSpPr txBox="1">
            <a:spLocks noChangeArrowheads="1"/>
          </p:cNvSpPr>
          <p:nvPr/>
        </p:nvSpPr>
        <p:spPr bwMode="auto">
          <a:xfrm>
            <a:off x="2047018" y="5975164"/>
            <a:ext cx="8341362" cy="235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lnSpc>
                <a:spcPct val="93000"/>
              </a:lnSpc>
              <a:buClr>
                <a:srgbClr val="000000"/>
              </a:buClr>
              <a:buSzPct val="100000"/>
              <a:buFont typeface="Times New Roman" pitchFamily="16" charset="0"/>
              <a:buNone/>
            </a:pPr>
            <a:r>
              <a:rPr lang="de-DE" altLang="de-DE" sz="1000" dirty="0">
                <a:latin typeface="Arial" panose="020B0604020202020204" pitchFamily="34" charset="0"/>
                <a:cs typeface="Arial" panose="020B0604020202020204" pitchFamily="34" charset="0"/>
              </a:rPr>
              <a:t>Entwicklung der Arteriosklerose (modifiziert nach Libby) Quelle: cholesterin-persoenlich-nehmen.de</a:t>
            </a:r>
          </a:p>
        </p:txBody>
      </p:sp>
      <p:pic>
        <p:nvPicPr>
          <p:cNvPr id="14341" name="Picture 24" descr="Die Entwicklung der Arteriosklerose beginnt mit Entzündungen und führt mit Fortschreiten der Erkrankung zu Gefäßverengunge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47018" y="1478094"/>
            <a:ext cx="8097963" cy="4476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ußzeilenplatzhalter 1">
            <a:extLst>
              <a:ext uri="{FF2B5EF4-FFF2-40B4-BE49-F238E27FC236}">
                <a16:creationId xmlns:a16="http://schemas.microsoft.com/office/drawing/2014/main" id="{91DF883C-55C7-6621-31D8-DFD914E424DE}"/>
              </a:ext>
            </a:extLst>
          </p:cNvPr>
          <p:cNvSpPr>
            <a:spLocks noGrp="1"/>
          </p:cNvSpPr>
          <p:nvPr>
            <p:ph type="ftr" sz="quarter" idx="11"/>
          </p:nvPr>
        </p:nvSpPr>
        <p:spPr/>
        <p:txBody>
          <a:bodyPr/>
          <a:lstStyle/>
          <a:p>
            <a:r>
              <a:rPr lang="de-DE"/>
              <a:t>Stand: April 2024 © DGPR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
          <p:cNvSpPr>
            <a:spLocks noGrp="1" noChangeArrowheads="1"/>
          </p:cNvSpPr>
          <p:nvPr>
            <p:ph type="title"/>
          </p:nvPr>
        </p:nvSpPr>
        <p:spPr>
          <a:xfrm>
            <a:off x="1754768" y="710234"/>
            <a:ext cx="7972745" cy="524185"/>
          </a:xfrm>
        </p:spPr>
        <p:txBody>
          <a:bodyPr>
            <a:noAutofit/>
          </a:bodyPr>
          <a:lstStyle/>
          <a:p>
            <a:pPr>
              <a:lnSpc>
                <a:spcPct val="100000"/>
              </a:lnSpc>
              <a:spcBef>
                <a:spcPts val="1690"/>
              </a:spcBef>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dirty="0">
                <a:latin typeface="Arial" panose="020B0604020202020204" pitchFamily="34" charset="0"/>
                <a:cs typeface="Arial" panose="020B0604020202020204" pitchFamily="34" charset="0"/>
              </a:rPr>
              <a:t>Verlauf über die Lebensspanne</a:t>
            </a:r>
          </a:p>
        </p:txBody>
      </p:sp>
      <p:sp>
        <p:nvSpPr>
          <p:cNvPr id="15362"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509626" algn="l"/>
              </a:tabLst>
              <a:defRPr>
                <a:solidFill>
                  <a:schemeClr val="bg1"/>
                </a:solidFill>
                <a:latin typeface="Arial" charset="0"/>
                <a:cs typeface="Arial" charset="0"/>
              </a:defRPr>
            </a:lvl1pPr>
            <a:lvl2pPr>
              <a:tabLst>
                <a:tab pos="509626" algn="l"/>
              </a:tabLst>
              <a:defRPr>
                <a:solidFill>
                  <a:schemeClr val="bg1"/>
                </a:solidFill>
                <a:latin typeface="Arial" charset="0"/>
                <a:cs typeface="Arial" charset="0"/>
              </a:defRPr>
            </a:lvl2pPr>
            <a:lvl3pPr>
              <a:tabLst>
                <a:tab pos="509626" algn="l"/>
              </a:tabLst>
              <a:defRPr>
                <a:solidFill>
                  <a:schemeClr val="bg1"/>
                </a:solidFill>
                <a:latin typeface="Arial" charset="0"/>
                <a:cs typeface="Arial" charset="0"/>
              </a:defRPr>
            </a:lvl3pPr>
            <a:lvl4pPr>
              <a:tabLst>
                <a:tab pos="509626" algn="l"/>
              </a:tabLst>
              <a:defRPr>
                <a:solidFill>
                  <a:schemeClr val="bg1"/>
                </a:solidFill>
                <a:latin typeface="Arial" charset="0"/>
                <a:cs typeface="Arial" charset="0"/>
              </a:defRPr>
            </a:lvl4pPr>
            <a:lvl5pPr>
              <a:tabLst>
                <a:tab pos="509626" algn="l"/>
              </a:tabLst>
              <a:defRPr>
                <a:solidFill>
                  <a:schemeClr val="bg1"/>
                </a:solidFill>
                <a:latin typeface="Arial" charset="0"/>
                <a:cs typeface="Arial" charset="0"/>
              </a:defRPr>
            </a:lvl5pPr>
            <a:lvl6pPr marL="1770278" indent="-160934" defTabSz="316281" eaLnBrk="0" fontAlgn="base" hangingPunct="0">
              <a:spcBef>
                <a:spcPct val="0"/>
              </a:spcBef>
              <a:spcAft>
                <a:spcPct val="0"/>
              </a:spcAft>
              <a:tabLst>
                <a:tab pos="509626" algn="l"/>
              </a:tabLst>
              <a:defRPr>
                <a:solidFill>
                  <a:schemeClr val="bg1"/>
                </a:solidFill>
                <a:latin typeface="Arial" charset="0"/>
                <a:cs typeface="Arial" charset="0"/>
              </a:defRPr>
            </a:lvl6pPr>
            <a:lvl7pPr marL="2092147" indent="-160934" defTabSz="316281" eaLnBrk="0" fontAlgn="base" hangingPunct="0">
              <a:spcBef>
                <a:spcPct val="0"/>
              </a:spcBef>
              <a:spcAft>
                <a:spcPct val="0"/>
              </a:spcAft>
              <a:tabLst>
                <a:tab pos="509626" algn="l"/>
              </a:tabLst>
              <a:defRPr>
                <a:solidFill>
                  <a:schemeClr val="bg1"/>
                </a:solidFill>
                <a:latin typeface="Arial" charset="0"/>
                <a:cs typeface="Arial" charset="0"/>
              </a:defRPr>
            </a:lvl7pPr>
            <a:lvl8pPr marL="2414016" indent="-160934" defTabSz="316281" eaLnBrk="0" fontAlgn="base" hangingPunct="0">
              <a:spcBef>
                <a:spcPct val="0"/>
              </a:spcBef>
              <a:spcAft>
                <a:spcPct val="0"/>
              </a:spcAft>
              <a:tabLst>
                <a:tab pos="509626" algn="l"/>
              </a:tabLst>
              <a:defRPr>
                <a:solidFill>
                  <a:schemeClr val="bg1"/>
                </a:solidFill>
                <a:latin typeface="Arial" charset="0"/>
                <a:cs typeface="Arial" charset="0"/>
              </a:defRPr>
            </a:lvl8pPr>
            <a:lvl9pPr marL="2735885" indent="-160934" defTabSz="316281" eaLnBrk="0" fontAlgn="base" hangingPunct="0">
              <a:spcBef>
                <a:spcPct val="0"/>
              </a:spcBef>
              <a:spcAft>
                <a:spcPct val="0"/>
              </a:spcAft>
              <a:tabLst>
                <a:tab pos="509626" algn="l"/>
              </a:tabLst>
              <a:defRPr>
                <a:solidFill>
                  <a:schemeClr val="bg1"/>
                </a:solidFill>
                <a:latin typeface="Arial" charset="0"/>
                <a:cs typeface="Arial" charset="0"/>
              </a:defRPr>
            </a:lvl9pPr>
          </a:lstStyle>
          <a:p>
            <a:fld id="{27F018CC-5EB4-48D0-ABCC-B806AAD9D01A}" type="slidenum">
              <a:rPr lang="de-DE" altLang="de-DE" smtClean="0">
                <a:solidFill>
                  <a:srgbClr val="FFFFFF"/>
                </a:solidFill>
              </a:rPr>
              <a:pPr/>
              <a:t>9</a:t>
            </a:fld>
            <a:endParaRPr lang="de-DE" altLang="de-DE">
              <a:solidFill>
                <a:srgbClr val="FFFFFF"/>
              </a:solidFill>
            </a:endParaRPr>
          </a:p>
        </p:txBody>
      </p:sp>
      <p:pic>
        <p:nvPicPr>
          <p:cNvPr id="15364" name="Picture 2" descr="http://faq4h.bplaced.net/images/arterioskleros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74261" y="1500033"/>
            <a:ext cx="5730691" cy="50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ußzeilenplatzhalter 1">
            <a:extLst>
              <a:ext uri="{FF2B5EF4-FFF2-40B4-BE49-F238E27FC236}">
                <a16:creationId xmlns:a16="http://schemas.microsoft.com/office/drawing/2014/main" id="{C68A6A46-18DB-511A-6AD6-898A484FF377}"/>
              </a:ext>
            </a:extLst>
          </p:cNvPr>
          <p:cNvSpPr>
            <a:spLocks noGrp="1"/>
          </p:cNvSpPr>
          <p:nvPr>
            <p:ph type="ftr" sz="quarter" idx="11"/>
          </p:nvPr>
        </p:nvSpPr>
        <p:spPr/>
        <p:txBody>
          <a:bodyPr/>
          <a:lstStyle/>
          <a:p>
            <a:r>
              <a:rPr lang="de-DE"/>
              <a:t>Stand: April 2024 © DGPR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GPR_Maserfolie_KLE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GPR_Maserfolie_KLEIN" id="{AD571174-5657-4E91-AC0D-E4E851B297A2}" vid="{B60FC14B-41C5-4F7B-A051-77C534094EF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C15644933E0AC45BFBDDC6BA7BE2639" ma:contentTypeVersion="12" ma:contentTypeDescription="Ein neues Dokument erstellen." ma:contentTypeScope="" ma:versionID="bf416ab0055b8de49178c3a15ccb85ac">
  <xsd:schema xmlns:xsd="http://www.w3.org/2001/XMLSchema" xmlns:xs="http://www.w3.org/2001/XMLSchema" xmlns:p="http://schemas.microsoft.com/office/2006/metadata/properties" xmlns:ns2="8758c251-fcdb-4db6-b98b-e350b4edf6bc" xmlns:ns3="0663a006-291f-4e9d-9360-8f4572ab4371" targetNamespace="http://schemas.microsoft.com/office/2006/metadata/properties" ma:root="true" ma:fieldsID="9a777f3f03b3494d64fb63a42c9fd842" ns2:_="" ns3:_="">
    <xsd:import namespace="8758c251-fcdb-4db6-b98b-e350b4edf6bc"/>
    <xsd:import namespace="0663a006-291f-4e9d-9360-8f4572ab437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58c251-fcdb-4db6-b98b-e350b4edf6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cbe8c6d3-6790-4323-a09f-1dcc16d361d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63a006-291f-4e9d-9360-8f4572ab437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f6046-e095-4aa1-9020-596336bb5476}" ma:internalName="TaxCatchAll" ma:showField="CatchAllData" ma:web="0663a006-291f-4e9d-9360-8f4572ab43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758c251-fcdb-4db6-b98b-e350b4edf6bc">
      <Terms xmlns="http://schemas.microsoft.com/office/infopath/2007/PartnerControls"/>
    </lcf76f155ced4ddcb4097134ff3c332f>
    <TaxCatchAll xmlns="0663a006-291f-4e9d-9360-8f4572ab4371" xsi:nil="true"/>
  </documentManagement>
</p:properties>
</file>

<file path=customXml/itemProps1.xml><?xml version="1.0" encoding="utf-8"?>
<ds:datastoreItem xmlns:ds="http://schemas.openxmlformats.org/officeDocument/2006/customXml" ds:itemID="{A256BF8A-6D81-4863-A02B-8C4ACF8511CD}"/>
</file>

<file path=customXml/itemProps2.xml><?xml version="1.0" encoding="utf-8"?>
<ds:datastoreItem xmlns:ds="http://schemas.openxmlformats.org/officeDocument/2006/customXml" ds:itemID="{0887D245-3A5E-4DA4-A5FF-7347FC3677A3}">
  <ds:schemaRefs>
    <ds:schemaRef ds:uri="http://schemas.microsoft.com/sharepoint/v3/contenttype/forms"/>
  </ds:schemaRefs>
</ds:datastoreItem>
</file>

<file path=customXml/itemProps3.xml><?xml version="1.0" encoding="utf-8"?>
<ds:datastoreItem xmlns:ds="http://schemas.openxmlformats.org/officeDocument/2006/customXml" ds:itemID="{FE19523C-807C-4179-8D21-1C03F30F7E9F}">
  <ds:schemaRefs>
    <ds:schemaRef ds:uri="d6dad92c-c015-49f6-a4a9-fcfc1a4771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DGPR_Maserfolie_KLEIN</Template>
  <TotalTime>0</TotalTime>
  <Words>2758</Words>
  <Application>Microsoft Office PowerPoint</Application>
  <PresentationFormat>Breitbild</PresentationFormat>
  <Paragraphs>443</Paragraphs>
  <Slides>42</Slides>
  <Notes>32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42</vt:i4>
      </vt:variant>
    </vt:vector>
  </HeadingPairs>
  <TitlesOfParts>
    <vt:vector size="48" baseType="lpstr">
      <vt:lpstr>Arial</vt:lpstr>
      <vt:lpstr>Calibri</vt:lpstr>
      <vt:lpstr>Futura Book</vt:lpstr>
      <vt:lpstr>Futura Medium</vt:lpstr>
      <vt:lpstr>Times New Roman</vt:lpstr>
      <vt:lpstr>DGPR_Maserfolie_KLEIN</vt:lpstr>
      <vt:lpstr>PowerPoint-Präsentation</vt:lpstr>
      <vt:lpstr>PowerPoint-Präsentation</vt:lpstr>
      <vt:lpstr>PowerPoint-Präsentation</vt:lpstr>
      <vt:lpstr>Die Herzkranzgefäße</vt:lpstr>
      <vt:lpstr>PowerPoint-Präsentation</vt:lpstr>
      <vt:lpstr>Was ist ein Herzinfarkt ?</vt:lpstr>
      <vt:lpstr>2. Koronare Herzkrankheit – Entstehung</vt:lpstr>
      <vt:lpstr>Chronischer Verlauf der Arteriosklerose</vt:lpstr>
      <vt:lpstr>Verlauf über die Lebensspanne</vt:lpstr>
      <vt:lpstr>Ablauf des akuten Herzinfarktes („Plaqueruptur“)</vt:lpstr>
      <vt:lpstr>3. Koronare Herzkrankheit – Verbreitung</vt:lpstr>
      <vt:lpstr>PowerPoint-Präsentation</vt:lpstr>
      <vt:lpstr>PowerPoint-Präsentation</vt:lpstr>
      <vt:lpstr>PowerPoint-Präsentation</vt:lpstr>
      <vt:lpstr>Warum Infarkt-Patienten so spät medizinische Hilfe rufen </vt:lpstr>
      <vt:lpstr>PowerPoint-Präsentation</vt:lpstr>
      <vt:lpstr>Warum zählt jede Minute?</vt:lpstr>
      <vt:lpstr>4. Koronare Herzkrankheit – Symptome Angina pectoris</vt:lpstr>
      <vt:lpstr>PowerPoint-Präsentation</vt:lpstr>
      <vt:lpstr>Was tun?</vt:lpstr>
      <vt:lpstr>PowerPoint-Präsentation</vt:lpstr>
      <vt:lpstr>PowerPoint-Präsentation</vt:lpstr>
      <vt:lpstr>Herzinsuffizienzgruppe</vt:lpstr>
      <vt:lpstr>PowerPoint-Präsentation</vt:lpstr>
      <vt:lpstr>PowerPoint-Präsentation</vt:lpstr>
      <vt:lpstr> Patient im Herzkatheterlabor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Stefanie Kneisle</dc:creator>
  <cp:lastModifiedBy>Stefanie Kneisle</cp:lastModifiedBy>
  <cp:revision>50</cp:revision>
  <dcterms:created xsi:type="dcterms:W3CDTF">2023-01-18T07:57:28Z</dcterms:created>
  <dcterms:modified xsi:type="dcterms:W3CDTF">2024-04-11T11:41:42Z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0x010100CC15644933E0AC45BFBDDC6BA7BE2639</vt:lpwstr>
  </property>
  <property fmtid="{D5CDD505-2E9C-101B-9397-08002B2CF9AE}" pid="3" name="Order">
    <vt:r8>3500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ies>
</file>