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3C_A0FE049A.xml" ContentType="application/vnd.ms-powerpoint.comments+xml"/>
  <Override PartName="/ppt/notesSlides/notesSlide7.xml" ContentType="application/vnd.openxmlformats-officedocument.presentationml.notesSlide+xml"/>
  <Override PartName="/ppt/comments/modernComment_13D_3EB6FB88.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11" r:id="rId4"/>
  </p:sldMasterIdLst>
  <p:notesMasterIdLst>
    <p:notesMasterId r:id="rId32"/>
  </p:notesMasterIdLst>
  <p:sldIdLst>
    <p:sldId id="307" r:id="rId5"/>
    <p:sldId id="259" r:id="rId6"/>
    <p:sldId id="308" r:id="rId7"/>
    <p:sldId id="315" r:id="rId8"/>
    <p:sldId id="314" r:id="rId9"/>
    <p:sldId id="310" r:id="rId10"/>
    <p:sldId id="316" r:id="rId11"/>
    <p:sldId id="317" r:id="rId12"/>
    <p:sldId id="318" r:id="rId13"/>
    <p:sldId id="319" r:id="rId14"/>
    <p:sldId id="320" r:id="rId15"/>
    <p:sldId id="321" r:id="rId16"/>
    <p:sldId id="322" r:id="rId17"/>
    <p:sldId id="323" r:id="rId18"/>
    <p:sldId id="340" r:id="rId19"/>
    <p:sldId id="328" r:id="rId20"/>
    <p:sldId id="329" r:id="rId21"/>
    <p:sldId id="330" r:id="rId22"/>
    <p:sldId id="331" r:id="rId23"/>
    <p:sldId id="332" r:id="rId24"/>
    <p:sldId id="333" r:id="rId25"/>
    <p:sldId id="334" r:id="rId26"/>
    <p:sldId id="335" r:id="rId27"/>
    <p:sldId id="336" r:id="rId28"/>
    <p:sldId id="337" r:id="rId29"/>
    <p:sldId id="338" r:id="rId30"/>
    <p:sldId id="304" r:id="rId31"/>
  </p:sldIdLst>
  <p:sldSz cx="17316450" cy="97409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HQHt0ukdNRBSZv3/lSc99w==" hashData="4ACpRWqI393yRkPCV1MVUDxPXxrYThF9EYji8s9F4/SwqOQ11dvxr3zQwfZdNPBu3baF5xeT7FswXW6W6TutLg=="/>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 uri="{2D200454-40CA-4A62-9FC3-DE9A4176ACB9}">
      <p15:notesGuideLst xmlns:p15="http://schemas.microsoft.com/office/powerpoint/2012/main">
        <p15:guide id="1" orient="horz" pos="2674">
          <p15:clr>
            <a:srgbClr val="A4A3A4"/>
          </p15:clr>
        </p15:guide>
        <p15:guide id="2" pos="194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0A26B7-7571-E52E-B74D-E6F34C4A1D3A}" name="Gunnar Thome" initials="GT" userId="S::thome_brandenburgklinik.de#ext#@degepr.onmicrosoft.com::efad9bd0-c2d3-4810-ac6a-67ce770c95c6" providerId="AD"/>
  <p188:author id="{DC6610E8-AD70-CD58-3EFA-DBD247B6F3AA}" name="Stefanie Kneisle" initials="SK" userId="S::stefanie.kneisle@dgpr.de::c1cf020d-46ba-466c-8ff3-6f540842542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in Microsoft Office-Anwender" initials="Office [2]" lastIdx="1" clrIdx="0"/>
  <p:cmAuthor id="1" name="Ein Microsoft Office-Anwender" initials="Office [3]"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73" autoAdjust="0"/>
    <p:restoredTop sz="73848"/>
  </p:normalViewPr>
  <p:slideViewPr>
    <p:cSldViewPr>
      <p:cViewPr varScale="1">
        <p:scale>
          <a:sx n="59" d="100"/>
          <a:sy n="59" d="100"/>
        </p:scale>
        <p:origin x="1380" y="96"/>
      </p:cViewPr>
      <p:guideLst>
        <p:guide orient="horz" pos="2160"/>
        <p:guide pos="3839"/>
      </p:guideLst>
    </p:cSldViewPr>
  </p:slideViewPr>
  <p:outlineViewPr>
    <p:cViewPr varScale="1">
      <p:scale>
        <a:sx n="170" d="200"/>
        <a:sy n="170" d="200"/>
      </p:scale>
      <p:origin x="-780" y="-8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omments/modernComment_13C_A0FE049A.xml><?xml version="1.0" encoding="utf-8"?>
<p188:cmLst xmlns:a="http://schemas.openxmlformats.org/drawingml/2006/main" xmlns:r="http://schemas.openxmlformats.org/officeDocument/2006/relationships" xmlns:p188="http://schemas.microsoft.com/office/powerpoint/2018/8/main">
  <p188:cm id="{62492E1B-6FCB-4206-8357-D4D67B30F2AD}" authorId="{DC6610E8-AD70-CD58-3EFA-DBD247B6F3AA}" created="2023-06-01T11:39:57.150">
    <ac:deMkLst xmlns:ac="http://schemas.microsoft.com/office/drawing/2013/main/command">
      <pc:docMk xmlns:pc="http://schemas.microsoft.com/office/powerpoint/2013/main/command"/>
      <pc:sldMk xmlns:pc="http://schemas.microsoft.com/office/powerpoint/2013/main/command" cId="2701001882" sldId="316"/>
      <ac:grpSpMk id="5" creationId="{20E3BE63-3225-9E7E-3E66-3804CC03BB40}"/>
    </ac:deMkLst>
    <p188:txBody>
      <a:bodyPr/>
      <a:lstStyle/>
      <a:p>
        <a:r>
          <a:rPr lang="de-DE"/>
          <a:t>Aktuellere Zahlen und Grafik</a:t>
        </a:r>
      </a:p>
    </p188:txBody>
  </p188:cm>
</p188:cmLst>
</file>

<file path=ppt/comments/modernComment_13D_3EB6FB88.xml><?xml version="1.0" encoding="utf-8"?>
<p188:cmLst xmlns:a="http://schemas.openxmlformats.org/drawingml/2006/main" xmlns:r="http://schemas.openxmlformats.org/officeDocument/2006/relationships" xmlns:p188="http://schemas.microsoft.com/office/powerpoint/2018/8/main">
  <p188:cm id="{395822F9-FFAE-46BB-93DF-D524C26D13CA}" authorId="{DC6610E8-AD70-CD58-3EFA-DBD247B6F3AA}" created="2023-06-01T12:08:21.807">
    <ac:deMkLst xmlns:ac="http://schemas.microsoft.com/office/drawing/2013/main/command">
      <pc:docMk xmlns:pc="http://schemas.microsoft.com/office/powerpoint/2013/main/command"/>
      <pc:sldMk xmlns:pc="http://schemas.microsoft.com/office/powerpoint/2013/main/command" cId="1052179336" sldId="317"/>
      <ac:grpSpMk id="5" creationId="{ECC06388-5654-CDA2-5029-2CB2FB4C8837}"/>
    </ac:deMkLst>
    <p188:txBody>
      <a:bodyPr/>
      <a:lstStyle/>
      <a:p>
        <a:r>
          <a:rPr lang="de-DE"/>
          <a:t>Neue Zahlen und neue Grafik</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AutoShape 1"/>
          <p:cNvSpPr>
            <a:spLocks noChangeArrowheads="1"/>
          </p:cNvSpPr>
          <p:nvPr/>
        </p:nvSpPr>
        <p:spPr bwMode="auto">
          <a:xfrm>
            <a:off x="0"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86" tIns="41893" rIns="83786" bIns="41893" anchor="ctr"/>
          <a:lstStyle/>
          <a:p>
            <a:pPr eaLnBrk="1">
              <a:lnSpc>
                <a:spcPct val="93000"/>
              </a:lnSpc>
              <a:buClr>
                <a:srgbClr val="000000"/>
              </a:buClr>
              <a:buSzPct val="100000"/>
              <a:buFont typeface="Times New Roman" pitchFamily="18" charset="0"/>
              <a:buNone/>
            </a:pPr>
            <a:endParaRPr lang="de-DE" altLang="de-DE"/>
          </a:p>
        </p:txBody>
      </p:sp>
      <p:sp>
        <p:nvSpPr>
          <p:cNvPr id="3075" name="AutoShape 2"/>
          <p:cNvSpPr>
            <a:spLocks noChangeArrowheads="1"/>
          </p:cNvSpPr>
          <p:nvPr/>
        </p:nvSpPr>
        <p:spPr bwMode="auto">
          <a:xfrm>
            <a:off x="0"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86" tIns="41893" rIns="83786" bIns="41893" anchor="ctr"/>
          <a:lstStyle/>
          <a:p>
            <a:pPr eaLnBrk="1">
              <a:lnSpc>
                <a:spcPct val="93000"/>
              </a:lnSpc>
              <a:buClr>
                <a:srgbClr val="000000"/>
              </a:buClr>
              <a:buSzPct val="100000"/>
              <a:buFont typeface="Times New Roman" pitchFamily="18" charset="0"/>
              <a:buNone/>
            </a:pPr>
            <a:endParaRPr lang="de-DE" altLang="de-DE"/>
          </a:p>
        </p:txBody>
      </p:sp>
      <p:sp>
        <p:nvSpPr>
          <p:cNvPr id="3076" name="AutoShape 3"/>
          <p:cNvSpPr>
            <a:spLocks noChangeArrowheads="1"/>
          </p:cNvSpPr>
          <p:nvPr/>
        </p:nvSpPr>
        <p:spPr bwMode="auto">
          <a:xfrm>
            <a:off x="0"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86" tIns="41893" rIns="83786" bIns="41893" anchor="ctr"/>
          <a:lstStyle/>
          <a:p>
            <a:pPr eaLnBrk="1">
              <a:lnSpc>
                <a:spcPct val="93000"/>
              </a:lnSpc>
              <a:buClr>
                <a:srgbClr val="000000"/>
              </a:buClr>
              <a:buSzPct val="100000"/>
              <a:buFont typeface="Times New Roman" pitchFamily="18" charset="0"/>
              <a:buNone/>
            </a:pPr>
            <a:endParaRPr lang="de-DE" altLang="de-DE"/>
          </a:p>
        </p:txBody>
      </p:sp>
      <p:sp>
        <p:nvSpPr>
          <p:cNvPr id="3077" name="Rectangle 4"/>
          <p:cNvSpPr>
            <a:spLocks noGrp="1" noRot="1" noChangeAspect="1" noChangeArrowheads="1"/>
          </p:cNvSpPr>
          <p:nvPr>
            <p:ph type="sldImg"/>
          </p:nvPr>
        </p:nvSpPr>
        <p:spPr bwMode="auto">
          <a:xfrm>
            <a:off x="93663" y="754063"/>
            <a:ext cx="6604000" cy="3716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2" name="Rectangle 5"/>
          <p:cNvSpPr>
            <a:spLocks noGrp="1" noChangeArrowheads="1"/>
          </p:cNvSpPr>
          <p:nvPr>
            <p:ph type="body"/>
          </p:nvPr>
        </p:nvSpPr>
        <p:spPr bwMode="auto">
          <a:xfrm>
            <a:off x="679450" y="4714875"/>
            <a:ext cx="5432425" cy="446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de-DE" altLang="de-DE"/>
          </a:p>
        </p:txBody>
      </p:sp>
      <p:sp>
        <p:nvSpPr>
          <p:cNvPr id="3078" name="Rectangle 6"/>
          <p:cNvSpPr>
            <a:spLocks noGrp="1" noChangeArrowheads="1"/>
          </p:cNvSpPr>
          <p:nvPr>
            <p:ph type="hdr"/>
          </p:nvPr>
        </p:nvSpPr>
        <p:spPr bwMode="auto">
          <a:xfrm>
            <a:off x="0" y="0"/>
            <a:ext cx="2944813"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300">
                <a:solidFill>
                  <a:srgbClr val="000000"/>
                </a:solidFill>
                <a:latin typeface="Times New Roman" pitchFamily="18" charset="0"/>
                <a:ea typeface="Arial Unicode MS" pitchFamily="34" charset="-128"/>
                <a:cs typeface="Arial Unicode MS" pitchFamily="34" charset="-128"/>
              </a:defRPr>
            </a:lvl1pPr>
          </a:lstStyle>
          <a:p>
            <a:endParaRPr lang="de-DE" altLang="de-DE"/>
          </a:p>
        </p:txBody>
      </p:sp>
      <p:sp>
        <p:nvSpPr>
          <p:cNvPr id="3079" name="Rectangle 7"/>
          <p:cNvSpPr>
            <a:spLocks noGrp="1" noChangeArrowheads="1"/>
          </p:cNvSpPr>
          <p:nvPr>
            <p:ph type="dt"/>
          </p:nvPr>
        </p:nvSpPr>
        <p:spPr bwMode="auto">
          <a:xfrm>
            <a:off x="3846513" y="0"/>
            <a:ext cx="2944812"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3000"/>
              </a:lnSpc>
              <a:buSzPct val="10000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300">
                <a:solidFill>
                  <a:srgbClr val="000000"/>
                </a:solidFill>
                <a:latin typeface="Times New Roman" pitchFamily="18" charset="0"/>
                <a:ea typeface="Arial Unicode MS" pitchFamily="34" charset="-128"/>
                <a:cs typeface="Arial Unicode MS" pitchFamily="34" charset="-128"/>
              </a:defRPr>
            </a:lvl1pPr>
          </a:lstStyle>
          <a:p>
            <a:endParaRPr lang="de-DE" altLang="de-DE"/>
          </a:p>
        </p:txBody>
      </p:sp>
      <p:sp>
        <p:nvSpPr>
          <p:cNvPr id="3080" name="Rectangle 8"/>
          <p:cNvSpPr>
            <a:spLocks noGrp="1" noChangeArrowheads="1"/>
          </p:cNvSpPr>
          <p:nvPr>
            <p:ph type="ftr"/>
          </p:nvPr>
        </p:nvSpPr>
        <p:spPr bwMode="auto">
          <a:xfrm>
            <a:off x="0" y="9429750"/>
            <a:ext cx="2944813"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eaLnBrk="1">
              <a:lnSpc>
                <a:spcPct val="93000"/>
              </a:lnSpc>
              <a:buSzPct val="10000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300">
                <a:solidFill>
                  <a:srgbClr val="000000"/>
                </a:solidFill>
                <a:latin typeface="Times New Roman" pitchFamily="18" charset="0"/>
                <a:ea typeface="Arial Unicode MS" pitchFamily="34" charset="-128"/>
                <a:cs typeface="Arial Unicode MS" pitchFamily="34" charset="-128"/>
              </a:defRPr>
            </a:lvl1pPr>
          </a:lstStyle>
          <a:p>
            <a:endParaRPr lang="de-DE" altLang="de-DE"/>
          </a:p>
        </p:txBody>
      </p:sp>
      <p:sp>
        <p:nvSpPr>
          <p:cNvPr id="3081" name="Rectangle 9"/>
          <p:cNvSpPr>
            <a:spLocks noGrp="1" noChangeArrowheads="1"/>
          </p:cNvSpPr>
          <p:nvPr>
            <p:ph type="sldNum"/>
          </p:nvPr>
        </p:nvSpPr>
        <p:spPr bwMode="auto">
          <a:xfrm>
            <a:off x="3846513" y="9429750"/>
            <a:ext cx="2944812"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300">
                <a:solidFill>
                  <a:srgbClr val="000000"/>
                </a:solidFill>
                <a:latin typeface="Times New Roman" pitchFamily="18" charset="0"/>
                <a:ea typeface="Arial Unicode MS" pitchFamily="34" charset="-128"/>
                <a:cs typeface="Arial Unicode MS" pitchFamily="34" charset="-128"/>
              </a:defRPr>
            </a:lvl1pPr>
          </a:lstStyle>
          <a:p>
            <a:fld id="{039D0330-FDC9-4217-9F82-9EB4175DDB8A}" type="slidenum">
              <a:rPr lang="de-DE" altLang="de-DE"/>
              <a:pPr/>
              <a:t>‹Nr.›</a:t>
            </a:fld>
            <a:endParaRPr lang="de-DE" altLang="de-DE"/>
          </a:p>
        </p:txBody>
      </p:sp>
    </p:spTree>
    <p:extLst>
      <p:ext uri="{BB962C8B-B14F-4D97-AF65-F5344CB8AC3E}">
        <p14:creationId xmlns:p14="http://schemas.microsoft.com/office/powerpoint/2010/main" val="3149130973"/>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9"/>
          <p:cNvSpPr>
            <a:spLocks noGrp="1" noChangeArrowheads="1"/>
          </p:cNvSpPr>
          <p:nvPr>
            <p:ph type="sldNum" sz="quarter"/>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6975" algn="l"/>
                <a:tab pos="2879725" algn="l"/>
                <a:tab pos="3290888" algn="l"/>
                <a:tab pos="3702050" algn="l"/>
                <a:tab pos="4114800" algn="l"/>
                <a:tab pos="4525963" algn="l"/>
                <a:tab pos="4937125" algn="l"/>
                <a:tab pos="5349875" algn="l"/>
                <a:tab pos="5761038" algn="l"/>
                <a:tab pos="6172200" algn="l"/>
                <a:tab pos="6584950" algn="l"/>
                <a:tab pos="6996113" algn="l"/>
                <a:tab pos="7407275" algn="l"/>
                <a:tab pos="7820025" algn="l"/>
                <a:tab pos="8231188" algn="l"/>
              </a:tabLst>
              <a:defRPr sz="1200">
                <a:solidFill>
                  <a:srgbClr val="000000"/>
                </a:solidFill>
                <a:latin typeface="Times New Roman" pitchFamily="18" charset="0"/>
              </a:defRPr>
            </a:lvl9pPr>
          </a:lstStyle>
          <a:p>
            <a:pPr>
              <a:spcBef>
                <a:spcPct val="0"/>
              </a:spcBef>
              <a:buClrTx/>
              <a:buFontTx/>
              <a:buNone/>
            </a:pPr>
            <a:fld id="{9741C98B-E722-467C-84A3-CC479E2DF1AD}" type="slidenum">
              <a:rPr lang="de-DE" altLang="de-DE" sz="1300"/>
              <a:pPr>
                <a:spcBef>
                  <a:spcPct val="0"/>
                </a:spcBef>
                <a:buClrTx/>
                <a:buFontTx/>
                <a:buNone/>
              </a:pPr>
              <a:t>2</a:t>
            </a:fld>
            <a:endParaRPr lang="de-DE" altLang="de-DE" sz="1300"/>
          </a:p>
        </p:txBody>
      </p:sp>
      <p:sp>
        <p:nvSpPr>
          <p:cNvPr id="21507"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8" name="Rectangle 2"/>
          <p:cNvSpPr>
            <a:spLocks noGrp="1" noChangeArrowheads="1"/>
          </p:cNvSpPr>
          <p:nvPr>
            <p:ph type="body" idx="1"/>
          </p:nvPr>
        </p:nvSpPr>
        <p:spPr>
          <a:xfrm>
            <a:off x="679450" y="4714875"/>
            <a:ext cx="5435600" cy="4464050"/>
          </a:xfrm>
          <a:noFill/>
          <a:ln/>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dirty="0"/>
              <a:t>Körperliche Aktivität und Training in der Sekundärprävention, also </a:t>
            </a:r>
            <a:r>
              <a:rPr lang="de-DE" altLang="de-DE" b="1" dirty="0"/>
              <a:t>nach</a:t>
            </a:r>
            <a:r>
              <a:rPr lang="de-DE" altLang="de-DE" dirty="0"/>
              <a:t> einem Ereignis wie Herzinfarkt, Herzklappenoperation oder Schlaganfall. Das Gegenteil von Sekundärprävention wäre die Primärprävention, dabei geht es darum das Auftreten von Krankheiten zu vermeiden, also </a:t>
            </a:r>
            <a:r>
              <a:rPr lang="de-DE" altLang="de-DE" b="1" dirty="0"/>
              <a:t>vorher </a:t>
            </a:r>
            <a:r>
              <a:rPr lang="de-DE" altLang="de-DE" dirty="0"/>
              <a:t>schon tätig zu werden, </a:t>
            </a:r>
          </a:p>
        </p:txBody>
      </p:sp>
    </p:spTree>
    <p:extLst>
      <p:ext uri="{BB962C8B-B14F-4D97-AF65-F5344CB8AC3E}">
        <p14:creationId xmlns:p14="http://schemas.microsoft.com/office/powerpoint/2010/main" val="4150843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Vermehrte Bewegung hat nicht nur Auswirkungen auf den Körper, sondern auch auf das Befinden. Wer trainierter ist, ist leistungsfähiger, hat eine bessere Muskelkraft, ist flexibler und kann sich besser koordiniert bewegen. Alle diese Auswirkungen werden positiv wahrgenommen und erhöhen die Lebensqualität im Alltag und im Beruf. Hinzu kommt, dass auch Schmerzen im Bereich des Bewegungsapparates oder der Beinmuskulatur abnehmen können.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11</a:t>
            </a:fld>
            <a:endParaRPr lang="de-DE" altLang="de-DE"/>
          </a:p>
        </p:txBody>
      </p:sp>
    </p:spTree>
    <p:extLst>
      <p:ext uri="{BB962C8B-B14F-4D97-AF65-F5344CB8AC3E}">
        <p14:creationId xmlns:p14="http://schemas.microsoft.com/office/powerpoint/2010/main" val="2185861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Die Auswirkungen vermehrter Bewegung auf den Körper sind in jedem Alter anders. Kinder und Jugendliche profitieren vorwiegend hinsichtlich ihrer Ausdauer, Flexibilität, Koordination und Kraft. Sport soll bei ihnen so gewählt werden, dass er vorwiegend Spaß macht. Im mittleren Alter dient Bewegung der Erhaltung der körperlichen Leistungsfähigkeit im Privatleben wie im Beruf. Sie verhindert die Entwicklung von Krankheiten, auch von Herzinfarkten. Inzwischen wissen wir, dass das auch für das höhere Alter gilt. Wenn schon Krankheiten mit Organschädigungen vorhanden sind, muss die Bewegung immer krankheitsgerecht sein, das heißt individuell angepasst werden.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12</a:t>
            </a:fld>
            <a:endParaRPr lang="de-DE" altLang="de-DE"/>
          </a:p>
        </p:txBody>
      </p:sp>
    </p:spTree>
    <p:extLst>
      <p:ext uri="{BB962C8B-B14F-4D97-AF65-F5344CB8AC3E}">
        <p14:creationId xmlns:p14="http://schemas.microsoft.com/office/powerpoint/2010/main" val="741541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Körperliches Training führen heute auch Patienten mit einer Herzschädigung durch, die mit einer Pumpschwäche einhergeht. Für sie sind spezielle Programme erforderlich. Auch Patienten, bei denen Herzkranzgefäße oder Becken-Bein-Gefäße mit einem Ballon aufgedehnt wurden, bei denen eine Gefäßstütze – ein Stent – eingesetzt oder bei denen eine Herzoperation durchgeführt wurde, sollen eine Bewegungstherapie durchführen. Herzkranke haben oft zusätzliche Erkrankungen -  Stoffwechselkrankheiten, Schädigungen am Bewegungsapparat oder Lungenkrankheiten. Von all diesen Krankheiten ist bekannt, dass sie durch eine krankheitsgerechte Bewegungsbehandlung günstig beeinflusst werden.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13</a:t>
            </a:fld>
            <a:endParaRPr lang="de-DE" altLang="de-DE"/>
          </a:p>
        </p:txBody>
      </p:sp>
    </p:spTree>
    <p:extLst>
      <p:ext uri="{BB962C8B-B14F-4D97-AF65-F5344CB8AC3E}">
        <p14:creationId xmlns:p14="http://schemas.microsoft.com/office/powerpoint/2010/main" val="1570155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Guter Schlaf ist wichtig und bedeutet aktive Erholung für den Körper. Aber während unsere Wachphase sollten wir die Bewegung unbedingt in unseren Tagesrhythmus einplanen. Ein strukturierter Tagesablauf und Wochenplan hilft dabei. Planen Sie tägliche Spaziergänge ein? Haben Sie sportliche Aktivitäten in der Woche?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14</a:t>
            </a:fld>
            <a:endParaRPr lang="de-DE" altLang="de-DE"/>
          </a:p>
        </p:txBody>
      </p:sp>
    </p:spTree>
    <p:extLst>
      <p:ext uri="{BB962C8B-B14F-4D97-AF65-F5344CB8AC3E}">
        <p14:creationId xmlns:p14="http://schemas.microsoft.com/office/powerpoint/2010/main" val="2572153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Welche Sportarten soll ein Herzkranker betreiben? Wie stark soll er sich belasten? Wie häufig und wie lange soll er körperlich aktiv sein? Diese Fragen sind für den Betroffenen wichtig und entscheidend für den Erfolg oder Misserfolg des Trainings. Wer gut über die richtige Form der Bewegung Bescheid weiß, wird einen besseren Nutzen haben und Schaden abwenden.</a:t>
            </a:r>
            <a:r>
              <a:rPr lang="de-DE" altLang="de-DE" dirty="0">
                <a:latin typeface="Times New Roman" charset="0"/>
              </a:rPr>
              <a:t> </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de-DE" altLang="de-DE" dirty="0">
              <a:latin typeface="Times New Roman" charset="0"/>
            </a:endParaRP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pitchFamily="34" charset="0"/>
                <a:cs typeface="Arial" pitchFamily="34" charset="0"/>
              </a:rPr>
              <a:t>Es gibt eine Fülle von Bewegungsarten, auch neuen Sportarten, die Herzkranke betreiben können und die Spaß machen. Wer herzkrank ist, sollte die Möglichkeit nutzen, auch unbekannte Sportarten auszuprobieren und  gemeinsam mit dem behandelnden Arzt die für ihn richtige auszuwählen.</a:t>
            </a:r>
            <a:r>
              <a:rPr lang="de-DE" altLang="de-DE" baseline="0" dirty="0">
                <a:latin typeface="Arial" pitchFamily="34" charset="0"/>
                <a:cs typeface="Arial" pitchFamily="34" charset="0"/>
              </a:rPr>
              <a:t> </a:t>
            </a:r>
            <a:r>
              <a:rPr lang="de-DE" altLang="de-DE" b="1" baseline="0" dirty="0">
                <a:latin typeface="Arial" pitchFamily="34" charset="0"/>
                <a:cs typeface="Arial" pitchFamily="34" charset="0"/>
              </a:rPr>
              <a:t>Grundsätzlich muss dabei nach heutigem medizinischem und sportwissenschaftlichem sogar eher die Frage gestellt werden: Warum können ein bestimmtes Bewegungsmuster oder eine bestimmte Sportart nicht ausgeübt bzw. empfohlen werden?</a:t>
            </a:r>
            <a:endParaRPr lang="de-DE" altLang="de-DE" b="1" dirty="0"/>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15</a:t>
            </a:fld>
            <a:endParaRPr lang="de-DE" altLang="de-DE"/>
          </a:p>
        </p:txBody>
      </p:sp>
    </p:spTree>
    <p:extLst>
      <p:ext uri="{BB962C8B-B14F-4D97-AF65-F5344CB8AC3E}">
        <p14:creationId xmlns:p14="http://schemas.microsoft.com/office/powerpoint/2010/main" val="1821204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Grundsätzlich sind alle Ausdauersportarten geeignet. Ausdauersportarten sind dadurch gekennzeichnet, dass sich die Skelettmuskulatur regelmäßig zusammenzieht und erschlafft. Man spricht von einem dynamischen Training. Ein solches Training führt zur Gefäßweitstellung, geht mit einem geringen Blutdruckanstieg einher und belastet das Herz wenig. Ein günstiger Trainingseffekt kann auch durch ein Intervalltraining erzielt werden. Dabei wechseln kurze Phasen mit hoher Belastung mit Phasen ganz geringer Belastung. Um Ausdauersport effektiv betreiben zu können, braucht man auch Muskelkraft. Ein Herzkranker sollte daher auch Krafttraining betreiben, allerdings </a:t>
            </a:r>
            <a:r>
              <a:rPr lang="de-DE" altLang="de-DE" b="1" dirty="0">
                <a:latin typeface="Arial" charset="0"/>
                <a:ea typeface="Arial" charset="0"/>
                <a:cs typeface="Arial" charset="0"/>
              </a:rPr>
              <a:t>kein Bodybuilding</a:t>
            </a:r>
            <a:r>
              <a:rPr lang="de-DE" altLang="de-DE" dirty="0">
                <a:latin typeface="Arial" charset="0"/>
                <a:ea typeface="Arial" charset="0"/>
                <a:cs typeface="Arial" charset="0"/>
              </a:rPr>
              <a:t>, sondern ein </a:t>
            </a:r>
            <a:r>
              <a:rPr lang="de-DE" altLang="de-DE" b="1" dirty="0">
                <a:latin typeface="Arial" charset="0"/>
                <a:ea typeface="Arial" charset="0"/>
                <a:cs typeface="Arial" charset="0"/>
              </a:rPr>
              <a:t>angeleitetes Kraftausdauertraining</a:t>
            </a:r>
            <a:r>
              <a:rPr lang="de-DE" altLang="de-DE" dirty="0">
                <a:latin typeface="Arial" charset="0"/>
                <a:ea typeface="Arial" charset="0"/>
                <a:cs typeface="Arial" charset="0"/>
              </a:rPr>
              <a:t>. </a:t>
            </a:r>
            <a:r>
              <a:rPr lang="de-DE" altLang="de-DE" b="1" dirty="0">
                <a:latin typeface="Arial" charset="0"/>
                <a:ea typeface="Arial" charset="0"/>
                <a:cs typeface="Arial" charset="0"/>
              </a:rPr>
              <a:t>Ein Training </a:t>
            </a:r>
            <a:r>
              <a:rPr lang="de-DE" altLang="de-DE" dirty="0">
                <a:latin typeface="Arial" charset="0"/>
                <a:ea typeface="Arial" charset="0"/>
                <a:cs typeface="Arial" charset="0"/>
              </a:rPr>
              <a:t>sollte typischerweise zu 2/3 aus Ausdauertraining und zu 1/3 aus </a:t>
            </a:r>
            <a:r>
              <a:rPr lang="de-DE" altLang="de-DE" b="1" dirty="0">
                <a:latin typeface="Arial" charset="0"/>
                <a:ea typeface="Arial" charset="0"/>
                <a:cs typeface="Arial" charset="0"/>
              </a:rPr>
              <a:t>Krafttraining</a:t>
            </a:r>
            <a:r>
              <a:rPr lang="de-DE" altLang="de-DE" dirty="0">
                <a:latin typeface="Arial" charset="0"/>
                <a:ea typeface="Arial" charset="0"/>
                <a:cs typeface="Arial" charset="0"/>
              </a:rPr>
              <a:t> </a:t>
            </a:r>
            <a:r>
              <a:rPr lang="de-DE" altLang="de-DE" b="1" dirty="0">
                <a:latin typeface="Arial" charset="0"/>
                <a:ea typeface="Arial" charset="0"/>
                <a:cs typeface="Arial" charset="0"/>
              </a:rPr>
              <a:t>wöchentlich</a:t>
            </a:r>
            <a:r>
              <a:rPr lang="de-DE" altLang="de-DE" dirty="0">
                <a:latin typeface="Arial" charset="0"/>
                <a:ea typeface="Arial" charset="0"/>
                <a:cs typeface="Arial" charset="0"/>
              </a:rPr>
              <a:t> bestehen.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16</a:t>
            </a:fld>
            <a:endParaRPr lang="de-DE" altLang="de-DE"/>
          </a:p>
        </p:txBody>
      </p:sp>
    </p:spTree>
    <p:extLst>
      <p:ext uri="{BB962C8B-B14F-4D97-AF65-F5344CB8AC3E}">
        <p14:creationId xmlns:p14="http://schemas.microsoft.com/office/powerpoint/2010/main" val="1028510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Das Krafttraining sollte alle großen Muskelgruppen es Körpers beinhalten: Beine, Rumpf, Arme / Oberkörper. Es wird ein </a:t>
            </a:r>
            <a:r>
              <a:rPr lang="de-DE" altLang="de-DE" dirty="0" err="1">
                <a:latin typeface="Arial" charset="0"/>
                <a:ea typeface="Arial" charset="0"/>
                <a:cs typeface="Arial" charset="0"/>
              </a:rPr>
              <a:t>dynamsiches</a:t>
            </a:r>
            <a:r>
              <a:rPr lang="de-DE" altLang="de-DE" dirty="0">
                <a:latin typeface="Arial" charset="0"/>
                <a:ea typeface="Arial" charset="0"/>
                <a:cs typeface="Arial" charset="0"/>
              </a:rPr>
              <a:t> Kraft – und Muskelanspannung - eingesetzt, jedoch </a:t>
            </a:r>
            <a:r>
              <a:rPr lang="de-DE" altLang="de-DE" b="1" dirty="0">
                <a:latin typeface="Arial" charset="0"/>
                <a:ea typeface="Arial" charset="0"/>
                <a:cs typeface="Arial" charset="0"/>
              </a:rPr>
              <a:t>durch Begrenzung der Wiederholungszahlen und eine richtige</a:t>
            </a:r>
            <a:r>
              <a:rPr lang="de-DE" altLang="de-DE" b="1" baseline="0" dirty="0">
                <a:latin typeface="Arial" charset="0"/>
                <a:ea typeface="Arial" charset="0"/>
                <a:cs typeface="Arial" charset="0"/>
              </a:rPr>
              <a:t> Atemtechnik (Vermeidung von sogenannter Pressatmung) gilt es starke Blutdruckanstiege zu vermeiden</a:t>
            </a:r>
            <a:r>
              <a:rPr lang="de-DE" altLang="de-DE" dirty="0">
                <a:latin typeface="Arial" charset="0"/>
                <a:ea typeface="Arial" charset="0"/>
                <a:cs typeface="Arial" charset="0"/>
              </a:rPr>
              <a:t>. Ein </a:t>
            </a:r>
            <a:r>
              <a:rPr lang="de-DE" altLang="de-DE" b="1" dirty="0">
                <a:latin typeface="Arial" charset="0"/>
                <a:ea typeface="Arial" charset="0"/>
                <a:cs typeface="Arial" charset="0"/>
              </a:rPr>
              <a:t>Krafttraining</a:t>
            </a:r>
            <a:r>
              <a:rPr lang="de-DE" altLang="de-DE" dirty="0">
                <a:latin typeface="Arial" charset="0"/>
                <a:ea typeface="Arial" charset="0"/>
                <a:cs typeface="Arial" charset="0"/>
              </a:rPr>
              <a:t> führt </a:t>
            </a:r>
            <a:r>
              <a:rPr lang="de-DE" altLang="de-DE" b="1" dirty="0">
                <a:latin typeface="Arial" charset="0"/>
                <a:ea typeface="Arial" charset="0"/>
                <a:cs typeface="Arial" charset="0"/>
              </a:rPr>
              <a:t>langfristig auch zu einer günstigen </a:t>
            </a:r>
            <a:r>
              <a:rPr lang="de-DE" altLang="de-DE" dirty="0">
                <a:latin typeface="Arial" charset="0"/>
                <a:ea typeface="Arial" charset="0"/>
                <a:cs typeface="Arial" charset="0"/>
              </a:rPr>
              <a:t>Dickenzunahme der Muskulatur, es erhöht aber </a:t>
            </a:r>
            <a:r>
              <a:rPr lang="de-DE" altLang="de-DE" b="1" dirty="0">
                <a:latin typeface="Arial" charset="0"/>
                <a:ea typeface="Arial" charset="0"/>
                <a:cs typeface="Arial" charset="0"/>
              </a:rPr>
              <a:t>bereits vorher </a:t>
            </a:r>
            <a:r>
              <a:rPr lang="de-DE" altLang="de-DE" dirty="0">
                <a:latin typeface="Arial" charset="0"/>
                <a:ea typeface="Arial" charset="0"/>
                <a:cs typeface="Arial" charset="0"/>
              </a:rPr>
              <a:t>die Kraft.</a:t>
            </a:r>
            <a:r>
              <a:rPr lang="de-DE" altLang="de-DE" baseline="0" dirty="0">
                <a:latin typeface="Arial" charset="0"/>
                <a:ea typeface="Arial" charset="0"/>
                <a:cs typeface="Arial" charset="0"/>
              </a:rPr>
              <a:t> </a:t>
            </a:r>
            <a:r>
              <a:rPr lang="de-DE" altLang="de-DE" dirty="0">
                <a:latin typeface="Arial" charset="0"/>
                <a:ea typeface="Arial" charset="0"/>
                <a:cs typeface="Arial" charset="0"/>
              </a:rPr>
              <a:t>Ein </a:t>
            </a:r>
            <a:r>
              <a:rPr lang="de-DE" altLang="de-DE" b="1" dirty="0">
                <a:latin typeface="Arial" charset="0"/>
                <a:ea typeface="Arial" charset="0"/>
                <a:cs typeface="Arial" charset="0"/>
              </a:rPr>
              <a:t>Krafttraining</a:t>
            </a:r>
            <a:r>
              <a:rPr lang="de-DE" altLang="de-DE" dirty="0">
                <a:latin typeface="Arial" charset="0"/>
                <a:ea typeface="Arial" charset="0"/>
                <a:cs typeface="Arial" charset="0"/>
              </a:rPr>
              <a:t> kann sowohl mit Geräten als auch mit dem eigenen Körper durchgeführt werden, z.B. als Wandstützen, d.h. auch zu Hause lassen sich regelmäßig Kraftübungen durchführen!</a:t>
            </a:r>
            <a:endParaRPr lang="de-DE" altLang="de-DE" dirty="0">
              <a:latin typeface="Times New Roman" charset="0"/>
            </a:endParaRP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17</a:t>
            </a:fld>
            <a:endParaRPr lang="de-DE" altLang="de-DE"/>
          </a:p>
        </p:txBody>
      </p:sp>
    </p:spTree>
    <p:extLst>
      <p:ext uri="{BB962C8B-B14F-4D97-AF65-F5344CB8AC3E}">
        <p14:creationId xmlns:p14="http://schemas.microsoft.com/office/powerpoint/2010/main" val="1903805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Ein Herzkranker sollte sich nicht maximal belasten. Alle Sportarten, die mit extremen Belastungen einhergehen, insbesondere solche mit maximalem Krafteinsatz, sind daher grundsätzlich zu meiden.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18</a:t>
            </a:fld>
            <a:endParaRPr lang="de-DE" altLang="de-DE"/>
          </a:p>
        </p:txBody>
      </p:sp>
    </p:spTree>
    <p:extLst>
      <p:ext uri="{BB962C8B-B14F-4D97-AF65-F5344CB8AC3E}">
        <p14:creationId xmlns:p14="http://schemas.microsoft.com/office/powerpoint/2010/main" val="2798096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buFont typeface="Times New Roman" charset="0"/>
              <a:buNone/>
              <a:defRPr/>
            </a:pPr>
            <a:r>
              <a:rPr lang="de-DE" altLang="de-DE" b="1" dirty="0">
                <a:latin typeface="Arial" charset="0"/>
                <a:ea typeface="Arial" charset="0"/>
                <a:cs typeface="Arial" charset="0"/>
              </a:rPr>
              <a:t>Eher meiden sollte ein Herzkranker auch Sportarten mit Wettkampfcharakter. Beim Wettkampf verliert der Betroffene schnell die Kontrolle und überlastet seinen Körper. Auch die Verletzungsgefahr nimmt zu. </a:t>
            </a:r>
          </a:p>
          <a:p>
            <a:pPr eaLnBrk="1" hangingPunct="1">
              <a:buFont typeface="Times New Roman" charset="0"/>
              <a:buNone/>
              <a:defRPr/>
            </a:pPr>
            <a:endParaRPr lang="de-DE" altLang="de-DE" dirty="0">
              <a:latin typeface="Arial" charset="0"/>
              <a:ea typeface="Arial" charset="0"/>
              <a:cs typeface="Arial" charset="0"/>
            </a:endParaRPr>
          </a:p>
          <a:p>
            <a:pPr eaLnBrk="1" hangingPunct="1">
              <a:buFont typeface="Times New Roman" charset="0"/>
              <a:buNone/>
              <a:defRPr/>
            </a:pPr>
            <a:r>
              <a:rPr lang="de-DE" altLang="de-DE" dirty="0">
                <a:latin typeface="Arial" charset="0"/>
                <a:ea typeface="Arial" charset="0"/>
                <a:cs typeface="Arial" charset="0"/>
              </a:rPr>
              <a:t>Entscheidend bei der Bewegung ist nicht nur, welche Sportart betrieben wird, sondern auch welche Fähigkeiten bezüglich der einzelnen Sportart vorhanden sind und wie sie durchgeführt wird. Man kann auch beim Alpinski gemütlich den Hang hinunterfahren und Tennis ohne Ehrgeiz spielen. Können, Erfahrung, Selbstkontrolle, evtl. die Einstellung auf den Partner oder die Gruppe sind elementare Inhalte des Sports und sollten bei Herzkranken berücksichtigt werden.</a:t>
            </a:r>
          </a:p>
          <a:p>
            <a:pPr eaLnBrk="1" hangingPunct="1">
              <a:buFont typeface="Times New Roman" charset="0"/>
              <a:buNone/>
              <a:defRPr/>
            </a:pPr>
            <a:r>
              <a:rPr lang="de-DE" altLang="de-DE" dirty="0">
                <a:latin typeface="Arial" charset="0"/>
                <a:ea typeface="Arial" charset="0"/>
                <a:cs typeface="Arial" charset="0"/>
              </a:rPr>
              <a:t>Viele Herzpatienten nehmen Blutverdünner ein und damit besteht ein erhöhtes Risiko für Blutungen. Daher sind Sportarten mit hohem Verletzungsrisiko dann ungeeignet. Bei den hier aufgeführten Sportarten kann die Entscheidung individuell getroffen werden.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19</a:t>
            </a:fld>
            <a:endParaRPr lang="de-DE" altLang="de-DE"/>
          </a:p>
        </p:txBody>
      </p:sp>
    </p:spTree>
    <p:extLst>
      <p:ext uri="{BB962C8B-B14F-4D97-AF65-F5344CB8AC3E}">
        <p14:creationId xmlns:p14="http://schemas.microsoft.com/office/powerpoint/2010/main" val="212161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buFont typeface="Times New Roman" charset="0"/>
              <a:buNone/>
              <a:defRPr/>
            </a:pPr>
            <a:r>
              <a:rPr lang="de-DE" altLang="de-DE" dirty="0">
                <a:latin typeface="Arial" charset="0"/>
                <a:ea typeface="Arial" charset="0"/>
                <a:cs typeface="Arial" charset="0"/>
              </a:rPr>
              <a:t>Jeder Sporttreibende sollte seinen Körper bei der Belastung beobachten. Die Atmung, das Sprechen und die Haut geben wichtige Hinweise für den Belastungsgrad. Von einer Überlastung ist auszugehen bei auffallender Blässe, übermäßigem Schwitzen oder wenn gleichzeitiges Sprechen nicht mehr möglich ist.</a:t>
            </a:r>
          </a:p>
          <a:p>
            <a:pPr eaLnBrk="1" hangingPunct="1">
              <a:buFont typeface="Times New Roman" charset="0"/>
              <a:buNone/>
              <a:defRPr/>
            </a:pPr>
            <a:r>
              <a:rPr lang="de-DE" altLang="de-DE" dirty="0">
                <a:latin typeface="Arial" charset="0"/>
                <a:ea typeface="Arial" charset="0"/>
                <a:cs typeface="Arial" charset="0"/>
              </a:rPr>
              <a:t>Hilfreich zur Beurteilung der Belastung ist die Messung des Pulses. Der Trainingspuls kann am besten auf der Basis eines Belastungs-EKGs festgelegt werden. Dabei wird die maximal erreichte Herzfrequenz erhoben und das Blutdruckverhalten unter Belastung. Anhand dieser Werte lässt sich dann eine Trainings-Herzfrequenz festlegen, die ungefähr bei 60% bis maximal ca. 75% der erreichten Herzfrequenz liegt.  Den Puls kann man am Handgelenk fühlen oder einfacher mit einer Pulsuhr messen.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20</a:t>
            </a:fld>
            <a:endParaRPr lang="de-DE" altLang="de-DE"/>
          </a:p>
        </p:txBody>
      </p:sp>
    </p:spTree>
    <p:extLst>
      <p:ext uri="{BB962C8B-B14F-4D97-AF65-F5344CB8AC3E}">
        <p14:creationId xmlns:p14="http://schemas.microsoft.com/office/powerpoint/2010/main" val="2607371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Körperliche Aktivität ist </a:t>
            </a:r>
            <a:r>
              <a:rPr lang="de-DE" altLang="de-DE" dirty="0">
                <a:solidFill>
                  <a:srgbClr val="FF0000"/>
                </a:solidFill>
                <a:latin typeface="Arial" charset="0"/>
                <a:ea typeface="Arial" charset="0"/>
                <a:cs typeface="Arial" charset="0"/>
              </a:rPr>
              <a:t>von ganz besonderer Bedeutung </a:t>
            </a:r>
            <a:r>
              <a:rPr lang="de-DE" altLang="de-DE" b="1" dirty="0">
                <a:solidFill>
                  <a:srgbClr val="FF0000"/>
                </a:solidFill>
                <a:latin typeface="Arial" charset="0"/>
                <a:ea typeface="Arial" charset="0"/>
                <a:cs typeface="Arial" charset="0"/>
              </a:rPr>
              <a:t>und essentiell zur</a:t>
            </a:r>
            <a:r>
              <a:rPr lang="de-DE" altLang="de-DE" dirty="0">
                <a:latin typeface="Arial" charset="0"/>
                <a:ea typeface="Arial" charset="0"/>
                <a:cs typeface="Arial" charset="0"/>
              </a:rPr>
              <a:t> Verhinderung arteriosklerotischer Erkrankungen wie Herzinfarkt, Schlaganfall oder Durchblutungsstörungen der </a:t>
            </a:r>
            <a:r>
              <a:rPr lang="de-DE" altLang="de-DE" dirty="0">
                <a:solidFill>
                  <a:srgbClr val="FF0000"/>
                </a:solidFill>
                <a:latin typeface="Arial" charset="0"/>
                <a:ea typeface="Arial" charset="0"/>
                <a:cs typeface="Arial" charset="0"/>
              </a:rPr>
              <a:t>Beine</a:t>
            </a:r>
            <a:r>
              <a:rPr lang="de-DE" altLang="de-DE" dirty="0">
                <a:latin typeface="Arial" charset="0"/>
                <a:ea typeface="Arial" charset="0"/>
                <a:cs typeface="Arial" charset="0"/>
              </a:rPr>
              <a:t>. Während man früher Herzpatienten zur Schonung aufrief, gibt es heutzutage für fast alle Patienten die Möglichkeit ein angepasstes Training zu absolvieren. Wir unterscheiden zwischen Bewegungs-/ Alltags-Aktivitäten und Sport-Aktivitäten. Nach einem Herzinfarkt oder einer Herzoperation ist die Aufnahme von körperlichen Aktivitäten unter Aufsicht und in entsprechenden Trainingsgruppen sinnvoll. Darauf gehen wir im Verlauf des Vortrags ein. </a:t>
            </a:r>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3</a:t>
            </a:fld>
            <a:endParaRPr lang="de-DE" altLang="de-DE"/>
          </a:p>
        </p:txBody>
      </p:sp>
    </p:spTree>
    <p:extLst>
      <p:ext uri="{BB962C8B-B14F-4D97-AF65-F5344CB8AC3E}">
        <p14:creationId xmlns:p14="http://schemas.microsoft.com/office/powerpoint/2010/main" val="3969808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endParaRPr lang="de-DE" altLang="de-DE" dirty="0">
              <a:latin typeface="Arial" pitchFamily="34" charset="0"/>
              <a:cs typeface="Arial" pitchFamily="34" charset="0"/>
            </a:endParaRPr>
          </a:p>
          <a:p>
            <a:pPr algn="just" eaLnBrk="1" hangingPunct="1"/>
            <a:r>
              <a:rPr lang="de-DE" altLang="de-DE" dirty="0">
                <a:latin typeface="Arial" pitchFamily="34" charset="0"/>
                <a:cs typeface="Arial" pitchFamily="34" charset="0"/>
              </a:rPr>
              <a:t>Die WHO empfiehlt mindestens 150min entsprechend 2.5 Stunden pro Woche moderaten Ausdauersport zu betreiben, besser bis zu 300 Minuten / 5 Stunden pro Woche. Dieser kann auf 3-5 Tage die Woche verteilt werden. Alternativ kann intensiver Sport, also in höheren Leistungsbereichen über 75 -150 Minuten betrieben werden, dieser Leistungsbereich ist jedoch für Herzpatienten nicht unbedingt geeignet. Wichtig ist auch die Regelmäßigkeit des Trainings! </a:t>
            </a:r>
            <a:endParaRPr lang="de-DE" altLang="de-DE" dirty="0">
              <a:solidFill>
                <a:srgbClr val="FF0000"/>
              </a:solidFill>
              <a:latin typeface="Arial" pitchFamily="34" charset="0"/>
              <a:cs typeface="Arial" pitchFamily="34" charset="0"/>
            </a:endParaRP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21</a:t>
            </a:fld>
            <a:endParaRPr lang="de-DE" altLang="de-DE"/>
          </a:p>
        </p:txBody>
      </p:sp>
    </p:spTree>
    <p:extLst>
      <p:ext uri="{BB962C8B-B14F-4D97-AF65-F5344CB8AC3E}">
        <p14:creationId xmlns:p14="http://schemas.microsoft.com/office/powerpoint/2010/main" val="2429297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pitchFamily="34" charset="0"/>
                <a:cs typeface="Arial" pitchFamily="34" charset="0"/>
              </a:rPr>
              <a:t>Für das Kraftausdauertraining gilt Ähnliches. Die Durchgänge sollten </a:t>
            </a:r>
            <a:r>
              <a:rPr lang="de-DE" altLang="de-DE" b="1" dirty="0">
                <a:latin typeface="Arial" pitchFamily="34" charset="0"/>
                <a:cs typeface="Arial" pitchFamily="34" charset="0"/>
              </a:rPr>
              <a:t>so bemessen </a:t>
            </a:r>
            <a:r>
              <a:rPr lang="de-DE" altLang="de-DE" dirty="0">
                <a:latin typeface="Arial" pitchFamily="34" charset="0"/>
                <a:cs typeface="Arial" pitchFamily="34" charset="0"/>
              </a:rPr>
              <a:t>sein, damit </a:t>
            </a:r>
            <a:r>
              <a:rPr lang="de-DE" altLang="de-DE" b="1" dirty="0">
                <a:latin typeface="Arial" pitchFamily="34" charset="0"/>
                <a:cs typeface="Arial" pitchFamily="34" charset="0"/>
              </a:rPr>
              <a:t>maximal 10</a:t>
            </a:r>
            <a:r>
              <a:rPr lang="de-DE" altLang="de-DE" b="1" baseline="0" dirty="0">
                <a:latin typeface="Arial" pitchFamily="34" charset="0"/>
                <a:cs typeface="Arial" pitchFamily="34" charset="0"/>
              </a:rPr>
              <a:t> – 15 </a:t>
            </a:r>
            <a:r>
              <a:rPr lang="de-DE" altLang="de-DE" dirty="0">
                <a:latin typeface="Arial" pitchFamily="34" charset="0"/>
                <a:cs typeface="Arial" pitchFamily="34" charset="0"/>
              </a:rPr>
              <a:t>Wiederholungen möglich sind. Nach jedem </a:t>
            </a:r>
            <a:r>
              <a:rPr lang="de-DE" altLang="de-DE" b="1" dirty="0">
                <a:latin typeface="Arial" pitchFamily="34" charset="0"/>
                <a:cs typeface="Arial" pitchFamily="34" charset="0"/>
              </a:rPr>
              <a:t>Durchgang / jedem Gerät </a:t>
            </a:r>
            <a:r>
              <a:rPr lang="de-DE" altLang="de-DE" dirty="0">
                <a:latin typeface="Arial" pitchFamily="34" charset="0"/>
                <a:cs typeface="Arial" pitchFamily="34" charset="0"/>
              </a:rPr>
              <a:t>erholt man sich über </a:t>
            </a:r>
            <a:r>
              <a:rPr lang="de-DE" altLang="de-DE" b="1" dirty="0">
                <a:latin typeface="Arial" pitchFamily="34" charset="0"/>
                <a:cs typeface="Arial" pitchFamily="34" charset="0"/>
              </a:rPr>
              <a:t>1 Minute</a:t>
            </a:r>
            <a:r>
              <a:rPr lang="de-DE" altLang="de-DE" dirty="0">
                <a:latin typeface="Arial" pitchFamily="34" charset="0"/>
                <a:cs typeface="Arial" pitchFamily="34" charset="0"/>
              </a:rPr>
              <a:t>.</a:t>
            </a:r>
            <a:r>
              <a:rPr lang="de-DE" altLang="de-DE" dirty="0"/>
              <a:t> </a:t>
            </a:r>
          </a:p>
        </p:txBody>
      </p:sp>
      <p:sp>
        <p:nvSpPr>
          <p:cNvPr id="4" name="Foliennummernplatzhalter 3"/>
          <p:cNvSpPr>
            <a:spLocks noGrp="1"/>
          </p:cNvSpPr>
          <p:nvPr>
            <p:ph type="sldNum"/>
          </p:nvPr>
        </p:nvSpPr>
        <p:spPr/>
        <p:txBody>
          <a:bodyPr/>
          <a:lstStyle/>
          <a:p>
            <a:fld id="{039D0330-FDC9-4217-9F82-9EB4175DDB8A}" type="slidenum">
              <a:rPr lang="de-DE" altLang="de-DE" smtClean="0"/>
              <a:pPr/>
              <a:t>22</a:t>
            </a:fld>
            <a:endParaRPr lang="de-DE" altLang="de-DE"/>
          </a:p>
        </p:txBody>
      </p:sp>
    </p:spTree>
    <p:extLst>
      <p:ext uri="{BB962C8B-B14F-4D97-AF65-F5344CB8AC3E}">
        <p14:creationId xmlns:p14="http://schemas.microsoft.com/office/powerpoint/2010/main" val="164938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buFont typeface="Times New Roman" charset="0"/>
              <a:buNone/>
              <a:defRPr/>
            </a:pPr>
            <a:r>
              <a:rPr lang="de-DE" altLang="de-DE" dirty="0">
                <a:latin typeface="Arial" charset="0"/>
                <a:ea typeface="Arial" charset="0"/>
                <a:cs typeface="Arial" charset="0"/>
              </a:rPr>
              <a:t>Bei Durchblutungsstörungen der Beine sollte ein Arzt die schmerzfreie Gehstrecke bestimmt haben, bevor mit dem Training begonnen wird. Das Gehtraining sollte an den meisten Tagen in der Woche durchgeführt werden, am besten mehrfach täglich mit 2/3 der im Test erreichten Gehstrecke. Das Gehtraining hat den großen Vorteil, dass es nahezu überall durchführbar ist. Die Bestimmung der schmerzfreien Gehstrecke sollte regelmäßig wiederholt werden, um das Ausmaß der Trainingseinheit zu aktualisieren. </a:t>
            </a:r>
          </a:p>
          <a:p>
            <a:pPr eaLnBrk="1" hangingPunct="1">
              <a:buFont typeface="Times New Roman" charset="0"/>
              <a:buNone/>
              <a:defRPr/>
            </a:pPr>
            <a:r>
              <a:rPr lang="de-DE" altLang="de-DE" dirty="0">
                <a:latin typeface="Arial" charset="0"/>
                <a:ea typeface="Arial" charset="0"/>
                <a:cs typeface="Arial" charset="0"/>
              </a:rPr>
              <a:t>Bei Durchblutungsstörungen der Beine kommt es unabhängig vom Ort des Gefäßverschlusses darauf an, die Muskulatur des gesamten Beines zu trainieren. Neben dem Gehtraining kommt daher eine Reihe von gymnastischen Übungen in Frage, die sich jeder Betroffene aneignen sollte. </a:t>
            </a:r>
            <a:endParaRPr lang="de-DE" altLang="de-DE" dirty="0">
              <a:latin typeface="Times New Roman" charset="0"/>
            </a:endParaRP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23</a:t>
            </a:fld>
            <a:endParaRPr lang="de-DE" altLang="de-DE"/>
          </a:p>
        </p:txBody>
      </p:sp>
    </p:spTree>
    <p:extLst>
      <p:ext uri="{BB962C8B-B14F-4D97-AF65-F5344CB8AC3E}">
        <p14:creationId xmlns:p14="http://schemas.microsoft.com/office/powerpoint/2010/main" val="3290811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buFont typeface="Times New Roman" charset="0"/>
              <a:buNone/>
              <a:defRPr/>
            </a:pPr>
            <a:r>
              <a:rPr lang="de-DE" altLang="de-DE" dirty="0">
                <a:latin typeface="Arial" charset="0"/>
                <a:ea typeface="Arial" charset="0"/>
                <a:cs typeface="Arial" charset="0"/>
              </a:rPr>
              <a:t>Im Falle eines Becken- oder Oberschenkelarterienverschlusses empfehlen sich Bewegungs- und Sportarten, bei denen gezielt die Oberschenkel- bzw. Wadenmuskulatur beansprucht wird, z.B. durch Kniebeugen bei Beckenarterienverschluss oder </a:t>
            </a:r>
            <a:r>
              <a:rPr lang="de-DE" altLang="de-DE" dirty="0" err="1">
                <a:latin typeface="Arial" charset="0"/>
                <a:ea typeface="Arial" charset="0"/>
                <a:cs typeface="Arial" charset="0"/>
              </a:rPr>
              <a:t>Zehenstandsübungen</a:t>
            </a:r>
            <a:r>
              <a:rPr lang="de-DE" altLang="de-DE" dirty="0">
                <a:latin typeface="Arial" charset="0"/>
                <a:ea typeface="Arial" charset="0"/>
                <a:cs typeface="Arial" charset="0"/>
              </a:rPr>
              <a:t> bei Oberschenkelarterienverschluss. </a:t>
            </a:r>
          </a:p>
          <a:p>
            <a:pPr eaLnBrk="1" hangingPunct="1">
              <a:buFont typeface="Times New Roman" charset="0"/>
              <a:buNone/>
              <a:defRPr/>
            </a:pPr>
            <a:r>
              <a:rPr lang="de-DE" altLang="de-DE" dirty="0">
                <a:latin typeface="Arial" charset="0"/>
                <a:ea typeface="Arial" charset="0"/>
                <a:cs typeface="Arial" charset="0"/>
              </a:rPr>
              <a:t>Nach Ermittlung der Anzahl von Übungen, die Schmerzen auslösen, wird mit 2/3 dieser Zahl als Trainingseinheit 1 bis 2 Wochen lang 2 bis 3 mal/Tag trainiert. Anschließend wird die Schmerzgrenze erneut getestet und die Zahl der Übungen entsprechend angepasst.</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24</a:t>
            </a:fld>
            <a:endParaRPr lang="de-DE" altLang="de-DE"/>
          </a:p>
        </p:txBody>
      </p:sp>
    </p:spTree>
    <p:extLst>
      <p:ext uri="{BB962C8B-B14F-4D97-AF65-F5344CB8AC3E}">
        <p14:creationId xmlns:p14="http://schemas.microsoft.com/office/powerpoint/2010/main" val="2421776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buFont typeface="Times New Roman" charset="0"/>
              <a:buNone/>
              <a:defRPr/>
            </a:pPr>
            <a:r>
              <a:rPr lang="de-DE" altLang="de-DE" dirty="0">
                <a:latin typeface="Arial" charset="0"/>
                <a:ea typeface="Arial" charset="0"/>
                <a:cs typeface="Arial" charset="0"/>
              </a:rPr>
              <a:t>Eine Bewegungstherapie sollte wie ein Medikament zur Vorbeugung und Behandlung von Krankheiten eingesetzt werden. Ein häufiger Fehler besteht darin, dass die Betroffenen sich zu wenig, vor allem zu selten bewegen. Wer selten körperliche Anreize schafft, hat auch einen geringen oder keinen Therapieeffekt. Manche Sporttreibende sind zu ehrgeizig. Sie belasten sich zu stark und schädigen damit ihren Körper. Sie vergessen, dass ein zu starker Reiz keine positiven, sondern negative Auswirkungen hat und für einen Herzkranken sogar gefährlich sein kann. </a:t>
            </a:r>
          </a:p>
          <a:p>
            <a:pPr algn="just" eaLnBrk="1" hangingPunct="1">
              <a:buFont typeface="Times New Roman" charset="0"/>
              <a:buNone/>
              <a:defRPr/>
            </a:pPr>
            <a:r>
              <a:rPr lang="de-DE" altLang="de-DE" dirty="0">
                <a:latin typeface="Arial" charset="0"/>
                <a:ea typeface="Arial" charset="0"/>
                <a:cs typeface="Arial" charset="0"/>
              </a:rPr>
              <a:t>Da sich während eines Trainingsprogramms Leistungsfähigkeit und Belastbarkeit ändern, sollte jeder Sporttreibende Kontakt zu einem sportkundigen Arzt halten. Im Rahmen des Sports werden immer wieder Kontakte mit Menschen geknüpft, die man sonst nie getroffen hätte. Das gilt auch für die ambulanten Herz- und Gefäßsportgruppen, auf die hier besonders hingewiesen werden soll.</a:t>
            </a:r>
          </a:p>
          <a:p>
            <a:pPr eaLnBrk="1" hangingPunct="1">
              <a:buFont typeface="Times New Roman" charset="0"/>
              <a:buNone/>
              <a:defRPr/>
            </a:pPr>
            <a:r>
              <a:rPr lang="de-DE" altLang="de-DE" dirty="0">
                <a:latin typeface="Arial" charset="0"/>
                <a:ea typeface="Arial" charset="0"/>
                <a:cs typeface="Arial" charset="0"/>
              </a:rPr>
              <a:t>Wenn es aus irgendwelchen Gründen einmal nicht gelingt, sich ausreichend zu bewegen, gilt: wenig Bewegung besser ist als gar keine Bewegung.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25</a:t>
            </a:fld>
            <a:endParaRPr lang="de-DE" altLang="de-DE"/>
          </a:p>
        </p:txBody>
      </p:sp>
    </p:spTree>
    <p:extLst>
      <p:ext uri="{BB962C8B-B14F-4D97-AF65-F5344CB8AC3E}">
        <p14:creationId xmlns:p14="http://schemas.microsoft.com/office/powerpoint/2010/main" val="31940414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eaLnBrk="1" hangingPunct="1">
              <a:buFont typeface="Times New Roman" charset="0"/>
              <a:buNone/>
              <a:defRPr/>
            </a:pPr>
            <a:r>
              <a:rPr lang="de-DE" altLang="de-DE" dirty="0">
                <a:latin typeface="Times New Roman" charset="0"/>
              </a:rPr>
              <a:t>Bei der Umsetzung hilft es sich einfache, klare Ziele zu setzen. Erfassen Sie z.B. ihre aktuelle Schrittzahl mit einer Pulsuhr oder dem Smartphone. In Abhängigkeit von Ihrer Erkrankung und der Ausgangs-Schrittzahl sollte eine Steigerung der täglichen Schrittzahl versucht werden, optimalerweise auf mindestens 10.000 Schritte pro Tag. </a:t>
            </a:r>
          </a:p>
          <a:p>
            <a:pPr algn="just" eaLnBrk="1" hangingPunct="1">
              <a:buFont typeface="Times New Roman" charset="0"/>
              <a:buNone/>
              <a:defRPr/>
            </a:pPr>
            <a:r>
              <a:rPr lang="de-DE" altLang="de-DE" dirty="0">
                <a:latin typeface="Times New Roman" charset="0"/>
              </a:rPr>
              <a:t>3 mal die Woche eine Stunde Sport, oder täglich 20-30 Minuten. Dokumentieren Sie doch einmal ihre täglichen Schritte und ihre Sporteinheiten für einige Wochen in einem Kalender. Schreiben Sie ggf. auch rein, was sie abgehalten hat und überlegen sie im Verlauf, wie sie die Ziele für sich besser umsetzen können. Suchen sie sich Mitstreiter, Freunde, denn zusammen lassen sich Dinge einfacher und regelmäßiger Umsetzen!</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26</a:t>
            </a:fld>
            <a:endParaRPr lang="de-DE" altLang="de-DE"/>
          </a:p>
        </p:txBody>
      </p:sp>
    </p:spTree>
    <p:extLst>
      <p:ext uri="{BB962C8B-B14F-4D97-AF65-F5344CB8AC3E}">
        <p14:creationId xmlns:p14="http://schemas.microsoft.com/office/powerpoint/2010/main" val="4299092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409575" algn="l"/>
                <a:tab pos="820738" algn="l"/>
                <a:tab pos="1233488" algn="l"/>
                <a:tab pos="1644650" algn="l"/>
                <a:tab pos="2055813" algn="l"/>
                <a:tab pos="2468563" algn="l"/>
                <a:tab pos="2879725" algn="l"/>
                <a:tab pos="3292475" algn="l"/>
                <a:tab pos="3703638" algn="l"/>
                <a:tab pos="4114800" algn="l"/>
                <a:tab pos="4527550" algn="l"/>
                <a:tab pos="4938713" algn="l"/>
                <a:tab pos="5349875" algn="l"/>
                <a:tab pos="5762625" algn="l"/>
                <a:tab pos="6173788" algn="l"/>
                <a:tab pos="6584950" algn="l"/>
                <a:tab pos="6997700" algn="l"/>
                <a:tab pos="7408863" algn="l"/>
                <a:tab pos="7821613" algn="l"/>
                <a:tab pos="8232775" algn="l"/>
              </a:tabLst>
              <a:defRPr sz="1200">
                <a:solidFill>
                  <a:srgbClr val="000000"/>
                </a:solidFill>
                <a:latin typeface="Times New Roman" pitchFamily="18" charset="0"/>
              </a:defRPr>
            </a:lvl9pPr>
          </a:lstStyle>
          <a:p>
            <a:pPr>
              <a:spcBef>
                <a:spcPct val="0"/>
              </a:spcBef>
              <a:buClrTx/>
              <a:buFontTx/>
              <a:buNone/>
            </a:pPr>
            <a:fld id="{F515D301-6B5F-4F69-B2D6-C34FE8CB843A}" type="slidenum">
              <a:rPr lang="de-DE" altLang="de-DE" sz="1300"/>
              <a:pPr>
                <a:spcBef>
                  <a:spcPct val="0"/>
                </a:spcBef>
                <a:buClrTx/>
                <a:buFontTx/>
                <a:buNone/>
              </a:pPr>
              <a:t>27</a:t>
            </a:fld>
            <a:endParaRPr lang="de-DE" altLang="de-DE" sz="1300"/>
          </a:p>
        </p:txBody>
      </p:sp>
      <p:sp>
        <p:nvSpPr>
          <p:cNvPr id="76803" name="Rectangle 1"/>
          <p:cNvSpPr>
            <a:spLocks noGrp="1" noRot="1" noChangeAspect="1" noChangeArrowheads="1" noTextEdit="1"/>
          </p:cNvSpPr>
          <p:nvPr>
            <p:ph type="sldImg"/>
          </p:nvPr>
        </p:nvSpPr>
        <p:spPr>
          <a:xfrm>
            <a:off x="92075" y="755650"/>
            <a:ext cx="6615113" cy="372268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6804" name="Rectangle 2"/>
          <p:cNvSpPr>
            <a:spLocks noGrp="1" noChangeArrowheads="1"/>
          </p:cNvSpPr>
          <p:nvPr>
            <p:ph type="body" idx="1"/>
          </p:nvPr>
        </p:nvSpPr>
        <p:spPr>
          <a:xfrm>
            <a:off x="679450" y="4716463"/>
            <a:ext cx="5437188" cy="4465637"/>
          </a:xfrm>
          <a:noFill/>
          <a:ln/>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p>
        </p:txBody>
      </p:sp>
    </p:spTree>
    <p:extLst>
      <p:ext uri="{BB962C8B-B14F-4D97-AF65-F5344CB8AC3E}">
        <p14:creationId xmlns:p14="http://schemas.microsoft.com/office/powerpoint/2010/main" val="2819384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Beeinflussbare Risikofaktoren sind erhöhter Blutzucker, erhöhter Blutdruck, erhöhtes Cholesterin, insbesondere ein hohes LDL-Cholesterin und ein niedriges HDL-Cholesterin gelten als Risikofaktoren, des weiteren psychosoziale Faktoren wie das Rauchen und Übergewicht </a:t>
            </a:r>
            <a:r>
              <a:rPr lang="de-DE" altLang="de-DE" b="1" dirty="0">
                <a:latin typeface="Arial" charset="0"/>
                <a:ea typeface="Arial" charset="0"/>
                <a:cs typeface="Arial" charset="0"/>
              </a:rPr>
              <a:t>bzw. die Adipositas</a:t>
            </a:r>
            <a:r>
              <a:rPr lang="de-DE" altLang="de-DE" dirty="0">
                <a:latin typeface="Arial" charset="0"/>
                <a:ea typeface="Arial" charset="0"/>
                <a:cs typeface="Arial" charset="0"/>
              </a:rPr>
              <a:t>. Oft sind mehrere Risikofaktoren gleichzeitig vorhanden. Unterschätzt wird häufig, dass auch Bewegungsmangel ein Risikofaktor mit ähnlicher Bedeutung für die Entwicklung der Arteriosklerose ist wie die übrigen.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4</a:t>
            </a:fld>
            <a:endParaRPr lang="de-DE" altLang="de-DE"/>
          </a:p>
        </p:txBody>
      </p:sp>
    </p:spTree>
    <p:extLst>
      <p:ext uri="{BB962C8B-B14F-4D97-AF65-F5344CB8AC3E}">
        <p14:creationId xmlns:p14="http://schemas.microsoft.com/office/powerpoint/2010/main" val="617517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Der Lebensstil in Industrienationen wie in Deutschland ist charakterisiert durch einen </a:t>
            </a:r>
            <a:r>
              <a:rPr lang="de-DE" altLang="de-DE" b="1" dirty="0">
                <a:latin typeface="Arial" charset="0"/>
                <a:ea typeface="Arial" charset="0"/>
                <a:cs typeface="Arial" charset="0"/>
              </a:rPr>
              <a:t>zunehmenden</a:t>
            </a:r>
            <a:r>
              <a:rPr lang="de-DE" altLang="de-DE" dirty="0">
                <a:latin typeface="Arial" charset="0"/>
                <a:ea typeface="Arial" charset="0"/>
                <a:cs typeface="Arial" charset="0"/>
              </a:rPr>
              <a:t> Mangel an Bewegung. Zum Einen gibt es nur noch wenige Berufe, in denen die körperliche Arbeit eine wesentliche Rolle spielt. Diverse Hilfsmittel bei der beruflichen Arbeit verringern heute die körperliche Aktivität auf ein Minimum. Zum Anderen tragen Hilfsmittel wie Pkws, Rolltreppen oder Aufzüge dazu bei, dass Tätigkeiten wie Gehen, Radfahren</a:t>
            </a:r>
            <a:r>
              <a:rPr lang="de-DE" altLang="de-DE" b="1" dirty="0">
                <a:latin typeface="Arial" charset="0"/>
                <a:ea typeface="Arial" charset="0"/>
                <a:cs typeface="Arial" charset="0"/>
              </a:rPr>
              <a:t>, Treppensteigen </a:t>
            </a:r>
            <a:r>
              <a:rPr lang="de-DE" altLang="de-DE" dirty="0">
                <a:latin typeface="Arial" charset="0"/>
                <a:ea typeface="Arial" charset="0"/>
                <a:cs typeface="Arial" charset="0"/>
              </a:rPr>
              <a:t>u.a. immer häufiger entfallen. Wie viel Bewegung haben Sie im Alltag? Wissen Sie zum Beispiel wieviel Schritte Sie am Tag gehen?</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5</a:t>
            </a:fld>
            <a:endParaRPr lang="de-DE" altLang="de-DE"/>
          </a:p>
        </p:txBody>
      </p:sp>
    </p:spTree>
    <p:extLst>
      <p:ext uri="{BB962C8B-B14F-4D97-AF65-F5344CB8AC3E}">
        <p14:creationId xmlns:p14="http://schemas.microsoft.com/office/powerpoint/2010/main" val="188426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Warum sollten wir in Bewegung bleiben?</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Unser Herz schlägt mit ca. 60-80 Schlägen pro Minute. Unter Belastung steigt die Herzfrequenz und der Blutdruck an, damit mehr Blut aus dem Herzen gepumpt wird und die Muskulatur besser versorgt werden kann. Aber nicht nur am Herzen finden Anpassungen statt, auch die Gefäße müssen mitarbeiten und können sich erweitern, um mehr Blut durchzulassen. Diese Effekte müssen regelmäßig trainiert werden, damit der ansonsten üblicherweise auftretende Alterungsprozess und damit eine gewisse Versteifung der Gefäße, vorgebeugt wird. </a:t>
            </a:r>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6</a:t>
            </a:fld>
            <a:endParaRPr lang="de-DE" altLang="de-DE"/>
          </a:p>
        </p:txBody>
      </p:sp>
    </p:spTree>
    <p:extLst>
      <p:ext uri="{BB962C8B-B14F-4D97-AF65-F5344CB8AC3E}">
        <p14:creationId xmlns:p14="http://schemas.microsoft.com/office/powerpoint/2010/main" val="216183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Wissenschaftliche Untersuchungen haben gezeigt, dass Bewegung die </a:t>
            </a:r>
            <a:r>
              <a:rPr lang="de-DE" altLang="de-DE" b="1" dirty="0">
                <a:latin typeface="Arial" charset="0"/>
                <a:ea typeface="Arial" charset="0"/>
                <a:cs typeface="Arial" charset="0"/>
              </a:rPr>
              <a:t>vorzeitige</a:t>
            </a:r>
            <a:r>
              <a:rPr lang="de-DE" altLang="de-DE" dirty="0">
                <a:latin typeface="Arial" charset="0"/>
                <a:ea typeface="Arial" charset="0"/>
                <a:cs typeface="Arial" charset="0"/>
              </a:rPr>
              <a:t> Sterblichkeit vermindert. Dies gilt sowohl für das Gehen als auch für das Joggen, das Radfahren, das Schwimmen und für andere Sportarten. </a:t>
            </a:r>
            <a:r>
              <a:rPr lang="de-DE" altLang="de-DE" b="1" dirty="0">
                <a:latin typeface="Arial" charset="0"/>
                <a:ea typeface="Arial" charset="0"/>
                <a:cs typeface="Arial" charset="0"/>
              </a:rPr>
              <a:t>Dabei gilt</a:t>
            </a:r>
            <a:r>
              <a:rPr lang="de-DE" altLang="de-DE" b="1" baseline="0" dirty="0">
                <a:latin typeface="Arial" charset="0"/>
                <a:ea typeface="Arial" charset="0"/>
                <a:cs typeface="Arial" charset="0"/>
              </a:rPr>
              <a:t> sogar: </a:t>
            </a:r>
            <a:r>
              <a:rPr lang="de-DE" altLang="de-DE" dirty="0">
                <a:latin typeface="Arial" charset="0"/>
                <a:ea typeface="Arial" charset="0"/>
                <a:cs typeface="Arial" charset="0"/>
              </a:rPr>
              <a:t>Je länger die Strecken sind, die täglich zurückgelegt werden, desto geringer ist die Sterblichkeit. Aber auch die richtige Intensität der Bewegung ist wichtig. Darauf wird später näher eingegangen. Körperliche Aktivität wirkt sich nicht nur auf das Herz positiv aus, sie verhindert auch die Entstehung einer Reihe von anderen Krankheiten.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7</a:t>
            </a:fld>
            <a:endParaRPr lang="de-DE" altLang="de-DE"/>
          </a:p>
        </p:txBody>
      </p:sp>
    </p:spTree>
    <p:extLst>
      <p:ext uri="{BB962C8B-B14F-4D97-AF65-F5344CB8AC3E}">
        <p14:creationId xmlns:p14="http://schemas.microsoft.com/office/powerpoint/2010/main" val="2884689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Das gilt auch nach einem Herzinfarkt. Wer sich anschließend intensiver bewegt als vor dem Infarkt, hat einen günstigeren Krankheitsverlauf als wenn er sich schont. Wenn die Betroffenen schon vor dem Infarkt körperlich aktiv waren und diese Aktivität beibehalten, so ist der Verlauf ebenfalls günstig. Schränken sie ihre Bewegung dagegen nach dem Infarkt ein, so ist ihre Überlebensrate deutlich geringer. Noch schlechter ist der Verlauf bei den Patienten, die vor dem Infarkt inaktiv waren und danach weiter inaktiv bleiben.</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8</a:t>
            </a:fld>
            <a:endParaRPr lang="de-DE" altLang="de-DE"/>
          </a:p>
        </p:txBody>
      </p:sp>
    </p:spTree>
    <p:extLst>
      <p:ext uri="{BB962C8B-B14F-4D97-AF65-F5344CB8AC3E}">
        <p14:creationId xmlns:p14="http://schemas.microsoft.com/office/powerpoint/2010/main" val="3118410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Die Auswirkungen von Bewegung auf den menschlichen Körper sind vielfältig. Gelb dargestellt sind hier verstärkende Einflüsse, wie die Verbesserung der Herz-Kreislauf-Funktion oder die Zunahme der Fließfähigkeit des Blutes. Der Blutdruck, das Gewicht, die Blutfette und der Blutzucker werden dagegen gesenkt, d.h. die vermeidbaren Risikofaktoren für die Arteriosklerose-Entwicklung werden günstig beeinflusst. Körperlich trainierte Menschen sind leistungsfähiger. Sie fühlen sich wohler und haben ein besseres Selbstwertgefühl.</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9</a:t>
            </a:fld>
            <a:endParaRPr lang="de-DE" altLang="de-DE"/>
          </a:p>
        </p:txBody>
      </p:sp>
    </p:spTree>
    <p:extLst>
      <p:ext uri="{BB962C8B-B14F-4D97-AF65-F5344CB8AC3E}">
        <p14:creationId xmlns:p14="http://schemas.microsoft.com/office/powerpoint/2010/main" val="3312881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de-DE" altLang="de-DE" dirty="0">
                <a:latin typeface="Arial" charset="0"/>
                <a:ea typeface="Arial" charset="0"/>
                <a:cs typeface="Arial" charset="0"/>
              </a:rPr>
              <a:t>In den letzten Jahren hat die medizinische Forschung Mechanismen aufgedeckt, die den Schutz vor Arteriosklerose durch körperliche Aktivität erklären können. Wer sich regelmäßig bewegt, hat einen geringeren Anstieg von Stresshormonen und die Neigung zu Blutgerinnseln ist vermindert. Die Gefäßfunktion ist aufgrund des regelmäßigen Trainings verbessert, die Gefäße weiten sich besser bei Belastung. Sollten schon Frühformen der Arteriosklerose vorhanden sein - z.B. Plaques -, werden diese stabilisiert, was dem Verschluss von Gefäßen entgegenwirkt. </a:t>
            </a:r>
          </a:p>
          <a:p>
            <a:endParaRPr lang="de-DE" dirty="0"/>
          </a:p>
        </p:txBody>
      </p:sp>
      <p:sp>
        <p:nvSpPr>
          <p:cNvPr id="4" name="Foliennummernplatzhalter 3"/>
          <p:cNvSpPr>
            <a:spLocks noGrp="1"/>
          </p:cNvSpPr>
          <p:nvPr>
            <p:ph type="sldNum"/>
          </p:nvPr>
        </p:nvSpPr>
        <p:spPr/>
        <p:txBody>
          <a:bodyPr/>
          <a:lstStyle/>
          <a:p>
            <a:fld id="{039D0330-FDC9-4217-9F82-9EB4175DDB8A}" type="slidenum">
              <a:rPr lang="de-DE" altLang="de-DE" smtClean="0"/>
              <a:pPr/>
              <a:t>10</a:t>
            </a:fld>
            <a:endParaRPr lang="de-DE" altLang="de-DE"/>
          </a:p>
        </p:txBody>
      </p:sp>
    </p:spTree>
    <p:extLst>
      <p:ext uri="{BB962C8B-B14F-4D97-AF65-F5344CB8AC3E}">
        <p14:creationId xmlns:p14="http://schemas.microsoft.com/office/powerpoint/2010/main" val="2939409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4823D-E322-34EF-720C-A8C376B570E5}"/>
              </a:ext>
            </a:extLst>
          </p:cNvPr>
          <p:cNvSpPr>
            <a:spLocks noGrp="1"/>
          </p:cNvSpPr>
          <p:nvPr>
            <p:ph type="ctrTitle"/>
          </p:nvPr>
        </p:nvSpPr>
        <p:spPr>
          <a:xfrm>
            <a:off x="2164556" y="1594171"/>
            <a:ext cx="12987338" cy="3391276"/>
          </a:xfrm>
        </p:spPr>
        <p:txBody>
          <a:bodyPr anchor="b"/>
          <a:lstStyle>
            <a:lvl1pPr algn="ctr">
              <a:defRPr sz="8522"/>
            </a:lvl1pPr>
          </a:lstStyle>
          <a:p>
            <a:r>
              <a:rPr lang="de-DE" dirty="0"/>
              <a:t>Mastertitelformat bearbeiten</a:t>
            </a:r>
          </a:p>
        </p:txBody>
      </p:sp>
      <p:sp>
        <p:nvSpPr>
          <p:cNvPr id="3" name="Untertitel 2">
            <a:extLst>
              <a:ext uri="{FF2B5EF4-FFF2-40B4-BE49-F238E27FC236}">
                <a16:creationId xmlns:a16="http://schemas.microsoft.com/office/drawing/2014/main" id="{4CE31C7B-B7D5-676D-A91C-023030B69B56}"/>
              </a:ext>
            </a:extLst>
          </p:cNvPr>
          <p:cNvSpPr>
            <a:spLocks noGrp="1"/>
          </p:cNvSpPr>
          <p:nvPr>
            <p:ph type="subTitle" idx="1"/>
          </p:nvPr>
        </p:nvSpPr>
        <p:spPr>
          <a:xfrm>
            <a:off x="2164556" y="5116228"/>
            <a:ext cx="12987338" cy="2351795"/>
          </a:xfrm>
        </p:spPr>
        <p:txBody>
          <a:bodyPr/>
          <a:lstStyle>
            <a:lvl1pPr marL="0" indent="0" algn="ctr">
              <a:buNone/>
              <a:defRPr sz="3409"/>
            </a:lvl1pPr>
            <a:lvl2pPr marL="649361" indent="0" algn="ctr">
              <a:buNone/>
              <a:defRPr sz="2841"/>
            </a:lvl2pPr>
            <a:lvl3pPr marL="1298722" indent="0" algn="ctr">
              <a:buNone/>
              <a:defRPr sz="2557"/>
            </a:lvl3pPr>
            <a:lvl4pPr marL="1948083" indent="0" algn="ctr">
              <a:buNone/>
              <a:defRPr sz="2272"/>
            </a:lvl4pPr>
            <a:lvl5pPr marL="2597445" indent="0" algn="ctr">
              <a:buNone/>
              <a:defRPr sz="2272"/>
            </a:lvl5pPr>
            <a:lvl6pPr marL="3246806" indent="0" algn="ctr">
              <a:buNone/>
              <a:defRPr sz="2272"/>
            </a:lvl6pPr>
            <a:lvl7pPr marL="3896167" indent="0" algn="ctr">
              <a:buNone/>
              <a:defRPr sz="2272"/>
            </a:lvl7pPr>
            <a:lvl8pPr marL="4545528" indent="0" algn="ctr">
              <a:buNone/>
              <a:defRPr sz="2272"/>
            </a:lvl8pPr>
            <a:lvl9pPr marL="5194889" indent="0" algn="ctr">
              <a:buNone/>
              <a:defRPr sz="2272"/>
            </a:lvl9pPr>
          </a:lstStyle>
          <a:p>
            <a:r>
              <a:rPr lang="de-DE"/>
              <a:t>Master-Untertitelformat bearbeiten</a:t>
            </a:r>
          </a:p>
        </p:txBody>
      </p:sp>
      <p:sp>
        <p:nvSpPr>
          <p:cNvPr id="5" name="Fußzeilenplatzhalter 4">
            <a:extLst>
              <a:ext uri="{FF2B5EF4-FFF2-40B4-BE49-F238E27FC236}">
                <a16:creationId xmlns:a16="http://schemas.microsoft.com/office/drawing/2014/main" id="{586830D7-F203-9860-C565-5F8D3940B3B2}"/>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494B8958-28A7-3D33-7166-40CAC76FF11D}"/>
              </a:ext>
            </a:extLst>
          </p:cNvPr>
          <p:cNvSpPr>
            <a:spLocks noGrp="1"/>
          </p:cNvSpPr>
          <p:nvPr>
            <p:ph type="sldNum" sz="quarter" idx="12"/>
          </p:nvPr>
        </p:nvSpPr>
        <p:spPr>
          <a:xfrm>
            <a:off x="16222363" y="-1"/>
            <a:ext cx="1083150" cy="378289"/>
          </a:xfrm>
        </p:spPr>
        <p:txBody>
          <a:bodyPr/>
          <a:lstStyle/>
          <a:p>
            <a:fld id="{B7ED7818-E7E6-4541-9C0E-026F79CBF072}" type="slidenum">
              <a:rPr lang="de-DE" altLang="de-DE" smtClean="0"/>
              <a:pPr/>
              <a:t>‹Nr.›</a:t>
            </a:fld>
            <a:endParaRPr lang="de-DE" altLang="de-DE"/>
          </a:p>
        </p:txBody>
      </p:sp>
    </p:spTree>
    <p:extLst>
      <p:ext uri="{BB962C8B-B14F-4D97-AF65-F5344CB8AC3E}">
        <p14:creationId xmlns:p14="http://schemas.microsoft.com/office/powerpoint/2010/main" val="3067040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0F7593-24B7-D9E9-B761-792A0F973E7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2A1F6EB-8438-A72E-F4A0-24EA718EF0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AA15D0-3646-0219-5FF7-D2928664D623}"/>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FACFEA0E-19A8-8CCB-1DCD-01D39E32AA8F}"/>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CBBBBBB0-1133-78BE-8686-41549710A362}"/>
              </a:ext>
            </a:extLst>
          </p:cNvPr>
          <p:cNvSpPr>
            <a:spLocks noGrp="1"/>
          </p:cNvSpPr>
          <p:nvPr>
            <p:ph type="sldNum" sz="quarter" idx="12"/>
          </p:nvPr>
        </p:nvSpPr>
        <p:spPr/>
        <p:txBody>
          <a:bodyPr/>
          <a:lstStyle/>
          <a:p>
            <a:fld id="{4C40FC6B-6869-47C5-90F3-ED1841A85CA0}" type="slidenum">
              <a:rPr lang="de-DE" altLang="de-DE" smtClean="0"/>
              <a:pPr/>
              <a:t>‹Nr.›</a:t>
            </a:fld>
            <a:endParaRPr lang="de-DE" altLang="de-DE"/>
          </a:p>
        </p:txBody>
      </p:sp>
    </p:spTree>
    <p:extLst>
      <p:ext uri="{BB962C8B-B14F-4D97-AF65-F5344CB8AC3E}">
        <p14:creationId xmlns:p14="http://schemas.microsoft.com/office/powerpoint/2010/main" val="4213934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9B918D7-1525-870E-4882-88B2A693DDB6}"/>
              </a:ext>
            </a:extLst>
          </p:cNvPr>
          <p:cNvSpPr>
            <a:spLocks noGrp="1"/>
          </p:cNvSpPr>
          <p:nvPr>
            <p:ph type="title" orient="vert"/>
          </p:nvPr>
        </p:nvSpPr>
        <p:spPr>
          <a:xfrm>
            <a:off x="12392084" y="518613"/>
            <a:ext cx="3733860" cy="8254962"/>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7A0E9C0-FDB0-CFCC-10EB-B90CBB8DD9B5}"/>
              </a:ext>
            </a:extLst>
          </p:cNvPr>
          <p:cNvSpPr>
            <a:spLocks noGrp="1"/>
          </p:cNvSpPr>
          <p:nvPr>
            <p:ph type="body" orient="vert" idx="1"/>
          </p:nvPr>
        </p:nvSpPr>
        <p:spPr>
          <a:xfrm>
            <a:off x="1190506" y="518613"/>
            <a:ext cx="10985123" cy="82549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3F6375-3EA0-F62F-D001-CBBB834F1995}"/>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A4FFA69C-557F-CBF0-F7D4-819252C789DC}"/>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9FB94F13-502F-48D3-FB0B-919192B2676B}"/>
              </a:ext>
            </a:extLst>
          </p:cNvPr>
          <p:cNvSpPr>
            <a:spLocks noGrp="1"/>
          </p:cNvSpPr>
          <p:nvPr>
            <p:ph type="sldNum" sz="quarter" idx="12"/>
          </p:nvPr>
        </p:nvSpPr>
        <p:spPr/>
        <p:txBody>
          <a:bodyPr/>
          <a:lstStyle/>
          <a:p>
            <a:fld id="{40643776-651D-43DA-9A18-34DB1390247A}" type="slidenum">
              <a:rPr lang="de-DE" altLang="de-DE" smtClean="0"/>
              <a:pPr/>
              <a:t>‹Nr.›</a:t>
            </a:fld>
            <a:endParaRPr lang="de-DE" altLang="de-DE"/>
          </a:p>
        </p:txBody>
      </p:sp>
    </p:spTree>
    <p:extLst>
      <p:ext uri="{BB962C8B-B14F-4D97-AF65-F5344CB8AC3E}">
        <p14:creationId xmlns:p14="http://schemas.microsoft.com/office/powerpoint/2010/main" val="4023831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73960" y="910010"/>
            <a:ext cx="16370647" cy="864096"/>
          </a:xfrm>
          <a:prstGeom prst="rect">
            <a:avLst/>
          </a:prstGeom>
        </p:spPr>
        <p:txBody>
          <a:bodyPr/>
          <a:lstStyle>
            <a:lvl1pPr algn="l">
              <a:defRPr sz="4000"/>
            </a:lvl1pPr>
          </a:lstStyle>
          <a:p>
            <a:r>
              <a:rPr lang="de-DE"/>
              <a:t>Titelmasterformat durch Klicken bearbeiten</a:t>
            </a:r>
          </a:p>
        </p:txBody>
      </p:sp>
      <p:sp>
        <p:nvSpPr>
          <p:cNvPr id="3" name="Rectangle 3"/>
          <p:cNvSpPr>
            <a:spLocks noGrp="1" noChangeArrowheads="1"/>
          </p:cNvSpPr>
          <p:nvPr>
            <p:ph type="sldNum" idx="10"/>
          </p:nvPr>
        </p:nvSpPr>
        <p:spPr>
          <a:ln/>
        </p:spPr>
        <p:txBody>
          <a:bodyPr/>
          <a:lstStyle>
            <a:lvl1pPr>
              <a:defRPr/>
            </a:lvl1pPr>
          </a:lstStyle>
          <a:p>
            <a:fld id="{7FFD974A-325A-4716-A78E-13909F589D60}" type="slidenum">
              <a:rPr lang="de-DE" altLang="de-DE"/>
              <a:pPr/>
              <a:t>‹Nr.›</a:t>
            </a:fld>
            <a:endParaRPr lang="de-DE" altLang="de-DE"/>
          </a:p>
        </p:txBody>
      </p:sp>
    </p:spTree>
    <p:extLst>
      <p:ext uri="{BB962C8B-B14F-4D97-AF65-F5344CB8AC3E}">
        <p14:creationId xmlns:p14="http://schemas.microsoft.com/office/powerpoint/2010/main" val="3306523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7A472-E489-CF46-F524-3A7FE39A232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F5D12EC-5D01-9DDF-D53A-2C9A3680C13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0BB630-6429-F0AC-9E22-32452DCA5C05}"/>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2B840D4F-5A1C-9272-739E-3926DB77FBBF}"/>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8AD73017-E145-7A55-0DFA-D81FFECCFFBA}"/>
              </a:ext>
            </a:extLst>
          </p:cNvPr>
          <p:cNvSpPr>
            <a:spLocks noGrp="1"/>
          </p:cNvSpPr>
          <p:nvPr>
            <p:ph type="sldNum" sz="quarter" idx="12"/>
          </p:nvPr>
        </p:nvSpPr>
        <p:spPr/>
        <p:txBody>
          <a:bodyPr/>
          <a:lstStyle/>
          <a:p>
            <a:fld id="{0F0D4439-3650-497D-BE2E-B18E99C8C999}" type="slidenum">
              <a:rPr lang="de-DE" altLang="de-DE" smtClean="0"/>
              <a:pPr/>
              <a:t>‹Nr.›</a:t>
            </a:fld>
            <a:endParaRPr lang="de-DE" altLang="de-DE"/>
          </a:p>
        </p:txBody>
      </p:sp>
    </p:spTree>
    <p:extLst>
      <p:ext uri="{BB962C8B-B14F-4D97-AF65-F5344CB8AC3E}">
        <p14:creationId xmlns:p14="http://schemas.microsoft.com/office/powerpoint/2010/main" val="2157222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7C3A0-070F-DB1F-248E-CEB22116C592}"/>
              </a:ext>
            </a:extLst>
          </p:cNvPr>
          <p:cNvSpPr>
            <a:spLocks noGrp="1"/>
          </p:cNvSpPr>
          <p:nvPr>
            <p:ph type="title"/>
          </p:nvPr>
        </p:nvSpPr>
        <p:spPr>
          <a:xfrm>
            <a:off x="1181487" y="2428462"/>
            <a:ext cx="14935438" cy="4051943"/>
          </a:xfrm>
        </p:spPr>
        <p:txBody>
          <a:bodyPr anchor="b"/>
          <a:lstStyle>
            <a:lvl1pPr>
              <a:defRPr sz="8522"/>
            </a:lvl1pPr>
          </a:lstStyle>
          <a:p>
            <a:r>
              <a:rPr lang="de-DE"/>
              <a:t>Mastertitelformat bearbeiten</a:t>
            </a:r>
          </a:p>
        </p:txBody>
      </p:sp>
      <p:sp>
        <p:nvSpPr>
          <p:cNvPr id="3" name="Textplatzhalter 2">
            <a:extLst>
              <a:ext uri="{FF2B5EF4-FFF2-40B4-BE49-F238E27FC236}">
                <a16:creationId xmlns:a16="http://schemas.microsoft.com/office/drawing/2014/main" id="{39C4BD4E-D27A-1E3B-18A9-99FC733CB3C4}"/>
              </a:ext>
            </a:extLst>
          </p:cNvPr>
          <p:cNvSpPr>
            <a:spLocks noGrp="1"/>
          </p:cNvSpPr>
          <p:nvPr>
            <p:ph type="body" idx="1"/>
          </p:nvPr>
        </p:nvSpPr>
        <p:spPr>
          <a:xfrm>
            <a:off x="1181487" y="6518738"/>
            <a:ext cx="14935438" cy="2130821"/>
          </a:xfrm>
        </p:spPr>
        <p:txBody>
          <a:bodyPr/>
          <a:lstStyle>
            <a:lvl1pPr marL="0" indent="0">
              <a:buNone/>
              <a:defRPr sz="3409">
                <a:solidFill>
                  <a:schemeClr val="tx1">
                    <a:tint val="75000"/>
                  </a:schemeClr>
                </a:solidFill>
              </a:defRPr>
            </a:lvl1pPr>
            <a:lvl2pPr marL="649361" indent="0">
              <a:buNone/>
              <a:defRPr sz="2841">
                <a:solidFill>
                  <a:schemeClr val="tx1">
                    <a:tint val="75000"/>
                  </a:schemeClr>
                </a:solidFill>
              </a:defRPr>
            </a:lvl2pPr>
            <a:lvl3pPr marL="1298722" indent="0">
              <a:buNone/>
              <a:defRPr sz="2557">
                <a:solidFill>
                  <a:schemeClr val="tx1">
                    <a:tint val="75000"/>
                  </a:schemeClr>
                </a:solidFill>
              </a:defRPr>
            </a:lvl3pPr>
            <a:lvl4pPr marL="1948083" indent="0">
              <a:buNone/>
              <a:defRPr sz="2272">
                <a:solidFill>
                  <a:schemeClr val="tx1">
                    <a:tint val="75000"/>
                  </a:schemeClr>
                </a:solidFill>
              </a:defRPr>
            </a:lvl4pPr>
            <a:lvl5pPr marL="2597445" indent="0">
              <a:buNone/>
              <a:defRPr sz="2272">
                <a:solidFill>
                  <a:schemeClr val="tx1">
                    <a:tint val="75000"/>
                  </a:schemeClr>
                </a:solidFill>
              </a:defRPr>
            </a:lvl5pPr>
            <a:lvl6pPr marL="3246806" indent="0">
              <a:buNone/>
              <a:defRPr sz="2272">
                <a:solidFill>
                  <a:schemeClr val="tx1">
                    <a:tint val="75000"/>
                  </a:schemeClr>
                </a:solidFill>
              </a:defRPr>
            </a:lvl6pPr>
            <a:lvl7pPr marL="3896167" indent="0">
              <a:buNone/>
              <a:defRPr sz="2272">
                <a:solidFill>
                  <a:schemeClr val="tx1">
                    <a:tint val="75000"/>
                  </a:schemeClr>
                </a:solidFill>
              </a:defRPr>
            </a:lvl7pPr>
            <a:lvl8pPr marL="4545528" indent="0">
              <a:buNone/>
              <a:defRPr sz="2272">
                <a:solidFill>
                  <a:schemeClr val="tx1">
                    <a:tint val="75000"/>
                  </a:schemeClr>
                </a:solidFill>
              </a:defRPr>
            </a:lvl8pPr>
            <a:lvl9pPr marL="5194889" indent="0">
              <a:buNone/>
              <a:defRPr sz="2272">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A70CF3-F8D8-3A84-625B-5E10E1A51808}"/>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50509994-F241-B0ED-9873-DAE69154DA57}"/>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B59DD277-5F07-5B2C-3A33-5A70E8190EDD}"/>
              </a:ext>
            </a:extLst>
          </p:cNvPr>
          <p:cNvSpPr>
            <a:spLocks noGrp="1"/>
          </p:cNvSpPr>
          <p:nvPr>
            <p:ph type="sldNum" sz="quarter" idx="12"/>
          </p:nvPr>
        </p:nvSpPr>
        <p:spPr/>
        <p:txBody>
          <a:bodyPr/>
          <a:lstStyle/>
          <a:p>
            <a:fld id="{2F4FE6EF-D537-4672-BBFE-023594EAF338}" type="slidenum">
              <a:rPr lang="de-DE" altLang="de-DE" smtClean="0"/>
              <a:pPr/>
              <a:t>‹Nr.›</a:t>
            </a:fld>
            <a:endParaRPr lang="de-DE" altLang="de-DE"/>
          </a:p>
        </p:txBody>
      </p:sp>
    </p:spTree>
    <p:extLst>
      <p:ext uri="{BB962C8B-B14F-4D97-AF65-F5344CB8AC3E}">
        <p14:creationId xmlns:p14="http://schemas.microsoft.com/office/powerpoint/2010/main" val="1763456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49973E-7B8C-6CEA-2935-3B2D251E400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58E97-0F6D-92EC-6C76-4FA0996B3C01}"/>
              </a:ext>
            </a:extLst>
          </p:cNvPr>
          <p:cNvSpPr>
            <a:spLocks noGrp="1"/>
          </p:cNvSpPr>
          <p:nvPr>
            <p:ph sz="half" idx="1"/>
          </p:nvPr>
        </p:nvSpPr>
        <p:spPr>
          <a:xfrm>
            <a:off x="1190506" y="2593063"/>
            <a:ext cx="7359491" cy="61805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7E31CFF-6851-BABF-5424-5852166D4C77}"/>
              </a:ext>
            </a:extLst>
          </p:cNvPr>
          <p:cNvSpPr>
            <a:spLocks noGrp="1"/>
          </p:cNvSpPr>
          <p:nvPr>
            <p:ph sz="half" idx="2"/>
          </p:nvPr>
        </p:nvSpPr>
        <p:spPr>
          <a:xfrm>
            <a:off x="8766453" y="2593063"/>
            <a:ext cx="7359491" cy="61805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B705809-8ED9-A2EA-D1C0-7651705E1E7F}"/>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BCA7F283-3D4C-49C0-ADEC-4B5D3DF9E420}"/>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48A3F6B7-B35C-7BB5-CAA2-8522D2B872F6}"/>
              </a:ext>
            </a:extLst>
          </p:cNvPr>
          <p:cNvSpPr>
            <a:spLocks noGrp="1"/>
          </p:cNvSpPr>
          <p:nvPr>
            <p:ph type="sldNum" sz="quarter" idx="12"/>
          </p:nvPr>
        </p:nvSpPr>
        <p:spPr/>
        <p:txBody>
          <a:bodyPr/>
          <a:lstStyle/>
          <a:p>
            <a:fld id="{BB2A6B03-0D8A-479D-BFC4-6328E04C7274}" type="slidenum">
              <a:rPr lang="de-DE" altLang="de-DE" smtClean="0"/>
              <a:pPr/>
              <a:t>‹Nr.›</a:t>
            </a:fld>
            <a:endParaRPr lang="de-DE" altLang="de-DE"/>
          </a:p>
        </p:txBody>
      </p:sp>
    </p:spTree>
    <p:extLst>
      <p:ext uri="{BB962C8B-B14F-4D97-AF65-F5344CB8AC3E}">
        <p14:creationId xmlns:p14="http://schemas.microsoft.com/office/powerpoint/2010/main" val="3978594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03A4-F5D5-B1F3-FF21-E1B80028A0AF}"/>
              </a:ext>
            </a:extLst>
          </p:cNvPr>
          <p:cNvSpPr>
            <a:spLocks noGrp="1"/>
          </p:cNvSpPr>
          <p:nvPr>
            <p:ph type="title"/>
          </p:nvPr>
        </p:nvSpPr>
        <p:spPr>
          <a:xfrm>
            <a:off x="1192761" y="518614"/>
            <a:ext cx="14935438" cy="1882790"/>
          </a:xfrm>
        </p:spPr>
        <p:txBody>
          <a:bodyPr/>
          <a:lstStyle/>
          <a:p>
            <a:r>
              <a:rPr lang="de-DE"/>
              <a:t>Mastertitelformat bearbeiten</a:t>
            </a:r>
          </a:p>
        </p:txBody>
      </p:sp>
      <p:sp>
        <p:nvSpPr>
          <p:cNvPr id="3" name="Textplatzhalter 2">
            <a:extLst>
              <a:ext uri="{FF2B5EF4-FFF2-40B4-BE49-F238E27FC236}">
                <a16:creationId xmlns:a16="http://schemas.microsoft.com/office/drawing/2014/main" id="{2F91A9A6-56A8-16E9-3E5D-B9CAD3D0F4D0}"/>
              </a:ext>
            </a:extLst>
          </p:cNvPr>
          <p:cNvSpPr>
            <a:spLocks noGrp="1"/>
          </p:cNvSpPr>
          <p:nvPr>
            <p:ph type="body" idx="1"/>
          </p:nvPr>
        </p:nvSpPr>
        <p:spPr>
          <a:xfrm>
            <a:off x="1192762" y="2387874"/>
            <a:ext cx="7325669" cy="1170260"/>
          </a:xfrm>
        </p:spPr>
        <p:txBody>
          <a:bodyPr anchor="b"/>
          <a:lstStyle>
            <a:lvl1pPr marL="0" indent="0">
              <a:buNone/>
              <a:defRPr sz="3409" b="1"/>
            </a:lvl1pPr>
            <a:lvl2pPr marL="649361" indent="0">
              <a:buNone/>
              <a:defRPr sz="2841" b="1"/>
            </a:lvl2pPr>
            <a:lvl3pPr marL="1298722" indent="0">
              <a:buNone/>
              <a:defRPr sz="2557" b="1"/>
            </a:lvl3pPr>
            <a:lvl4pPr marL="1948083" indent="0">
              <a:buNone/>
              <a:defRPr sz="2272" b="1"/>
            </a:lvl4pPr>
            <a:lvl5pPr marL="2597445" indent="0">
              <a:buNone/>
              <a:defRPr sz="2272" b="1"/>
            </a:lvl5pPr>
            <a:lvl6pPr marL="3246806" indent="0">
              <a:buNone/>
              <a:defRPr sz="2272" b="1"/>
            </a:lvl6pPr>
            <a:lvl7pPr marL="3896167" indent="0">
              <a:buNone/>
              <a:defRPr sz="2272" b="1"/>
            </a:lvl7pPr>
            <a:lvl8pPr marL="4545528" indent="0">
              <a:buNone/>
              <a:defRPr sz="2272" b="1"/>
            </a:lvl8pPr>
            <a:lvl9pPr marL="5194889" indent="0">
              <a:buNone/>
              <a:defRPr sz="2272" b="1"/>
            </a:lvl9pPr>
          </a:lstStyle>
          <a:p>
            <a:pPr lvl="0"/>
            <a:r>
              <a:rPr lang="de-DE"/>
              <a:t>Mastertextformat bearbeiten</a:t>
            </a:r>
          </a:p>
        </p:txBody>
      </p:sp>
      <p:sp>
        <p:nvSpPr>
          <p:cNvPr id="4" name="Inhaltsplatzhalter 3">
            <a:extLst>
              <a:ext uri="{FF2B5EF4-FFF2-40B4-BE49-F238E27FC236}">
                <a16:creationId xmlns:a16="http://schemas.microsoft.com/office/drawing/2014/main" id="{6385E600-7C78-0EC3-E862-E901256825B7}"/>
              </a:ext>
            </a:extLst>
          </p:cNvPr>
          <p:cNvSpPr>
            <a:spLocks noGrp="1"/>
          </p:cNvSpPr>
          <p:nvPr>
            <p:ph sz="half" idx="2"/>
          </p:nvPr>
        </p:nvSpPr>
        <p:spPr>
          <a:xfrm>
            <a:off x="1192762" y="3558134"/>
            <a:ext cx="7325669" cy="523348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1D135F1-A4C9-C87B-201E-E6CFE8CF3E27}"/>
              </a:ext>
            </a:extLst>
          </p:cNvPr>
          <p:cNvSpPr>
            <a:spLocks noGrp="1"/>
          </p:cNvSpPr>
          <p:nvPr>
            <p:ph type="body" sz="quarter" idx="3"/>
          </p:nvPr>
        </p:nvSpPr>
        <p:spPr>
          <a:xfrm>
            <a:off x="8766453" y="2387874"/>
            <a:ext cx="7361747" cy="1170260"/>
          </a:xfrm>
        </p:spPr>
        <p:txBody>
          <a:bodyPr anchor="b"/>
          <a:lstStyle>
            <a:lvl1pPr marL="0" indent="0">
              <a:buNone/>
              <a:defRPr sz="3409" b="1"/>
            </a:lvl1pPr>
            <a:lvl2pPr marL="649361" indent="0">
              <a:buNone/>
              <a:defRPr sz="2841" b="1"/>
            </a:lvl2pPr>
            <a:lvl3pPr marL="1298722" indent="0">
              <a:buNone/>
              <a:defRPr sz="2557" b="1"/>
            </a:lvl3pPr>
            <a:lvl4pPr marL="1948083" indent="0">
              <a:buNone/>
              <a:defRPr sz="2272" b="1"/>
            </a:lvl4pPr>
            <a:lvl5pPr marL="2597445" indent="0">
              <a:buNone/>
              <a:defRPr sz="2272" b="1"/>
            </a:lvl5pPr>
            <a:lvl6pPr marL="3246806" indent="0">
              <a:buNone/>
              <a:defRPr sz="2272" b="1"/>
            </a:lvl6pPr>
            <a:lvl7pPr marL="3896167" indent="0">
              <a:buNone/>
              <a:defRPr sz="2272" b="1"/>
            </a:lvl7pPr>
            <a:lvl8pPr marL="4545528" indent="0">
              <a:buNone/>
              <a:defRPr sz="2272" b="1"/>
            </a:lvl8pPr>
            <a:lvl9pPr marL="5194889" indent="0">
              <a:buNone/>
              <a:defRPr sz="2272" b="1"/>
            </a:lvl9pPr>
          </a:lstStyle>
          <a:p>
            <a:pPr lvl="0"/>
            <a:r>
              <a:rPr lang="de-DE"/>
              <a:t>Mastertextformat bearbeiten</a:t>
            </a:r>
          </a:p>
        </p:txBody>
      </p:sp>
      <p:sp>
        <p:nvSpPr>
          <p:cNvPr id="6" name="Inhaltsplatzhalter 5">
            <a:extLst>
              <a:ext uri="{FF2B5EF4-FFF2-40B4-BE49-F238E27FC236}">
                <a16:creationId xmlns:a16="http://schemas.microsoft.com/office/drawing/2014/main" id="{F961619F-83C4-A8F1-9075-868D0EA88B3A}"/>
              </a:ext>
            </a:extLst>
          </p:cNvPr>
          <p:cNvSpPr>
            <a:spLocks noGrp="1"/>
          </p:cNvSpPr>
          <p:nvPr>
            <p:ph sz="quarter" idx="4"/>
          </p:nvPr>
        </p:nvSpPr>
        <p:spPr>
          <a:xfrm>
            <a:off x="8766453" y="3558134"/>
            <a:ext cx="7361747" cy="523348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8B2F6A-84A7-9797-D80E-F0213297841F}"/>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8" name="Fußzeilenplatzhalter 7">
            <a:extLst>
              <a:ext uri="{FF2B5EF4-FFF2-40B4-BE49-F238E27FC236}">
                <a16:creationId xmlns:a16="http://schemas.microsoft.com/office/drawing/2014/main" id="{AABC872B-CE6F-2502-CA86-013B2D873C84}"/>
              </a:ext>
            </a:extLst>
          </p:cNvPr>
          <p:cNvSpPr>
            <a:spLocks noGrp="1"/>
          </p:cNvSpPr>
          <p:nvPr>
            <p:ph type="ftr" sz="quarter" idx="11"/>
          </p:nvPr>
        </p:nvSpPr>
        <p:spPr/>
        <p:txBody>
          <a:bodyPr/>
          <a:lstStyle/>
          <a:p>
            <a:r>
              <a:rPr lang="en-US"/>
              <a:t>Stand: April 2024 © DGPR</a:t>
            </a:r>
            <a:endParaRPr lang="en-US" dirty="0"/>
          </a:p>
        </p:txBody>
      </p:sp>
      <p:sp>
        <p:nvSpPr>
          <p:cNvPr id="9" name="Foliennummernplatzhalter 8">
            <a:extLst>
              <a:ext uri="{FF2B5EF4-FFF2-40B4-BE49-F238E27FC236}">
                <a16:creationId xmlns:a16="http://schemas.microsoft.com/office/drawing/2014/main" id="{06FE4D5A-9FA0-D78C-DA9F-97F08CC94CCF}"/>
              </a:ext>
            </a:extLst>
          </p:cNvPr>
          <p:cNvSpPr>
            <a:spLocks noGrp="1"/>
          </p:cNvSpPr>
          <p:nvPr>
            <p:ph type="sldNum" sz="quarter" idx="12"/>
          </p:nvPr>
        </p:nvSpPr>
        <p:spPr/>
        <p:txBody>
          <a:bodyPr/>
          <a:lstStyle/>
          <a:p>
            <a:fld id="{D0FAC438-5A60-4752-95AC-9058D474A5C9}" type="slidenum">
              <a:rPr lang="de-DE" altLang="de-DE" smtClean="0"/>
              <a:pPr/>
              <a:t>‹Nr.›</a:t>
            </a:fld>
            <a:endParaRPr lang="de-DE" altLang="de-DE"/>
          </a:p>
        </p:txBody>
      </p:sp>
    </p:spTree>
    <p:extLst>
      <p:ext uri="{BB962C8B-B14F-4D97-AF65-F5344CB8AC3E}">
        <p14:creationId xmlns:p14="http://schemas.microsoft.com/office/powerpoint/2010/main" val="8078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299E-36AA-4473-2C1A-C55B01E71BD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CE5EA6B-7320-4423-A517-921D625BC6B0}"/>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4" name="Fußzeilenplatzhalter 3">
            <a:extLst>
              <a:ext uri="{FF2B5EF4-FFF2-40B4-BE49-F238E27FC236}">
                <a16:creationId xmlns:a16="http://schemas.microsoft.com/office/drawing/2014/main" id="{2268BDC6-2536-523D-9883-4FF2A40B05AF}"/>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09B3D91D-7D10-3512-6216-5815701F44E9}"/>
              </a:ext>
            </a:extLst>
          </p:cNvPr>
          <p:cNvSpPr>
            <a:spLocks noGrp="1"/>
          </p:cNvSpPr>
          <p:nvPr>
            <p:ph type="sldNum" sz="quarter" idx="12"/>
          </p:nvPr>
        </p:nvSpPr>
        <p:spPr/>
        <p:txBody>
          <a:bodyPr/>
          <a:lstStyle/>
          <a:p>
            <a:fld id="{B3A822A4-EDFE-4CD2-96DE-76F9B1E0F00B}" type="slidenum">
              <a:rPr lang="de-DE" altLang="de-DE" smtClean="0"/>
              <a:pPr/>
              <a:t>‹Nr.›</a:t>
            </a:fld>
            <a:endParaRPr lang="de-DE" altLang="de-DE"/>
          </a:p>
        </p:txBody>
      </p:sp>
    </p:spTree>
    <p:extLst>
      <p:ext uri="{BB962C8B-B14F-4D97-AF65-F5344CB8AC3E}">
        <p14:creationId xmlns:p14="http://schemas.microsoft.com/office/powerpoint/2010/main" val="3057524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DFC7CDE-B935-FE42-B974-E1888988BB11}"/>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3" name="Fußzeilenplatzhalter 2">
            <a:extLst>
              <a:ext uri="{FF2B5EF4-FFF2-40B4-BE49-F238E27FC236}">
                <a16:creationId xmlns:a16="http://schemas.microsoft.com/office/drawing/2014/main" id="{E58F78A0-18B2-6D24-E452-28D526EA1DB8}"/>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EE04353A-76E5-AACB-02BD-ED6B9F50C9F7}"/>
              </a:ext>
            </a:extLst>
          </p:cNvPr>
          <p:cNvSpPr>
            <a:spLocks noGrp="1"/>
          </p:cNvSpPr>
          <p:nvPr>
            <p:ph type="sldNum" sz="quarter" idx="12"/>
          </p:nvPr>
        </p:nvSpPr>
        <p:spPr/>
        <p:txBody>
          <a:bodyPr/>
          <a:lstStyle/>
          <a:p>
            <a:fld id="{94B53EA2-B9A9-424E-B194-AA6E1A27327C}" type="slidenum">
              <a:rPr lang="de-DE" altLang="de-DE" smtClean="0"/>
              <a:pPr/>
              <a:t>‹Nr.›</a:t>
            </a:fld>
            <a:endParaRPr lang="de-DE" altLang="de-DE"/>
          </a:p>
        </p:txBody>
      </p:sp>
    </p:spTree>
    <p:extLst>
      <p:ext uri="{BB962C8B-B14F-4D97-AF65-F5344CB8AC3E}">
        <p14:creationId xmlns:p14="http://schemas.microsoft.com/office/powerpoint/2010/main" val="2565740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2AF7C-2D55-5FD7-7D46-DBC416340FD0}"/>
              </a:ext>
            </a:extLst>
          </p:cNvPr>
          <p:cNvSpPr>
            <a:spLocks noGrp="1"/>
          </p:cNvSpPr>
          <p:nvPr>
            <p:ph type="title"/>
          </p:nvPr>
        </p:nvSpPr>
        <p:spPr>
          <a:xfrm>
            <a:off x="1192762" y="649393"/>
            <a:ext cx="5585005" cy="2272877"/>
          </a:xfrm>
        </p:spPr>
        <p:txBody>
          <a:bodyPr anchor="b"/>
          <a:lstStyle>
            <a:lvl1pPr>
              <a:defRPr sz="4545"/>
            </a:lvl1pPr>
          </a:lstStyle>
          <a:p>
            <a:r>
              <a:rPr lang="de-DE"/>
              <a:t>Mastertitelformat bearbeiten</a:t>
            </a:r>
          </a:p>
        </p:txBody>
      </p:sp>
      <p:sp>
        <p:nvSpPr>
          <p:cNvPr id="3" name="Inhaltsplatzhalter 2">
            <a:extLst>
              <a:ext uri="{FF2B5EF4-FFF2-40B4-BE49-F238E27FC236}">
                <a16:creationId xmlns:a16="http://schemas.microsoft.com/office/drawing/2014/main" id="{B909DDEC-CB3E-D65F-4E77-33DEAD594903}"/>
              </a:ext>
            </a:extLst>
          </p:cNvPr>
          <p:cNvSpPr>
            <a:spLocks noGrp="1"/>
          </p:cNvSpPr>
          <p:nvPr>
            <p:ph idx="1"/>
          </p:nvPr>
        </p:nvSpPr>
        <p:spPr>
          <a:xfrm>
            <a:off x="7361747" y="1402510"/>
            <a:ext cx="8766453" cy="6922353"/>
          </a:xfrm>
        </p:spPr>
        <p:txBody>
          <a:bodyPr/>
          <a:lstStyle>
            <a:lvl1pPr>
              <a:defRPr sz="4545"/>
            </a:lvl1pPr>
            <a:lvl2pPr>
              <a:defRPr sz="3977"/>
            </a:lvl2pPr>
            <a:lvl3pPr>
              <a:defRPr sz="3409"/>
            </a:lvl3pPr>
            <a:lvl4pPr>
              <a:defRPr sz="2841"/>
            </a:lvl4pPr>
            <a:lvl5pPr>
              <a:defRPr sz="2841"/>
            </a:lvl5pPr>
            <a:lvl6pPr>
              <a:defRPr sz="2841"/>
            </a:lvl6pPr>
            <a:lvl7pPr>
              <a:defRPr sz="2841"/>
            </a:lvl7pPr>
            <a:lvl8pPr>
              <a:defRPr sz="2841"/>
            </a:lvl8pPr>
            <a:lvl9pPr>
              <a:defRPr sz="2841"/>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885CA0-A397-04BE-415F-A5969CFDD514}"/>
              </a:ext>
            </a:extLst>
          </p:cNvPr>
          <p:cNvSpPr>
            <a:spLocks noGrp="1"/>
          </p:cNvSpPr>
          <p:nvPr>
            <p:ph type="body" sz="half" idx="2"/>
          </p:nvPr>
        </p:nvSpPr>
        <p:spPr>
          <a:xfrm>
            <a:off x="1192762" y="2922270"/>
            <a:ext cx="5585005" cy="5413867"/>
          </a:xfrm>
        </p:spPr>
        <p:txBody>
          <a:bodyPr/>
          <a:lstStyle>
            <a:lvl1pPr marL="0" indent="0">
              <a:buNone/>
              <a:defRPr sz="2272"/>
            </a:lvl1pPr>
            <a:lvl2pPr marL="649361" indent="0">
              <a:buNone/>
              <a:defRPr sz="1988"/>
            </a:lvl2pPr>
            <a:lvl3pPr marL="1298722" indent="0">
              <a:buNone/>
              <a:defRPr sz="1704"/>
            </a:lvl3pPr>
            <a:lvl4pPr marL="1948083" indent="0">
              <a:buNone/>
              <a:defRPr sz="1420"/>
            </a:lvl4pPr>
            <a:lvl5pPr marL="2597445" indent="0">
              <a:buNone/>
              <a:defRPr sz="1420"/>
            </a:lvl5pPr>
            <a:lvl6pPr marL="3246806" indent="0">
              <a:buNone/>
              <a:defRPr sz="1420"/>
            </a:lvl6pPr>
            <a:lvl7pPr marL="3896167" indent="0">
              <a:buNone/>
              <a:defRPr sz="1420"/>
            </a:lvl7pPr>
            <a:lvl8pPr marL="4545528" indent="0">
              <a:buNone/>
              <a:defRPr sz="1420"/>
            </a:lvl8pPr>
            <a:lvl9pPr marL="5194889" indent="0">
              <a:buNone/>
              <a:defRPr sz="1420"/>
            </a:lvl9pPr>
          </a:lstStyle>
          <a:p>
            <a:pPr lvl="0"/>
            <a:r>
              <a:rPr lang="de-DE"/>
              <a:t>Mastertextformat bearbeiten</a:t>
            </a:r>
          </a:p>
        </p:txBody>
      </p:sp>
      <p:sp>
        <p:nvSpPr>
          <p:cNvPr id="5" name="Datumsplatzhalter 4">
            <a:extLst>
              <a:ext uri="{FF2B5EF4-FFF2-40B4-BE49-F238E27FC236}">
                <a16:creationId xmlns:a16="http://schemas.microsoft.com/office/drawing/2014/main" id="{62E93920-C011-5DF4-D187-D02B262BCB12}"/>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6B79020C-592D-D7A2-1FBD-C68600CB372F}"/>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BAE365A1-9758-D11E-F15B-B046F0D1EC2B}"/>
              </a:ext>
            </a:extLst>
          </p:cNvPr>
          <p:cNvSpPr>
            <a:spLocks noGrp="1"/>
          </p:cNvSpPr>
          <p:nvPr>
            <p:ph type="sldNum" sz="quarter" idx="12"/>
          </p:nvPr>
        </p:nvSpPr>
        <p:spPr/>
        <p:txBody>
          <a:bodyPr/>
          <a:lstStyle/>
          <a:p>
            <a:fld id="{25C3A862-1AAA-46A9-8D0C-5EE500E2AF0F}" type="slidenum">
              <a:rPr lang="de-DE" altLang="de-DE" smtClean="0"/>
              <a:pPr/>
              <a:t>‹Nr.›</a:t>
            </a:fld>
            <a:endParaRPr lang="de-DE" altLang="de-DE"/>
          </a:p>
        </p:txBody>
      </p:sp>
    </p:spTree>
    <p:extLst>
      <p:ext uri="{BB962C8B-B14F-4D97-AF65-F5344CB8AC3E}">
        <p14:creationId xmlns:p14="http://schemas.microsoft.com/office/powerpoint/2010/main" val="2375027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2294-B3D6-3591-0B07-F476DC05B4B9}"/>
              </a:ext>
            </a:extLst>
          </p:cNvPr>
          <p:cNvSpPr>
            <a:spLocks noGrp="1"/>
          </p:cNvSpPr>
          <p:nvPr>
            <p:ph type="title"/>
          </p:nvPr>
        </p:nvSpPr>
        <p:spPr>
          <a:xfrm>
            <a:off x="1192762" y="649393"/>
            <a:ext cx="5585005" cy="2272877"/>
          </a:xfrm>
        </p:spPr>
        <p:txBody>
          <a:bodyPr anchor="b"/>
          <a:lstStyle>
            <a:lvl1pPr>
              <a:defRPr sz="4545"/>
            </a:lvl1pPr>
          </a:lstStyle>
          <a:p>
            <a:r>
              <a:rPr lang="de-DE"/>
              <a:t>Mastertitelformat bearbeiten</a:t>
            </a:r>
          </a:p>
        </p:txBody>
      </p:sp>
      <p:sp>
        <p:nvSpPr>
          <p:cNvPr id="3" name="Bildplatzhalter 2">
            <a:extLst>
              <a:ext uri="{FF2B5EF4-FFF2-40B4-BE49-F238E27FC236}">
                <a16:creationId xmlns:a16="http://schemas.microsoft.com/office/drawing/2014/main" id="{76C54D59-3912-89BD-DB7E-38F9270BEE1B}"/>
              </a:ext>
            </a:extLst>
          </p:cNvPr>
          <p:cNvSpPr>
            <a:spLocks noGrp="1"/>
          </p:cNvSpPr>
          <p:nvPr>
            <p:ph type="pic" idx="1"/>
          </p:nvPr>
        </p:nvSpPr>
        <p:spPr>
          <a:xfrm>
            <a:off x="7361747" y="1402510"/>
            <a:ext cx="8766453" cy="6922353"/>
          </a:xfrm>
        </p:spPr>
        <p:txBody>
          <a:bodyPr/>
          <a:lstStyle>
            <a:lvl1pPr marL="0" indent="0">
              <a:buNone/>
              <a:defRPr sz="4545"/>
            </a:lvl1pPr>
            <a:lvl2pPr marL="649361" indent="0">
              <a:buNone/>
              <a:defRPr sz="3977"/>
            </a:lvl2pPr>
            <a:lvl3pPr marL="1298722" indent="0">
              <a:buNone/>
              <a:defRPr sz="3409"/>
            </a:lvl3pPr>
            <a:lvl4pPr marL="1948083" indent="0">
              <a:buNone/>
              <a:defRPr sz="2841"/>
            </a:lvl4pPr>
            <a:lvl5pPr marL="2597445" indent="0">
              <a:buNone/>
              <a:defRPr sz="2841"/>
            </a:lvl5pPr>
            <a:lvl6pPr marL="3246806" indent="0">
              <a:buNone/>
              <a:defRPr sz="2841"/>
            </a:lvl6pPr>
            <a:lvl7pPr marL="3896167" indent="0">
              <a:buNone/>
              <a:defRPr sz="2841"/>
            </a:lvl7pPr>
            <a:lvl8pPr marL="4545528" indent="0">
              <a:buNone/>
              <a:defRPr sz="2841"/>
            </a:lvl8pPr>
            <a:lvl9pPr marL="5194889" indent="0">
              <a:buNone/>
              <a:defRPr sz="2841"/>
            </a:lvl9pPr>
          </a:lstStyle>
          <a:p>
            <a:r>
              <a:rPr lang="de-DE"/>
              <a:t>Bild durch Klicken auf Symbol hinzufügen</a:t>
            </a:r>
          </a:p>
        </p:txBody>
      </p:sp>
      <p:sp>
        <p:nvSpPr>
          <p:cNvPr id="4" name="Textplatzhalter 3">
            <a:extLst>
              <a:ext uri="{FF2B5EF4-FFF2-40B4-BE49-F238E27FC236}">
                <a16:creationId xmlns:a16="http://schemas.microsoft.com/office/drawing/2014/main" id="{20F4CCB7-563F-EFB3-1CF4-B37F63FE9C7E}"/>
              </a:ext>
            </a:extLst>
          </p:cNvPr>
          <p:cNvSpPr>
            <a:spLocks noGrp="1"/>
          </p:cNvSpPr>
          <p:nvPr>
            <p:ph type="body" sz="half" idx="2"/>
          </p:nvPr>
        </p:nvSpPr>
        <p:spPr>
          <a:xfrm>
            <a:off x="1192762" y="2922270"/>
            <a:ext cx="5585005" cy="5413867"/>
          </a:xfrm>
        </p:spPr>
        <p:txBody>
          <a:bodyPr/>
          <a:lstStyle>
            <a:lvl1pPr marL="0" indent="0">
              <a:buNone/>
              <a:defRPr sz="2272"/>
            </a:lvl1pPr>
            <a:lvl2pPr marL="649361" indent="0">
              <a:buNone/>
              <a:defRPr sz="1988"/>
            </a:lvl2pPr>
            <a:lvl3pPr marL="1298722" indent="0">
              <a:buNone/>
              <a:defRPr sz="1704"/>
            </a:lvl3pPr>
            <a:lvl4pPr marL="1948083" indent="0">
              <a:buNone/>
              <a:defRPr sz="1420"/>
            </a:lvl4pPr>
            <a:lvl5pPr marL="2597445" indent="0">
              <a:buNone/>
              <a:defRPr sz="1420"/>
            </a:lvl5pPr>
            <a:lvl6pPr marL="3246806" indent="0">
              <a:buNone/>
              <a:defRPr sz="1420"/>
            </a:lvl6pPr>
            <a:lvl7pPr marL="3896167" indent="0">
              <a:buNone/>
              <a:defRPr sz="1420"/>
            </a:lvl7pPr>
            <a:lvl8pPr marL="4545528" indent="0">
              <a:buNone/>
              <a:defRPr sz="1420"/>
            </a:lvl8pPr>
            <a:lvl9pPr marL="5194889" indent="0">
              <a:buNone/>
              <a:defRPr sz="1420"/>
            </a:lvl9pPr>
          </a:lstStyle>
          <a:p>
            <a:pPr lvl="0"/>
            <a:r>
              <a:rPr lang="de-DE"/>
              <a:t>Mastertextformat bearbeiten</a:t>
            </a:r>
          </a:p>
        </p:txBody>
      </p:sp>
      <p:sp>
        <p:nvSpPr>
          <p:cNvPr id="5" name="Datumsplatzhalter 4">
            <a:extLst>
              <a:ext uri="{FF2B5EF4-FFF2-40B4-BE49-F238E27FC236}">
                <a16:creationId xmlns:a16="http://schemas.microsoft.com/office/drawing/2014/main" id="{CE79F469-5431-017B-8D62-1458CECBC979}"/>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38BE682F-373A-264A-DC1F-80D63C29A0D8}"/>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9F8F3B9E-85F1-F6A6-6FEC-0A384C662665}"/>
              </a:ext>
            </a:extLst>
          </p:cNvPr>
          <p:cNvSpPr>
            <a:spLocks noGrp="1"/>
          </p:cNvSpPr>
          <p:nvPr>
            <p:ph type="sldNum" sz="quarter" idx="12"/>
          </p:nvPr>
        </p:nvSpPr>
        <p:spPr/>
        <p:txBody>
          <a:bodyPr/>
          <a:lstStyle/>
          <a:p>
            <a:fld id="{D7700A82-C1D9-467F-B478-FE13D127AAC0}" type="slidenum">
              <a:rPr lang="de-DE" altLang="de-DE" smtClean="0"/>
              <a:pPr/>
              <a:t>‹Nr.›</a:t>
            </a:fld>
            <a:endParaRPr lang="de-DE" altLang="de-DE"/>
          </a:p>
        </p:txBody>
      </p:sp>
    </p:spTree>
    <p:extLst>
      <p:ext uri="{BB962C8B-B14F-4D97-AF65-F5344CB8AC3E}">
        <p14:creationId xmlns:p14="http://schemas.microsoft.com/office/powerpoint/2010/main" val="3646871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E20FCE9-3852-7D75-B2AA-19B1F385162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523323" y="925538"/>
            <a:ext cx="12794000" cy="8815479"/>
          </a:xfrm>
          <a:prstGeom prst="rect">
            <a:avLst/>
          </a:prstGeom>
        </p:spPr>
      </p:pic>
      <p:sp>
        <p:nvSpPr>
          <p:cNvPr id="2" name="Titelplatzhalter 1">
            <a:extLst>
              <a:ext uri="{FF2B5EF4-FFF2-40B4-BE49-F238E27FC236}">
                <a16:creationId xmlns:a16="http://schemas.microsoft.com/office/drawing/2014/main" id="{315DBA43-7BDF-085E-69D5-D3933B496726}"/>
              </a:ext>
            </a:extLst>
          </p:cNvPr>
          <p:cNvSpPr>
            <a:spLocks noGrp="1"/>
          </p:cNvSpPr>
          <p:nvPr>
            <p:ph type="title"/>
          </p:nvPr>
        </p:nvSpPr>
        <p:spPr>
          <a:xfrm>
            <a:off x="1190506" y="518614"/>
            <a:ext cx="14935438" cy="1882790"/>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B8E779C8-805B-7D4B-246E-6851F4ABB165}"/>
              </a:ext>
            </a:extLst>
          </p:cNvPr>
          <p:cNvSpPr>
            <a:spLocks noGrp="1"/>
          </p:cNvSpPr>
          <p:nvPr>
            <p:ph type="body" idx="1"/>
          </p:nvPr>
        </p:nvSpPr>
        <p:spPr>
          <a:xfrm>
            <a:off x="1190506" y="2593063"/>
            <a:ext cx="14935438" cy="6180512"/>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B22DE41D-7DD2-A8E2-914A-281D2D55E286}"/>
              </a:ext>
            </a:extLst>
          </p:cNvPr>
          <p:cNvSpPr>
            <a:spLocks noGrp="1"/>
          </p:cNvSpPr>
          <p:nvPr>
            <p:ph type="ftr" sz="quarter" idx="3"/>
          </p:nvPr>
        </p:nvSpPr>
        <p:spPr>
          <a:xfrm>
            <a:off x="13986817" y="8962979"/>
            <a:ext cx="3016256" cy="518613"/>
          </a:xfrm>
          <a:prstGeom prst="rect">
            <a:avLst/>
          </a:prstGeom>
        </p:spPr>
        <p:txBody>
          <a:bodyPr vert="horz" lIns="91440" tIns="45720" rIns="91440" bIns="45720" rtlCol="0" anchor="ctr"/>
          <a:lstStyle>
            <a:lvl1pPr algn="l">
              <a:defRPr sz="1704">
                <a:solidFill>
                  <a:schemeClr val="tx1">
                    <a:tint val="75000"/>
                  </a:schemeClr>
                </a:solidFill>
              </a:defRPr>
            </a:lvl1pPr>
          </a:lstStyle>
          <a:p>
            <a:r>
              <a:rPr lang="en-US"/>
              <a:t>Stand: April 2024 © DGPR</a:t>
            </a:r>
            <a:endParaRPr lang="en-US" dirty="0"/>
          </a:p>
        </p:txBody>
      </p:sp>
      <p:sp>
        <p:nvSpPr>
          <p:cNvPr id="8" name="Rechteck 7">
            <a:extLst>
              <a:ext uri="{FF2B5EF4-FFF2-40B4-BE49-F238E27FC236}">
                <a16:creationId xmlns:a16="http://schemas.microsoft.com/office/drawing/2014/main" id="{1F4728C5-632F-C466-DCF9-C98A98EB204B}"/>
              </a:ext>
            </a:extLst>
          </p:cNvPr>
          <p:cNvSpPr/>
          <p:nvPr/>
        </p:nvSpPr>
        <p:spPr>
          <a:xfrm>
            <a:off x="6556714" y="0"/>
            <a:ext cx="10759736" cy="39089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557" dirty="0"/>
          </a:p>
        </p:txBody>
      </p:sp>
      <p:grpSp>
        <p:nvGrpSpPr>
          <p:cNvPr id="11" name="Gruppieren 10">
            <a:extLst>
              <a:ext uri="{FF2B5EF4-FFF2-40B4-BE49-F238E27FC236}">
                <a16:creationId xmlns:a16="http://schemas.microsoft.com/office/drawing/2014/main" id="{CF565A9E-B11E-0F39-4F20-6DF79F1A50D6}"/>
              </a:ext>
            </a:extLst>
          </p:cNvPr>
          <p:cNvGrpSpPr/>
          <p:nvPr/>
        </p:nvGrpSpPr>
        <p:grpSpPr>
          <a:xfrm>
            <a:off x="175823" y="12922"/>
            <a:ext cx="1518548" cy="377975"/>
            <a:chOff x="269184" y="136525"/>
            <a:chExt cx="2485591" cy="618651"/>
          </a:xfrm>
        </p:grpSpPr>
        <p:pic>
          <p:nvPicPr>
            <p:cNvPr id="9" name="Grafik 8">
              <a:extLst>
                <a:ext uri="{FF2B5EF4-FFF2-40B4-BE49-F238E27FC236}">
                  <a16:creationId xmlns:a16="http://schemas.microsoft.com/office/drawing/2014/main" id="{A64C600D-9F85-7AB9-4899-49588ADA7A50}"/>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24809" t="30039" r="26493" b="37871"/>
            <a:stretch/>
          </p:blipFill>
          <p:spPr>
            <a:xfrm>
              <a:off x="269184" y="136525"/>
              <a:ext cx="906534" cy="597354"/>
            </a:xfrm>
            <a:prstGeom prst="rect">
              <a:avLst/>
            </a:prstGeom>
          </p:spPr>
        </p:pic>
        <p:pic>
          <p:nvPicPr>
            <p:cNvPr id="10" name="Grafik 9">
              <a:extLst>
                <a:ext uri="{FF2B5EF4-FFF2-40B4-BE49-F238E27FC236}">
                  <a16:creationId xmlns:a16="http://schemas.microsoft.com/office/drawing/2014/main" id="{969A2123-AE2B-D32D-8D1F-3C67248C6E57}"/>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34789" t="61577" r="34791" b="30630"/>
            <a:stretch/>
          </p:blipFill>
          <p:spPr>
            <a:xfrm>
              <a:off x="1104478" y="332370"/>
              <a:ext cx="1650297" cy="422806"/>
            </a:xfrm>
            <a:prstGeom prst="rect">
              <a:avLst/>
            </a:prstGeom>
          </p:spPr>
        </p:pic>
      </p:grpSp>
      <p:sp>
        <p:nvSpPr>
          <p:cNvPr id="6" name="Foliennummernplatzhalter 5">
            <a:extLst>
              <a:ext uri="{FF2B5EF4-FFF2-40B4-BE49-F238E27FC236}">
                <a16:creationId xmlns:a16="http://schemas.microsoft.com/office/drawing/2014/main" id="{52AC5062-F1D8-9DE1-63CD-DF8162EDD4D9}"/>
              </a:ext>
            </a:extLst>
          </p:cNvPr>
          <p:cNvSpPr>
            <a:spLocks noGrp="1"/>
          </p:cNvSpPr>
          <p:nvPr>
            <p:ph type="sldNum" sz="quarter" idx="4"/>
          </p:nvPr>
        </p:nvSpPr>
        <p:spPr>
          <a:xfrm>
            <a:off x="16222363" y="-1"/>
            <a:ext cx="1083150" cy="378289"/>
          </a:xfrm>
          <a:prstGeom prst="rect">
            <a:avLst/>
          </a:prstGeom>
        </p:spPr>
        <p:txBody>
          <a:bodyPr vert="horz" lIns="91440" tIns="45720" rIns="91440" bIns="45720" rtlCol="0" anchor="ctr"/>
          <a:lstStyle>
            <a:lvl1pPr algn="r">
              <a:defRPr sz="1704">
                <a:solidFill>
                  <a:schemeClr val="bg1"/>
                </a:solidFill>
              </a:defRPr>
            </a:lvl1pPr>
          </a:lstStyle>
          <a:p>
            <a:fld id="{0F0D4439-3650-497D-BE2E-B18E99C8C999}" type="slidenum">
              <a:rPr lang="de-DE" altLang="de-DE" smtClean="0"/>
              <a:pPr/>
              <a:t>‹Nr.›</a:t>
            </a:fld>
            <a:endParaRPr lang="de-DE" altLang="de-DE" dirty="0"/>
          </a:p>
        </p:txBody>
      </p:sp>
    </p:spTree>
    <p:extLst>
      <p:ext uri="{BB962C8B-B14F-4D97-AF65-F5344CB8AC3E}">
        <p14:creationId xmlns:p14="http://schemas.microsoft.com/office/powerpoint/2010/main" val="294618900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hf hdr="0" dt="0"/>
  <p:txStyles>
    <p:titleStyle>
      <a:lvl1pPr algn="l" defTabSz="1298722"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p:bodyStyle>
    <p:otherStyle>
      <a:defPPr>
        <a:defRPr lang="de-DE"/>
      </a:defPPr>
      <a:lvl1pPr marL="0" algn="l" defTabSz="1298722" rtl="0" eaLnBrk="1" latinLnBrk="0" hangingPunct="1">
        <a:defRPr sz="2557" kern="1200">
          <a:solidFill>
            <a:schemeClr val="tx1"/>
          </a:solidFill>
          <a:latin typeface="+mn-lt"/>
          <a:ea typeface="+mn-ea"/>
          <a:cs typeface="+mn-cs"/>
        </a:defRPr>
      </a:lvl1pPr>
      <a:lvl2pPr marL="649361" algn="l" defTabSz="1298722" rtl="0" eaLnBrk="1" latinLnBrk="0" hangingPunct="1">
        <a:defRPr sz="2557" kern="1200">
          <a:solidFill>
            <a:schemeClr val="tx1"/>
          </a:solidFill>
          <a:latin typeface="+mn-lt"/>
          <a:ea typeface="+mn-ea"/>
          <a:cs typeface="+mn-cs"/>
        </a:defRPr>
      </a:lvl2pPr>
      <a:lvl3pPr marL="1298722" algn="l" defTabSz="1298722" rtl="0" eaLnBrk="1" latinLnBrk="0" hangingPunct="1">
        <a:defRPr sz="2557" kern="1200">
          <a:solidFill>
            <a:schemeClr val="tx1"/>
          </a:solidFill>
          <a:latin typeface="+mn-lt"/>
          <a:ea typeface="+mn-ea"/>
          <a:cs typeface="+mn-cs"/>
        </a:defRPr>
      </a:lvl3pPr>
      <a:lvl4pPr marL="1948083" algn="l" defTabSz="1298722" rtl="0" eaLnBrk="1" latinLnBrk="0" hangingPunct="1">
        <a:defRPr sz="2557" kern="1200">
          <a:solidFill>
            <a:schemeClr val="tx1"/>
          </a:solidFill>
          <a:latin typeface="+mn-lt"/>
          <a:ea typeface="+mn-ea"/>
          <a:cs typeface="+mn-cs"/>
        </a:defRPr>
      </a:lvl4pPr>
      <a:lvl5pPr marL="2597445" algn="l" defTabSz="1298722" rtl="0" eaLnBrk="1" latinLnBrk="0" hangingPunct="1">
        <a:defRPr sz="2557" kern="1200">
          <a:solidFill>
            <a:schemeClr val="tx1"/>
          </a:solidFill>
          <a:latin typeface="+mn-lt"/>
          <a:ea typeface="+mn-ea"/>
          <a:cs typeface="+mn-cs"/>
        </a:defRPr>
      </a:lvl5pPr>
      <a:lvl6pPr marL="3246806" algn="l" defTabSz="1298722" rtl="0" eaLnBrk="1" latinLnBrk="0" hangingPunct="1">
        <a:defRPr sz="2557" kern="1200">
          <a:solidFill>
            <a:schemeClr val="tx1"/>
          </a:solidFill>
          <a:latin typeface="+mn-lt"/>
          <a:ea typeface="+mn-ea"/>
          <a:cs typeface="+mn-cs"/>
        </a:defRPr>
      </a:lvl6pPr>
      <a:lvl7pPr marL="3896167" algn="l" defTabSz="1298722" rtl="0" eaLnBrk="1" latinLnBrk="0" hangingPunct="1">
        <a:defRPr sz="2557" kern="1200">
          <a:solidFill>
            <a:schemeClr val="tx1"/>
          </a:solidFill>
          <a:latin typeface="+mn-lt"/>
          <a:ea typeface="+mn-ea"/>
          <a:cs typeface="+mn-cs"/>
        </a:defRPr>
      </a:lvl7pPr>
      <a:lvl8pPr marL="4545528" algn="l" defTabSz="1298722" rtl="0" eaLnBrk="1" latinLnBrk="0" hangingPunct="1">
        <a:defRPr sz="2557" kern="1200">
          <a:solidFill>
            <a:schemeClr val="tx1"/>
          </a:solidFill>
          <a:latin typeface="+mn-lt"/>
          <a:ea typeface="+mn-ea"/>
          <a:cs typeface="+mn-cs"/>
        </a:defRPr>
      </a:lvl8pPr>
      <a:lvl9pPr marL="5194889" algn="l" defTabSz="1298722" rtl="0" eaLnBrk="1" latinLnBrk="0" hangingPunct="1">
        <a:defRPr sz="25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3C_A0FE049A.xm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microsoft.com/office/2018/10/relationships/comments" Target="../comments/modernComment_13D_3EB6FB88.xm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FC8643D-0D0E-FE87-C091-D33C6C460E01}"/>
              </a:ext>
            </a:extLst>
          </p:cNvPr>
          <p:cNvSpPr txBox="1"/>
          <p:nvPr/>
        </p:nvSpPr>
        <p:spPr>
          <a:xfrm>
            <a:off x="1190567" y="6936908"/>
            <a:ext cx="13145940" cy="2190600"/>
          </a:xfrm>
          <a:prstGeom prst="rect">
            <a:avLst/>
          </a:prstGeom>
          <a:noFill/>
        </p:spPr>
        <p:txBody>
          <a:bodyPr wrap="square" rtlCol="0">
            <a:spAutoFit/>
          </a:bodyPr>
          <a:lstStyle/>
          <a:p>
            <a:r>
              <a:rPr lang="de-DE" sz="4545" b="1" dirty="0">
                <a:latin typeface="Futura Book" panose="020B0500000000000000" pitchFamily="34" charset="0"/>
                <a:ea typeface="Calibri" panose="020F0502020204030204" pitchFamily="34" charset="0"/>
              </a:rPr>
              <a:t>Deutsche Gesellschaft für</a:t>
            </a:r>
          </a:p>
          <a:p>
            <a:r>
              <a:rPr lang="de-DE" sz="4545" b="1" dirty="0">
                <a:latin typeface="Futura Book" panose="020B0500000000000000" pitchFamily="34" charset="0"/>
                <a:ea typeface="Calibri" panose="020F0502020204030204" pitchFamily="34" charset="0"/>
              </a:rPr>
              <a:t>Prävention und Rehabilitation</a:t>
            </a:r>
          </a:p>
          <a:p>
            <a:r>
              <a:rPr lang="de-DE" sz="4545" b="1" dirty="0">
                <a:latin typeface="Futura Book" panose="020B0500000000000000" pitchFamily="34" charset="0"/>
                <a:ea typeface="Calibri" panose="020F0502020204030204" pitchFamily="34" charset="0"/>
              </a:rPr>
              <a:t>von Herz-Kreislauferkrankungen (DGPR) e.V.</a:t>
            </a:r>
          </a:p>
        </p:txBody>
      </p:sp>
      <p:pic>
        <p:nvPicPr>
          <p:cNvPr id="5" name="Grafik 4">
            <a:extLst>
              <a:ext uri="{FF2B5EF4-FFF2-40B4-BE49-F238E27FC236}">
                <a16:creationId xmlns:a16="http://schemas.microsoft.com/office/drawing/2014/main" id="{FC8C2951-145F-F0E2-F7F9-24707AFF370D}"/>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24809" t="30039" r="26493" b="37871"/>
          <a:stretch/>
        </p:blipFill>
        <p:spPr>
          <a:xfrm>
            <a:off x="391010" y="2249122"/>
            <a:ext cx="6821375" cy="4494898"/>
          </a:xfrm>
          <a:prstGeom prst="rect">
            <a:avLst/>
          </a:prstGeom>
        </p:spPr>
      </p:pic>
    </p:spTree>
    <p:extLst>
      <p:ext uri="{BB962C8B-B14F-4D97-AF65-F5344CB8AC3E}">
        <p14:creationId xmlns:p14="http://schemas.microsoft.com/office/powerpoint/2010/main" val="1656470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CABEA0-F442-AF05-1469-7F1D3CEDDE6D}"/>
              </a:ext>
            </a:extLst>
          </p:cNvPr>
          <p:cNvSpPr>
            <a:spLocks noGrp="1"/>
          </p:cNvSpPr>
          <p:nvPr>
            <p:ph type="title"/>
          </p:nvPr>
        </p:nvSpPr>
        <p:spPr/>
        <p:txBody>
          <a:bodyPr>
            <a:normAutofit/>
          </a:bodyPr>
          <a:lstStyle/>
          <a:p>
            <a:r>
              <a:rPr lang="de-DE" altLang="de-DE" sz="4400" dirty="0"/>
              <a:t>Bewegung schützt...</a:t>
            </a:r>
            <a:endParaRPr lang="de-DE" sz="4400" dirty="0"/>
          </a:p>
        </p:txBody>
      </p:sp>
      <p:sp>
        <p:nvSpPr>
          <p:cNvPr id="3" name="Fußzeilenplatzhalter 2">
            <a:extLst>
              <a:ext uri="{FF2B5EF4-FFF2-40B4-BE49-F238E27FC236}">
                <a16:creationId xmlns:a16="http://schemas.microsoft.com/office/drawing/2014/main" id="{A4ECB6E8-E213-E0FE-A542-97BD5F37B03C}"/>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5C8F25C6-3934-190C-A03C-A43436CA5227}"/>
              </a:ext>
            </a:extLst>
          </p:cNvPr>
          <p:cNvSpPr>
            <a:spLocks noGrp="1"/>
          </p:cNvSpPr>
          <p:nvPr>
            <p:ph type="sldNum" sz="quarter" idx="12"/>
          </p:nvPr>
        </p:nvSpPr>
        <p:spPr/>
        <p:txBody>
          <a:bodyPr/>
          <a:lstStyle/>
          <a:p>
            <a:fld id="{B3A822A4-EDFE-4CD2-96DE-76F9B1E0F00B}" type="slidenum">
              <a:rPr lang="de-DE" altLang="de-DE" smtClean="0"/>
              <a:pPr/>
              <a:t>10</a:t>
            </a:fld>
            <a:endParaRPr lang="de-DE" altLang="de-DE"/>
          </a:p>
        </p:txBody>
      </p:sp>
      <p:sp>
        <p:nvSpPr>
          <p:cNvPr id="26" name="Rectangle 25">
            <a:extLst>
              <a:ext uri="{FF2B5EF4-FFF2-40B4-BE49-F238E27FC236}">
                <a16:creationId xmlns:a16="http://schemas.microsoft.com/office/drawing/2014/main" id="{72818C9F-24D8-5F93-0925-E1F966BD26EF}"/>
              </a:ext>
            </a:extLst>
          </p:cNvPr>
          <p:cNvSpPr>
            <a:spLocks noChangeArrowheads="1"/>
          </p:cNvSpPr>
          <p:nvPr/>
        </p:nvSpPr>
        <p:spPr bwMode="auto">
          <a:xfrm>
            <a:off x="1948578" y="3574306"/>
            <a:ext cx="8613775" cy="324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buClr>
                <a:srgbClr val="FF6600"/>
              </a:buClr>
              <a:buFontTx/>
              <a:buNone/>
              <a:defRPr/>
            </a:pPr>
            <a:r>
              <a:rPr lang="de-DE" altLang="de-DE" sz="4000" dirty="0">
                <a:latin typeface="Verdana" charset="0"/>
                <a:ea typeface="Arial" charset="0"/>
                <a:cs typeface="Arial" charset="0"/>
              </a:rPr>
              <a:t>...und führt zur</a:t>
            </a:r>
          </a:p>
          <a:p>
            <a:pPr lvl="1" eaLnBrk="1" hangingPunct="1">
              <a:buClr>
                <a:srgbClr val="FF0000"/>
              </a:buClr>
              <a:buFontTx/>
              <a:buChar char="•"/>
              <a:defRPr/>
            </a:pPr>
            <a:r>
              <a:rPr lang="de-DE" altLang="de-DE" sz="2557" dirty="0">
                <a:latin typeface="Verdana" charset="0"/>
                <a:ea typeface="Arial" charset="0"/>
                <a:cs typeface="Arial" charset="0"/>
              </a:rPr>
              <a:t>Verbesserung der Gefäßfunktion</a:t>
            </a:r>
          </a:p>
          <a:p>
            <a:pPr lvl="1" eaLnBrk="1" hangingPunct="1">
              <a:buClr>
                <a:srgbClr val="FF0000"/>
              </a:buClr>
              <a:buFontTx/>
              <a:buChar char="•"/>
              <a:defRPr/>
            </a:pPr>
            <a:r>
              <a:rPr lang="de-DE" altLang="de-DE" sz="2557" dirty="0" err="1">
                <a:latin typeface="Verdana" charset="0"/>
                <a:ea typeface="Arial" charset="0"/>
                <a:cs typeface="Arial" charset="0"/>
              </a:rPr>
              <a:t>Plaquestabilisierung</a:t>
            </a:r>
            <a:endParaRPr lang="de-DE" altLang="de-DE" sz="2557" dirty="0">
              <a:latin typeface="Verdana" charset="0"/>
              <a:ea typeface="Arial" charset="0"/>
              <a:cs typeface="Arial" charset="0"/>
            </a:endParaRPr>
          </a:p>
          <a:p>
            <a:pPr lvl="1" eaLnBrk="1" hangingPunct="1">
              <a:buClr>
                <a:srgbClr val="FF0000"/>
              </a:buClr>
              <a:buFontTx/>
              <a:buChar char="•"/>
              <a:defRPr/>
            </a:pPr>
            <a:r>
              <a:rPr lang="de-DE" altLang="de-DE" sz="2557" dirty="0">
                <a:latin typeface="Verdana" charset="0"/>
                <a:ea typeface="Arial" charset="0"/>
                <a:cs typeface="Arial" charset="0"/>
              </a:rPr>
              <a:t>Verhinderung von Blutgerinnseln</a:t>
            </a:r>
          </a:p>
          <a:p>
            <a:pPr lvl="1" eaLnBrk="1" hangingPunct="1">
              <a:buClr>
                <a:srgbClr val="FF0000"/>
              </a:buClr>
              <a:buFontTx/>
              <a:buChar char="•"/>
              <a:defRPr/>
            </a:pPr>
            <a:r>
              <a:rPr lang="de-DE" altLang="de-DE" sz="2557" dirty="0">
                <a:latin typeface="Verdana" charset="0"/>
                <a:ea typeface="Arial" charset="0"/>
                <a:cs typeface="Arial" charset="0"/>
              </a:rPr>
              <a:t>Verminderung von Stresshormonen</a:t>
            </a:r>
          </a:p>
        </p:txBody>
      </p:sp>
      <p:pic>
        <p:nvPicPr>
          <p:cNvPr id="28" name="Grafik 27" descr="Ein Bild, das Cartoon, Kunst enthält.&#10;&#10;Automatisch generierte Beschreibung mit mittlerer Zuverlässigkeit">
            <a:extLst>
              <a:ext uri="{FF2B5EF4-FFF2-40B4-BE49-F238E27FC236}">
                <a16:creationId xmlns:a16="http://schemas.microsoft.com/office/drawing/2014/main" id="{9465D739-DDFB-37BE-894B-87C0F515E8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141122" y="2152394"/>
            <a:ext cx="7791418" cy="5165757"/>
          </a:xfrm>
          <a:prstGeom prst="rect">
            <a:avLst/>
          </a:prstGeom>
          <a:ln>
            <a:noFill/>
          </a:ln>
          <a:effectLst>
            <a:outerShdw blurRad="292100" dist="139700" dir="2700000" algn="tl" rotWithShape="0">
              <a:srgbClr val="333333">
                <a:alpha val="65000"/>
              </a:srgbClr>
            </a:outerShdw>
          </a:effectLst>
        </p:spPr>
      </p:pic>
      <p:sp>
        <p:nvSpPr>
          <p:cNvPr id="29" name="Textfeld 28">
            <a:extLst>
              <a:ext uri="{FF2B5EF4-FFF2-40B4-BE49-F238E27FC236}">
                <a16:creationId xmlns:a16="http://schemas.microsoft.com/office/drawing/2014/main" id="{012BF7F0-3A90-0033-C0E6-D0C69E452089}"/>
              </a:ext>
            </a:extLst>
          </p:cNvPr>
          <p:cNvSpPr txBox="1"/>
          <p:nvPr/>
        </p:nvSpPr>
        <p:spPr>
          <a:xfrm>
            <a:off x="9141122" y="7434617"/>
            <a:ext cx="4901718" cy="307777"/>
          </a:xfrm>
          <a:prstGeom prst="rect">
            <a:avLst/>
          </a:prstGeom>
          <a:noFill/>
        </p:spPr>
        <p:txBody>
          <a:bodyPr wrap="square">
            <a:spAutoFit/>
          </a:bodyPr>
          <a:lstStyle/>
          <a:p>
            <a:r>
              <a:rPr lang="de-DE" altLang="de-DE" sz="1400" dirty="0">
                <a:solidFill>
                  <a:srgbClr val="000000"/>
                </a:solidFill>
              </a:rPr>
              <a:t>Bildquelle: Vecteezy.com</a:t>
            </a:r>
          </a:p>
        </p:txBody>
      </p:sp>
    </p:spTree>
    <p:extLst>
      <p:ext uri="{BB962C8B-B14F-4D97-AF65-F5344CB8AC3E}">
        <p14:creationId xmlns:p14="http://schemas.microsoft.com/office/powerpoint/2010/main" val="733376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A20528-8E40-F5E5-81E5-D3E1583E889E}"/>
              </a:ext>
            </a:extLst>
          </p:cNvPr>
          <p:cNvSpPr>
            <a:spLocks noGrp="1"/>
          </p:cNvSpPr>
          <p:nvPr>
            <p:ph type="title"/>
          </p:nvPr>
        </p:nvSpPr>
        <p:spPr>
          <a:xfrm>
            <a:off x="885737" y="2570808"/>
            <a:ext cx="6440576" cy="2536267"/>
          </a:xfrm>
        </p:spPr>
        <p:txBody>
          <a:bodyPr>
            <a:normAutofit/>
          </a:bodyPr>
          <a:lstStyle/>
          <a:p>
            <a:r>
              <a:rPr lang="de-DE" altLang="de-DE" sz="4400" dirty="0"/>
              <a:t>Bewegung steigert die Lebensqualität</a:t>
            </a:r>
            <a:endParaRPr lang="de-DE" sz="4400" dirty="0"/>
          </a:p>
        </p:txBody>
      </p:sp>
      <p:sp>
        <p:nvSpPr>
          <p:cNvPr id="3" name="Fußzeilenplatzhalter 2">
            <a:extLst>
              <a:ext uri="{FF2B5EF4-FFF2-40B4-BE49-F238E27FC236}">
                <a16:creationId xmlns:a16="http://schemas.microsoft.com/office/drawing/2014/main" id="{7B86A46D-1151-3CAD-7E86-6D04854FBAE0}"/>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57039529-A273-CFA4-A835-794DA899A467}"/>
              </a:ext>
            </a:extLst>
          </p:cNvPr>
          <p:cNvSpPr>
            <a:spLocks noGrp="1"/>
          </p:cNvSpPr>
          <p:nvPr>
            <p:ph type="sldNum" sz="quarter" idx="12"/>
          </p:nvPr>
        </p:nvSpPr>
        <p:spPr/>
        <p:txBody>
          <a:bodyPr/>
          <a:lstStyle/>
          <a:p>
            <a:fld id="{B3A822A4-EDFE-4CD2-96DE-76F9B1E0F00B}" type="slidenum">
              <a:rPr lang="de-DE" altLang="de-DE" dirty="0" smtClean="0"/>
              <a:pPr/>
              <a:t>11</a:t>
            </a:fld>
            <a:endParaRPr lang="de-DE" altLang="de-DE" dirty="0"/>
          </a:p>
        </p:txBody>
      </p:sp>
      <p:sp>
        <p:nvSpPr>
          <p:cNvPr id="6" name="Rectangle 3">
            <a:extLst>
              <a:ext uri="{FF2B5EF4-FFF2-40B4-BE49-F238E27FC236}">
                <a16:creationId xmlns:a16="http://schemas.microsoft.com/office/drawing/2014/main" id="{C7B8267E-90C9-00CA-2060-D1E962F280F9}"/>
              </a:ext>
            </a:extLst>
          </p:cNvPr>
          <p:cNvSpPr txBox="1">
            <a:spLocks noChangeArrowheads="1"/>
          </p:cNvSpPr>
          <p:nvPr/>
        </p:nvSpPr>
        <p:spPr>
          <a:xfrm>
            <a:off x="948159" y="4843364"/>
            <a:ext cx="5630862" cy="3317582"/>
          </a:xfrm>
          <a:prstGeom prst="rect">
            <a:avLst/>
          </a:prstGeom>
        </p:spPr>
        <p:txBody>
          <a:bodyPr>
            <a:normAutofit/>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a:lnSpc>
                <a:spcPct val="80000"/>
              </a:lnSpc>
              <a:spcBef>
                <a:spcPct val="50000"/>
              </a:spcBef>
              <a:spcAft>
                <a:spcPct val="0"/>
              </a:spcAft>
              <a:buClr>
                <a:srgbClr val="FF0000"/>
              </a:buClr>
            </a:pPr>
            <a:r>
              <a:rPr lang="de-DE" altLang="de-DE" sz="3200" dirty="0"/>
              <a:t>Steigerung der Muskelkraft</a:t>
            </a:r>
          </a:p>
          <a:p>
            <a:pPr>
              <a:lnSpc>
                <a:spcPct val="80000"/>
              </a:lnSpc>
              <a:spcBef>
                <a:spcPct val="50000"/>
              </a:spcBef>
              <a:spcAft>
                <a:spcPct val="0"/>
              </a:spcAft>
              <a:buClr>
                <a:srgbClr val="FF0000"/>
              </a:buClr>
            </a:pPr>
            <a:r>
              <a:rPr lang="de-DE" altLang="de-DE" sz="3200" dirty="0"/>
              <a:t>Verbesserung der Koordination</a:t>
            </a:r>
          </a:p>
          <a:p>
            <a:pPr>
              <a:lnSpc>
                <a:spcPct val="80000"/>
              </a:lnSpc>
              <a:spcBef>
                <a:spcPct val="50000"/>
              </a:spcBef>
              <a:spcAft>
                <a:spcPct val="0"/>
              </a:spcAft>
              <a:buClr>
                <a:srgbClr val="FF0000"/>
              </a:buClr>
            </a:pPr>
            <a:r>
              <a:rPr lang="de-DE" altLang="de-DE" sz="3200" dirty="0"/>
              <a:t>Verbesserung der Ausdauer</a:t>
            </a:r>
          </a:p>
          <a:p>
            <a:pPr>
              <a:lnSpc>
                <a:spcPct val="80000"/>
              </a:lnSpc>
              <a:spcBef>
                <a:spcPct val="50000"/>
              </a:spcBef>
              <a:spcAft>
                <a:spcPct val="0"/>
              </a:spcAft>
              <a:buClr>
                <a:srgbClr val="FF0000"/>
              </a:buClr>
            </a:pPr>
            <a:r>
              <a:rPr lang="de-DE" altLang="de-DE" sz="3200" dirty="0"/>
              <a:t>Schmerzlinderung</a:t>
            </a:r>
          </a:p>
          <a:p>
            <a:pPr>
              <a:lnSpc>
                <a:spcPct val="80000"/>
              </a:lnSpc>
              <a:spcBef>
                <a:spcPct val="50000"/>
              </a:spcBef>
              <a:spcAft>
                <a:spcPct val="0"/>
              </a:spcAft>
            </a:pPr>
            <a:endParaRPr lang="de-DE" altLang="de-DE" sz="3700" dirty="0"/>
          </a:p>
        </p:txBody>
      </p:sp>
      <p:pic>
        <p:nvPicPr>
          <p:cNvPr id="5" name="Grafik 7" descr="Ein Bild, das Person enthält.&#10;&#10;Beschreibung automatisch generiert.">
            <a:extLst>
              <a:ext uri="{FF2B5EF4-FFF2-40B4-BE49-F238E27FC236}">
                <a16:creationId xmlns:a16="http://schemas.microsoft.com/office/drawing/2014/main" id="{2EA164A8-22BC-0D93-D4B6-FE35F3DB40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9587" y="2565949"/>
            <a:ext cx="8725599" cy="5797196"/>
          </a:xfrm>
          <a:prstGeom prst="rect">
            <a:avLst/>
          </a:prstGeom>
          <a:ln>
            <a:noFill/>
          </a:ln>
          <a:effectLst>
            <a:outerShdw blurRad="292100" dist="139700" dir="2700000" algn="tl" rotWithShape="0">
              <a:srgbClr val="333333">
                <a:alpha val="65000"/>
              </a:srgbClr>
            </a:outerShdw>
          </a:effectLst>
        </p:spPr>
      </p:pic>
      <p:sp>
        <p:nvSpPr>
          <p:cNvPr id="7" name="Textfeld 1">
            <a:extLst>
              <a:ext uri="{FF2B5EF4-FFF2-40B4-BE49-F238E27FC236}">
                <a16:creationId xmlns:a16="http://schemas.microsoft.com/office/drawing/2014/main" id="{DA9727BF-AE94-FCC6-27EB-6E6144347E99}"/>
              </a:ext>
            </a:extLst>
          </p:cNvPr>
          <p:cNvSpPr txBox="1">
            <a:spLocks noChangeArrowheads="1"/>
          </p:cNvSpPr>
          <p:nvPr/>
        </p:nvSpPr>
        <p:spPr bwMode="auto">
          <a:xfrm>
            <a:off x="7218065" y="8464505"/>
            <a:ext cx="27398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000" dirty="0">
                <a:solidFill>
                  <a:srgbClr val="000000"/>
                </a:solidFill>
              </a:rPr>
              <a:t>Bildquelle: iStock.com/</a:t>
            </a:r>
            <a:r>
              <a:rPr lang="de-DE" altLang="de-DE" sz="1000" dirty="0" err="1">
                <a:solidFill>
                  <a:srgbClr val="000000"/>
                </a:solidFill>
              </a:rPr>
              <a:t>KatarzynaBialasiewicz</a:t>
            </a:r>
            <a:endParaRPr lang="de-DE" altLang="de-DE" sz="1000" dirty="0">
              <a:solidFill>
                <a:srgbClr val="000000"/>
              </a:solidFill>
            </a:endParaRPr>
          </a:p>
        </p:txBody>
      </p:sp>
    </p:spTree>
    <p:extLst>
      <p:ext uri="{BB962C8B-B14F-4D97-AF65-F5344CB8AC3E}">
        <p14:creationId xmlns:p14="http://schemas.microsoft.com/office/powerpoint/2010/main" val="925054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EC2F8-96A0-A8D6-7953-A9B094DE3128}"/>
              </a:ext>
            </a:extLst>
          </p:cNvPr>
          <p:cNvSpPr>
            <a:spLocks noGrp="1"/>
          </p:cNvSpPr>
          <p:nvPr>
            <p:ph type="title"/>
          </p:nvPr>
        </p:nvSpPr>
        <p:spPr>
          <a:xfrm>
            <a:off x="1881315" y="538933"/>
            <a:ext cx="14935438" cy="1882790"/>
          </a:xfrm>
        </p:spPr>
        <p:txBody>
          <a:bodyPr>
            <a:normAutofit/>
          </a:bodyPr>
          <a:lstStyle/>
          <a:p>
            <a:r>
              <a:rPr lang="de-DE" altLang="de-DE" dirty="0"/>
              <a:t>Bewegung nützt in jedem Alter</a:t>
            </a:r>
            <a:endParaRPr lang="de-DE" dirty="0"/>
          </a:p>
        </p:txBody>
      </p:sp>
      <p:sp>
        <p:nvSpPr>
          <p:cNvPr id="3" name="Fußzeilenplatzhalter 2">
            <a:extLst>
              <a:ext uri="{FF2B5EF4-FFF2-40B4-BE49-F238E27FC236}">
                <a16:creationId xmlns:a16="http://schemas.microsoft.com/office/drawing/2014/main" id="{F081B4C5-F615-E7BA-BF36-D5846353E062}"/>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23996B57-C906-C7CF-D0B5-9756C5980DF5}"/>
              </a:ext>
            </a:extLst>
          </p:cNvPr>
          <p:cNvSpPr>
            <a:spLocks noGrp="1"/>
          </p:cNvSpPr>
          <p:nvPr>
            <p:ph type="sldNum" sz="quarter" idx="12"/>
          </p:nvPr>
        </p:nvSpPr>
        <p:spPr/>
        <p:txBody>
          <a:bodyPr/>
          <a:lstStyle/>
          <a:p>
            <a:fld id="{B3A822A4-EDFE-4CD2-96DE-76F9B1E0F00B}" type="slidenum">
              <a:rPr lang="de-DE" altLang="de-DE" smtClean="0"/>
              <a:pPr/>
              <a:t>12</a:t>
            </a:fld>
            <a:endParaRPr lang="de-DE" altLang="de-DE"/>
          </a:p>
        </p:txBody>
      </p:sp>
      <p:pic>
        <p:nvPicPr>
          <p:cNvPr id="6" name="Grafik 6" descr="Ein Bild, das Person enthält.&#10;&#10;Beschreibung automatisch generiert.">
            <a:extLst>
              <a:ext uri="{FF2B5EF4-FFF2-40B4-BE49-F238E27FC236}">
                <a16:creationId xmlns:a16="http://schemas.microsoft.com/office/drawing/2014/main" id="{FA51D439-B809-2EC9-A23A-802898620B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22397" y="2542293"/>
            <a:ext cx="2514287" cy="1676260"/>
          </a:xfrm>
          <a:prstGeom prst="rect">
            <a:avLst/>
          </a:prstGeom>
          <a:ln>
            <a:noFill/>
          </a:ln>
          <a:effectLst>
            <a:outerShdw blurRad="292100" dist="139700" dir="2700000" algn="tl" rotWithShape="0">
              <a:srgbClr val="333333">
                <a:alpha val="65000"/>
              </a:srgbClr>
            </a:outerShdw>
          </a:effectLst>
        </p:spPr>
      </p:pic>
      <p:pic>
        <p:nvPicPr>
          <p:cNvPr id="7" name="Grafik 7" descr="Ein Bild, das Person, Im Haus, Sport, Trainingsgerät enthält.&#10;&#10;Beschreibung automatisch generiert.">
            <a:extLst>
              <a:ext uri="{FF2B5EF4-FFF2-40B4-BE49-F238E27FC236}">
                <a16:creationId xmlns:a16="http://schemas.microsoft.com/office/drawing/2014/main" id="{A57FDB21-7359-71A0-2D43-24CB0DCA0F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35565" y="2540425"/>
            <a:ext cx="2514548" cy="1676260"/>
          </a:xfrm>
          <a:prstGeom prst="rect">
            <a:avLst/>
          </a:prstGeom>
          <a:ln>
            <a:noFill/>
          </a:ln>
          <a:effectLst>
            <a:outerShdw blurRad="292100" dist="139700" dir="2700000" algn="tl" rotWithShape="0">
              <a:srgbClr val="333333">
                <a:alpha val="65000"/>
              </a:srgbClr>
            </a:outerShdw>
          </a:effectLst>
        </p:spPr>
      </p:pic>
      <p:pic>
        <p:nvPicPr>
          <p:cNvPr id="8" name="Grafik 13" descr="Ein Bild, das Person, Im Haus enthält.&#10;&#10;Beschreibung automatisch generiert.">
            <a:extLst>
              <a:ext uri="{FF2B5EF4-FFF2-40B4-BE49-F238E27FC236}">
                <a16:creationId xmlns:a16="http://schemas.microsoft.com/office/drawing/2014/main" id="{D8F06022-2F06-73E6-38BA-65C3EC35A4E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22397" y="4697931"/>
            <a:ext cx="5871732" cy="3980477"/>
          </a:xfrm>
          <a:prstGeom prst="rect">
            <a:avLst/>
          </a:prstGeom>
          <a:ln>
            <a:noFill/>
          </a:ln>
          <a:effectLst>
            <a:outerShdw blurRad="292100" dist="139700" dir="2700000" algn="tl" rotWithShape="0">
              <a:srgbClr val="333333">
                <a:alpha val="65000"/>
              </a:srgbClr>
            </a:outerShdw>
          </a:effectLst>
        </p:spPr>
      </p:pic>
      <p:pic>
        <p:nvPicPr>
          <p:cNvPr id="14" name="Grafik 14" descr="Ein Bild, das Person, Im Haus, Gruppe enthält.&#10;&#10;Beschreibung automatisch generiert.">
            <a:extLst>
              <a:ext uri="{FF2B5EF4-FFF2-40B4-BE49-F238E27FC236}">
                <a16:creationId xmlns:a16="http://schemas.microsoft.com/office/drawing/2014/main" id="{FDD0A665-C060-1A92-A8D4-ADB6974E148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480"/>
          <a:stretch/>
        </p:blipFill>
        <p:spPr>
          <a:xfrm>
            <a:off x="8181100" y="2527970"/>
            <a:ext cx="8622967" cy="6160508"/>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551B24E3-A74A-C7F6-4BB7-F37291FDAEF9}"/>
              </a:ext>
            </a:extLst>
          </p:cNvPr>
          <p:cNvSpPr txBox="1">
            <a:spLocks noChangeArrowheads="1"/>
          </p:cNvSpPr>
          <p:nvPr/>
        </p:nvSpPr>
        <p:spPr bwMode="auto">
          <a:xfrm>
            <a:off x="8164080" y="8752537"/>
            <a:ext cx="236635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KatarzynaBialasiewicz</a:t>
            </a:r>
            <a:endParaRPr lang="de-DE" altLang="de-DE" sz="845" dirty="0">
              <a:solidFill>
                <a:srgbClr val="000000"/>
              </a:solidFill>
            </a:endParaRPr>
          </a:p>
        </p:txBody>
      </p:sp>
      <p:sp>
        <p:nvSpPr>
          <p:cNvPr id="9" name="Textfeld 1">
            <a:extLst>
              <a:ext uri="{FF2B5EF4-FFF2-40B4-BE49-F238E27FC236}">
                <a16:creationId xmlns:a16="http://schemas.microsoft.com/office/drawing/2014/main" id="{AFADE4BC-1FD1-9884-B2F3-F0CD62B23EB0}"/>
              </a:ext>
            </a:extLst>
          </p:cNvPr>
          <p:cNvSpPr txBox="1">
            <a:spLocks noChangeArrowheads="1"/>
          </p:cNvSpPr>
          <p:nvPr/>
        </p:nvSpPr>
        <p:spPr bwMode="auto">
          <a:xfrm>
            <a:off x="1817465" y="8686874"/>
            <a:ext cx="16882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Horsche</a:t>
            </a:r>
            <a:endParaRPr lang="de-DE" altLang="de-DE" sz="845" dirty="0">
              <a:solidFill>
                <a:srgbClr val="000000"/>
              </a:solidFill>
            </a:endParaRPr>
          </a:p>
        </p:txBody>
      </p:sp>
      <p:sp>
        <p:nvSpPr>
          <p:cNvPr id="10" name="Textfeld 1">
            <a:extLst>
              <a:ext uri="{FF2B5EF4-FFF2-40B4-BE49-F238E27FC236}">
                <a16:creationId xmlns:a16="http://schemas.microsoft.com/office/drawing/2014/main" id="{66DCD25F-2A16-1035-A522-C7D31D88F109}"/>
              </a:ext>
            </a:extLst>
          </p:cNvPr>
          <p:cNvSpPr txBox="1">
            <a:spLocks noChangeArrowheads="1"/>
          </p:cNvSpPr>
          <p:nvPr/>
        </p:nvSpPr>
        <p:spPr bwMode="auto">
          <a:xfrm>
            <a:off x="1843914" y="4216685"/>
            <a:ext cx="20617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iStock.com/Mladen Zivkovic</a:t>
            </a:r>
          </a:p>
        </p:txBody>
      </p:sp>
      <p:sp>
        <p:nvSpPr>
          <p:cNvPr id="11" name="Textfeld 1">
            <a:extLst>
              <a:ext uri="{FF2B5EF4-FFF2-40B4-BE49-F238E27FC236}">
                <a16:creationId xmlns:a16="http://schemas.microsoft.com/office/drawing/2014/main" id="{050A6122-FB9B-03A9-1460-BDBE68DF8C46}"/>
              </a:ext>
            </a:extLst>
          </p:cNvPr>
          <p:cNvSpPr txBox="1">
            <a:spLocks noChangeArrowheads="1"/>
          </p:cNvSpPr>
          <p:nvPr/>
        </p:nvSpPr>
        <p:spPr bwMode="auto">
          <a:xfrm>
            <a:off x="5220096" y="4216685"/>
            <a:ext cx="1646605"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iStock.com/nd3000</a:t>
            </a:r>
          </a:p>
        </p:txBody>
      </p:sp>
    </p:spTree>
    <p:extLst>
      <p:ext uri="{BB962C8B-B14F-4D97-AF65-F5344CB8AC3E}">
        <p14:creationId xmlns:p14="http://schemas.microsoft.com/office/powerpoint/2010/main" val="3585183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4BE412-CA18-5A1F-3444-C8798E2F7009}"/>
              </a:ext>
            </a:extLst>
          </p:cNvPr>
          <p:cNvSpPr>
            <a:spLocks noGrp="1"/>
          </p:cNvSpPr>
          <p:nvPr>
            <p:ph type="title"/>
          </p:nvPr>
        </p:nvSpPr>
        <p:spPr/>
        <p:txBody>
          <a:bodyPr>
            <a:normAutofit/>
          </a:bodyPr>
          <a:lstStyle/>
          <a:p>
            <a:r>
              <a:rPr lang="de-DE" altLang="de-DE" sz="4400" dirty="0"/>
              <a:t>Bewegung nützt auch...</a:t>
            </a:r>
            <a:endParaRPr lang="de-DE" sz="4400" dirty="0"/>
          </a:p>
        </p:txBody>
      </p:sp>
      <p:sp>
        <p:nvSpPr>
          <p:cNvPr id="3" name="Fußzeilenplatzhalter 2">
            <a:extLst>
              <a:ext uri="{FF2B5EF4-FFF2-40B4-BE49-F238E27FC236}">
                <a16:creationId xmlns:a16="http://schemas.microsoft.com/office/drawing/2014/main" id="{46F8C7A9-A50A-523D-40B6-2FE0190AB98A}"/>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F71660E4-B10A-860F-924F-41BBCEB9D9AE}"/>
              </a:ext>
            </a:extLst>
          </p:cNvPr>
          <p:cNvSpPr>
            <a:spLocks noGrp="1"/>
          </p:cNvSpPr>
          <p:nvPr>
            <p:ph type="sldNum" sz="quarter" idx="12"/>
          </p:nvPr>
        </p:nvSpPr>
        <p:spPr/>
        <p:txBody>
          <a:bodyPr/>
          <a:lstStyle/>
          <a:p>
            <a:fld id="{B3A822A4-EDFE-4CD2-96DE-76F9B1E0F00B}" type="slidenum">
              <a:rPr lang="de-DE" altLang="de-DE" smtClean="0"/>
              <a:pPr/>
              <a:t>13</a:t>
            </a:fld>
            <a:endParaRPr lang="de-DE" altLang="de-DE"/>
          </a:p>
        </p:txBody>
      </p:sp>
      <p:sp>
        <p:nvSpPr>
          <p:cNvPr id="5" name="Rectangle 3">
            <a:extLst>
              <a:ext uri="{FF2B5EF4-FFF2-40B4-BE49-F238E27FC236}">
                <a16:creationId xmlns:a16="http://schemas.microsoft.com/office/drawing/2014/main" id="{DF389C12-F047-DB2F-3EF9-6E65DB1B8DE4}"/>
              </a:ext>
            </a:extLst>
          </p:cNvPr>
          <p:cNvSpPr txBox="1">
            <a:spLocks noChangeArrowheads="1"/>
          </p:cNvSpPr>
          <p:nvPr/>
        </p:nvSpPr>
        <p:spPr>
          <a:xfrm>
            <a:off x="1527168" y="3091181"/>
            <a:ext cx="8851900" cy="4591050"/>
          </a:xfrm>
          <a:prstGeom prst="rect">
            <a:avLst/>
          </a:prstGeom>
        </p:spPr>
        <p:txBody>
          <a:bodyPr>
            <a:normAutofit/>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a:lnSpc>
                <a:spcPct val="100000"/>
              </a:lnSpc>
              <a:spcAft>
                <a:spcPct val="0"/>
              </a:spcAft>
              <a:buClr>
                <a:srgbClr val="FF0000"/>
              </a:buClr>
            </a:pPr>
            <a:r>
              <a:rPr lang="de-DE" altLang="de-DE" sz="2600" dirty="0"/>
              <a:t>bei Herzmuskelschwäche!</a:t>
            </a:r>
          </a:p>
          <a:p>
            <a:pPr>
              <a:lnSpc>
                <a:spcPct val="100000"/>
              </a:lnSpc>
              <a:spcAft>
                <a:spcPct val="0"/>
              </a:spcAft>
              <a:buClr>
                <a:srgbClr val="FF0000"/>
              </a:buClr>
            </a:pPr>
            <a:r>
              <a:rPr lang="de-DE" altLang="de-DE" sz="2600" dirty="0"/>
              <a:t>bei Begleitkrankheiten</a:t>
            </a:r>
          </a:p>
          <a:p>
            <a:pPr>
              <a:lnSpc>
                <a:spcPct val="100000"/>
              </a:lnSpc>
              <a:spcAft>
                <a:spcPct val="0"/>
              </a:spcAft>
              <a:buClr>
                <a:srgbClr val="FF0000"/>
              </a:buClr>
            </a:pPr>
            <a:r>
              <a:rPr lang="de-DE" altLang="de-DE" sz="2600" dirty="0"/>
              <a:t>bei Gefäßkrankheiten</a:t>
            </a:r>
          </a:p>
          <a:p>
            <a:pPr>
              <a:lnSpc>
                <a:spcPct val="100000"/>
              </a:lnSpc>
              <a:spcAft>
                <a:spcPct val="0"/>
              </a:spcAft>
              <a:buClr>
                <a:srgbClr val="FF0000"/>
              </a:buClr>
            </a:pPr>
            <a:r>
              <a:rPr lang="de-DE" altLang="de-DE" sz="2600" dirty="0"/>
              <a:t>nach Herz- und Gefäßoperationen</a:t>
            </a:r>
          </a:p>
          <a:p>
            <a:pPr>
              <a:lnSpc>
                <a:spcPct val="100000"/>
              </a:lnSpc>
              <a:spcAft>
                <a:spcPct val="0"/>
              </a:spcAft>
              <a:buClr>
                <a:srgbClr val="FF0000"/>
              </a:buClr>
            </a:pPr>
            <a:r>
              <a:rPr lang="de-DE" altLang="de-DE" sz="2600" dirty="0"/>
              <a:t>bei Rückenschmerzen</a:t>
            </a:r>
          </a:p>
          <a:p>
            <a:pPr>
              <a:lnSpc>
                <a:spcPct val="100000"/>
              </a:lnSpc>
              <a:spcAft>
                <a:spcPct val="0"/>
              </a:spcAft>
              <a:buClr>
                <a:srgbClr val="FF0000"/>
              </a:buClr>
            </a:pPr>
            <a:r>
              <a:rPr lang="de-DE" altLang="de-DE" sz="2600" dirty="0"/>
              <a:t>bei Lungenerkrankungen</a:t>
            </a:r>
          </a:p>
          <a:p>
            <a:pPr>
              <a:lnSpc>
                <a:spcPct val="100000"/>
              </a:lnSpc>
              <a:spcAft>
                <a:spcPct val="0"/>
              </a:spcAft>
              <a:buClr>
                <a:srgbClr val="FF0000"/>
              </a:buClr>
            </a:pPr>
            <a:r>
              <a:rPr lang="de-DE" altLang="de-DE" sz="2600" dirty="0"/>
              <a:t>Tumorerkrankungen</a:t>
            </a:r>
          </a:p>
          <a:p>
            <a:pPr>
              <a:lnSpc>
                <a:spcPct val="100000"/>
              </a:lnSpc>
              <a:spcAft>
                <a:spcPct val="0"/>
              </a:spcAft>
            </a:pPr>
            <a:endParaRPr lang="de-DE" altLang="de-DE" dirty="0"/>
          </a:p>
        </p:txBody>
      </p:sp>
      <p:pic>
        <p:nvPicPr>
          <p:cNvPr id="6" name="Grafik 6" descr="Ein Bild, das Boden, Im Haus, Fenster enthält.&#10;&#10;Beschreibung automatisch generiert.">
            <a:extLst>
              <a:ext uri="{FF2B5EF4-FFF2-40B4-BE49-F238E27FC236}">
                <a16:creationId xmlns:a16="http://schemas.microsoft.com/office/drawing/2014/main" id="{1E055173-1A29-E8EF-5855-6BB403C39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04757" y="2409451"/>
            <a:ext cx="8379102" cy="5901395"/>
          </a:xfrm>
          <a:prstGeom prst="rect">
            <a:avLst/>
          </a:prstGeom>
          <a:ln>
            <a:noFill/>
          </a:ln>
          <a:effectLst>
            <a:outerShdw blurRad="292100" dist="139700" dir="2700000" algn="tl" rotWithShape="0">
              <a:srgbClr val="333333">
                <a:alpha val="65000"/>
              </a:srgbClr>
            </a:outerShdw>
          </a:effectLst>
        </p:spPr>
      </p:pic>
      <p:sp>
        <p:nvSpPr>
          <p:cNvPr id="7" name="Textfeld 1">
            <a:extLst>
              <a:ext uri="{FF2B5EF4-FFF2-40B4-BE49-F238E27FC236}">
                <a16:creationId xmlns:a16="http://schemas.microsoft.com/office/drawing/2014/main" id="{50DC04D0-49B6-FA13-24BA-37F2D50B5754}"/>
              </a:ext>
            </a:extLst>
          </p:cNvPr>
          <p:cNvSpPr txBox="1">
            <a:spLocks noChangeArrowheads="1"/>
          </p:cNvSpPr>
          <p:nvPr/>
        </p:nvSpPr>
        <p:spPr bwMode="auto">
          <a:xfrm>
            <a:off x="7602173" y="8336379"/>
            <a:ext cx="235219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1100" dirty="0">
                <a:solidFill>
                  <a:srgbClr val="000000"/>
                </a:solidFill>
              </a:rPr>
              <a:t>Bildquelle: iStock.com/</a:t>
            </a:r>
            <a:r>
              <a:rPr lang="de-DE" altLang="de-DE" sz="1100" dirty="0" err="1">
                <a:solidFill>
                  <a:srgbClr val="000000"/>
                </a:solidFill>
              </a:rPr>
              <a:t>jacoblund</a:t>
            </a:r>
            <a:endParaRPr lang="de-DE" altLang="de-DE" sz="1100" dirty="0">
              <a:solidFill>
                <a:srgbClr val="000000"/>
              </a:solidFill>
            </a:endParaRPr>
          </a:p>
        </p:txBody>
      </p:sp>
    </p:spTree>
    <p:extLst>
      <p:ext uri="{BB962C8B-B14F-4D97-AF65-F5344CB8AC3E}">
        <p14:creationId xmlns:p14="http://schemas.microsoft.com/office/powerpoint/2010/main" val="3472567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EC8216-0AAD-34E6-36F4-161A83F4F42A}"/>
              </a:ext>
            </a:extLst>
          </p:cNvPr>
          <p:cNvSpPr>
            <a:spLocks noGrp="1"/>
          </p:cNvSpPr>
          <p:nvPr>
            <p:ph type="title"/>
          </p:nvPr>
        </p:nvSpPr>
        <p:spPr>
          <a:xfrm>
            <a:off x="1168715" y="323918"/>
            <a:ext cx="15388597" cy="1882790"/>
          </a:xfrm>
        </p:spPr>
        <p:txBody>
          <a:bodyPr>
            <a:normAutofit/>
          </a:bodyPr>
          <a:lstStyle/>
          <a:p>
            <a:r>
              <a:rPr lang="de-DE" altLang="de-DE" sz="4400" dirty="0"/>
              <a:t>Bewegung – Lebensinhalt und fester Bestandteil des Alltags</a:t>
            </a:r>
            <a:endParaRPr lang="de-DE" sz="4400" dirty="0"/>
          </a:p>
        </p:txBody>
      </p:sp>
      <p:sp>
        <p:nvSpPr>
          <p:cNvPr id="3" name="Fußzeilenplatzhalter 2">
            <a:extLst>
              <a:ext uri="{FF2B5EF4-FFF2-40B4-BE49-F238E27FC236}">
                <a16:creationId xmlns:a16="http://schemas.microsoft.com/office/drawing/2014/main" id="{EAC38123-F11C-3FB1-3FCE-22360FBA02A2}"/>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0A186EF5-41E4-E024-68F6-8859BA77C87F}"/>
              </a:ext>
            </a:extLst>
          </p:cNvPr>
          <p:cNvSpPr>
            <a:spLocks noGrp="1"/>
          </p:cNvSpPr>
          <p:nvPr>
            <p:ph type="sldNum" sz="quarter" idx="12"/>
          </p:nvPr>
        </p:nvSpPr>
        <p:spPr/>
        <p:txBody>
          <a:bodyPr/>
          <a:lstStyle/>
          <a:p>
            <a:fld id="{B3A822A4-EDFE-4CD2-96DE-76F9B1E0F00B}" type="slidenum">
              <a:rPr lang="de-DE" altLang="de-DE" smtClean="0"/>
              <a:pPr/>
              <a:t>14</a:t>
            </a:fld>
            <a:endParaRPr lang="de-DE" altLang="de-DE"/>
          </a:p>
        </p:txBody>
      </p:sp>
      <p:grpSp>
        <p:nvGrpSpPr>
          <p:cNvPr id="5" name="Gruppieren 4">
            <a:extLst>
              <a:ext uri="{FF2B5EF4-FFF2-40B4-BE49-F238E27FC236}">
                <a16:creationId xmlns:a16="http://schemas.microsoft.com/office/drawing/2014/main" id="{809C70CF-5737-DAA0-4A8C-E9ABACA3B430}"/>
              </a:ext>
            </a:extLst>
          </p:cNvPr>
          <p:cNvGrpSpPr/>
          <p:nvPr/>
        </p:nvGrpSpPr>
        <p:grpSpPr>
          <a:xfrm>
            <a:off x="2754314" y="5541964"/>
            <a:ext cx="12072937" cy="874712"/>
            <a:chOff x="592138" y="5541963"/>
            <a:chExt cx="12072937" cy="874712"/>
          </a:xfrm>
        </p:grpSpPr>
        <p:sp>
          <p:nvSpPr>
            <p:cNvPr id="6" name="Line 5">
              <a:extLst>
                <a:ext uri="{FF2B5EF4-FFF2-40B4-BE49-F238E27FC236}">
                  <a16:creationId xmlns:a16="http://schemas.microsoft.com/office/drawing/2014/main" id="{BDE9A069-FA56-E065-1655-4356C3D2F602}"/>
                </a:ext>
              </a:extLst>
            </p:cNvPr>
            <p:cNvSpPr>
              <a:spLocks noChangeShapeType="1"/>
            </p:cNvSpPr>
            <p:nvPr/>
          </p:nvSpPr>
          <p:spPr bwMode="auto">
            <a:xfrm>
              <a:off x="833438" y="5781675"/>
              <a:ext cx="1126331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7" name="Line 6">
              <a:extLst>
                <a:ext uri="{FF2B5EF4-FFF2-40B4-BE49-F238E27FC236}">
                  <a16:creationId xmlns:a16="http://schemas.microsoft.com/office/drawing/2014/main" id="{9AC08B9F-8564-0BC6-4837-EBFA8802D886}"/>
                </a:ext>
              </a:extLst>
            </p:cNvPr>
            <p:cNvSpPr>
              <a:spLocks noChangeShapeType="1"/>
            </p:cNvSpPr>
            <p:nvPr/>
          </p:nvSpPr>
          <p:spPr bwMode="auto">
            <a:xfrm rot="-5400000">
              <a:off x="618332" y="5766594"/>
              <a:ext cx="44926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8" name="Line 7">
              <a:extLst>
                <a:ext uri="{FF2B5EF4-FFF2-40B4-BE49-F238E27FC236}">
                  <a16:creationId xmlns:a16="http://schemas.microsoft.com/office/drawing/2014/main" id="{987A2F1D-D00A-7032-7D2A-A27C6C3C9841}"/>
                </a:ext>
              </a:extLst>
            </p:cNvPr>
            <p:cNvSpPr>
              <a:spLocks noChangeShapeType="1"/>
            </p:cNvSpPr>
            <p:nvPr/>
          </p:nvSpPr>
          <p:spPr bwMode="auto">
            <a:xfrm rot="-5400000">
              <a:off x="11870532" y="5766594"/>
              <a:ext cx="44926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9" name="Line 8">
              <a:extLst>
                <a:ext uri="{FF2B5EF4-FFF2-40B4-BE49-F238E27FC236}">
                  <a16:creationId xmlns:a16="http://schemas.microsoft.com/office/drawing/2014/main" id="{6E9B6394-F73B-6AE1-4AF6-D699495B0B77}"/>
                </a:ext>
              </a:extLst>
            </p:cNvPr>
            <p:cNvSpPr>
              <a:spLocks noChangeShapeType="1"/>
            </p:cNvSpPr>
            <p:nvPr/>
          </p:nvSpPr>
          <p:spPr bwMode="auto">
            <a:xfrm rot="-5400000">
              <a:off x="3410744" y="5766594"/>
              <a:ext cx="44926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10" name="Line 9">
              <a:extLst>
                <a:ext uri="{FF2B5EF4-FFF2-40B4-BE49-F238E27FC236}">
                  <a16:creationId xmlns:a16="http://schemas.microsoft.com/office/drawing/2014/main" id="{081DBDE9-01AE-3DCF-A253-3A8522514779}"/>
                </a:ext>
              </a:extLst>
            </p:cNvPr>
            <p:cNvSpPr>
              <a:spLocks noChangeShapeType="1"/>
            </p:cNvSpPr>
            <p:nvPr/>
          </p:nvSpPr>
          <p:spPr bwMode="auto">
            <a:xfrm rot="-5400000">
              <a:off x="6249194" y="5766594"/>
              <a:ext cx="44926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11" name="Line 10">
              <a:extLst>
                <a:ext uri="{FF2B5EF4-FFF2-40B4-BE49-F238E27FC236}">
                  <a16:creationId xmlns:a16="http://schemas.microsoft.com/office/drawing/2014/main" id="{D69CE629-8C3D-1568-9188-FA2B765B21A1}"/>
                </a:ext>
              </a:extLst>
            </p:cNvPr>
            <p:cNvSpPr>
              <a:spLocks noChangeShapeType="1"/>
            </p:cNvSpPr>
            <p:nvPr/>
          </p:nvSpPr>
          <p:spPr bwMode="auto">
            <a:xfrm rot="-5400000">
              <a:off x="9117807" y="5766594"/>
              <a:ext cx="449262" cy="0"/>
            </a:xfrm>
            <a:prstGeom prst="line">
              <a:avLst/>
            </a:prstGeom>
            <a:noFill/>
            <a:ln w="381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12" name="Rectangle 11">
              <a:extLst>
                <a:ext uri="{FF2B5EF4-FFF2-40B4-BE49-F238E27FC236}">
                  <a16:creationId xmlns:a16="http://schemas.microsoft.com/office/drawing/2014/main" id="{79F72016-B148-E36F-E2BE-4D5D65F5A4B6}"/>
                </a:ext>
              </a:extLst>
            </p:cNvPr>
            <p:cNvSpPr>
              <a:spLocks noChangeArrowheads="1"/>
            </p:cNvSpPr>
            <p:nvPr/>
          </p:nvSpPr>
          <p:spPr bwMode="auto">
            <a:xfrm>
              <a:off x="592138" y="5930900"/>
              <a:ext cx="3937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3399"/>
                  </a:solidFill>
                  <a:latin typeface="Verdana" charset="0"/>
                  <a:ea typeface="Arial" charset="0"/>
                  <a:cs typeface="Arial" charset="0"/>
                </a:rPr>
                <a:t>0</a:t>
              </a:r>
            </a:p>
          </p:txBody>
        </p:sp>
        <p:sp>
          <p:nvSpPr>
            <p:cNvPr id="13" name="Rectangle 12">
              <a:extLst>
                <a:ext uri="{FF2B5EF4-FFF2-40B4-BE49-F238E27FC236}">
                  <a16:creationId xmlns:a16="http://schemas.microsoft.com/office/drawing/2014/main" id="{AB0FE826-0D6A-F388-5EF3-609C26E921BB}"/>
                </a:ext>
              </a:extLst>
            </p:cNvPr>
            <p:cNvSpPr>
              <a:spLocks noChangeArrowheads="1"/>
            </p:cNvSpPr>
            <p:nvPr/>
          </p:nvSpPr>
          <p:spPr bwMode="auto">
            <a:xfrm>
              <a:off x="3381375" y="5930900"/>
              <a:ext cx="3937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3399"/>
                  </a:solidFill>
                  <a:latin typeface="Verdana" charset="0"/>
                  <a:ea typeface="Arial" charset="0"/>
                  <a:cs typeface="Arial" charset="0"/>
                </a:rPr>
                <a:t>6</a:t>
              </a:r>
            </a:p>
          </p:txBody>
        </p:sp>
        <p:sp>
          <p:nvSpPr>
            <p:cNvPr id="14" name="Rectangle 13">
              <a:extLst>
                <a:ext uri="{FF2B5EF4-FFF2-40B4-BE49-F238E27FC236}">
                  <a16:creationId xmlns:a16="http://schemas.microsoft.com/office/drawing/2014/main" id="{53BB210C-4056-F1FD-73D2-C6053348189E}"/>
                </a:ext>
              </a:extLst>
            </p:cNvPr>
            <p:cNvSpPr>
              <a:spLocks noChangeArrowheads="1"/>
            </p:cNvSpPr>
            <p:nvPr/>
          </p:nvSpPr>
          <p:spPr bwMode="auto">
            <a:xfrm>
              <a:off x="6099175" y="5930900"/>
              <a:ext cx="601663"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3399"/>
                  </a:solidFill>
                  <a:latin typeface="Verdana" charset="0"/>
                  <a:ea typeface="Arial" charset="0"/>
                  <a:cs typeface="Arial" charset="0"/>
                </a:rPr>
                <a:t>12</a:t>
              </a:r>
            </a:p>
          </p:txBody>
        </p:sp>
        <p:sp>
          <p:nvSpPr>
            <p:cNvPr id="15" name="Rectangle 14">
              <a:extLst>
                <a:ext uri="{FF2B5EF4-FFF2-40B4-BE49-F238E27FC236}">
                  <a16:creationId xmlns:a16="http://schemas.microsoft.com/office/drawing/2014/main" id="{02C02979-1CA9-E6BD-BBCF-28E4AA192F88}"/>
                </a:ext>
              </a:extLst>
            </p:cNvPr>
            <p:cNvSpPr>
              <a:spLocks noChangeArrowheads="1"/>
            </p:cNvSpPr>
            <p:nvPr/>
          </p:nvSpPr>
          <p:spPr bwMode="auto">
            <a:xfrm>
              <a:off x="8972550" y="5930900"/>
              <a:ext cx="6000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3399"/>
                  </a:solidFill>
                  <a:latin typeface="Verdana" charset="0"/>
                  <a:ea typeface="Arial" charset="0"/>
                  <a:cs typeface="Arial" charset="0"/>
                </a:rPr>
                <a:t>18</a:t>
              </a:r>
            </a:p>
          </p:txBody>
        </p:sp>
        <p:sp>
          <p:nvSpPr>
            <p:cNvPr id="16" name="Rectangle 15">
              <a:extLst>
                <a:ext uri="{FF2B5EF4-FFF2-40B4-BE49-F238E27FC236}">
                  <a16:creationId xmlns:a16="http://schemas.microsoft.com/office/drawing/2014/main" id="{E0E2B0D5-CEB7-C43B-B993-5F54B9DE4625}"/>
                </a:ext>
              </a:extLst>
            </p:cNvPr>
            <p:cNvSpPr>
              <a:spLocks noChangeArrowheads="1"/>
            </p:cNvSpPr>
            <p:nvPr/>
          </p:nvSpPr>
          <p:spPr bwMode="auto">
            <a:xfrm>
              <a:off x="11741150" y="5930900"/>
              <a:ext cx="9239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3399"/>
                  </a:solidFill>
                  <a:latin typeface="Verdana" charset="0"/>
                  <a:ea typeface="Arial" charset="0"/>
                  <a:cs typeface="Arial" charset="0"/>
                </a:rPr>
                <a:t>24 h</a:t>
              </a:r>
            </a:p>
          </p:txBody>
        </p:sp>
      </p:grpSp>
      <p:pic>
        <p:nvPicPr>
          <p:cNvPr id="24" name="Grafik 6" descr="Ein Bild, das Boden, Im Haus, Fenster enthält.&#10;&#10;Beschreibung automatisch generiert.">
            <a:extLst>
              <a:ext uri="{FF2B5EF4-FFF2-40B4-BE49-F238E27FC236}">
                <a16:creationId xmlns:a16="http://schemas.microsoft.com/office/drawing/2014/main" id="{889AE40A-5AF7-900A-AE8E-599E75F4E00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593042" y="2050236"/>
            <a:ext cx="2664297" cy="3363139"/>
          </a:xfrm>
          <a:prstGeom prst="rect">
            <a:avLst/>
          </a:prstGeom>
          <a:ln>
            <a:noFill/>
          </a:ln>
          <a:effectLst>
            <a:outerShdw blurRad="292100" dist="139700" dir="2700000" algn="tl" rotWithShape="0">
              <a:srgbClr val="333333">
                <a:alpha val="65000"/>
              </a:srgbClr>
            </a:outerShdw>
          </a:effectLst>
        </p:spPr>
      </p:pic>
      <p:sp>
        <p:nvSpPr>
          <p:cNvPr id="25" name="Textfeld 1">
            <a:extLst>
              <a:ext uri="{FF2B5EF4-FFF2-40B4-BE49-F238E27FC236}">
                <a16:creationId xmlns:a16="http://schemas.microsoft.com/office/drawing/2014/main" id="{0C912E67-8BE0-8899-8F4F-1D36E68D84F6}"/>
              </a:ext>
            </a:extLst>
          </p:cNvPr>
          <p:cNvSpPr txBox="1">
            <a:spLocks noChangeArrowheads="1"/>
          </p:cNvSpPr>
          <p:nvPr/>
        </p:nvSpPr>
        <p:spPr bwMode="auto">
          <a:xfrm>
            <a:off x="11498671" y="5394029"/>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jacoblund</a:t>
            </a:r>
            <a:endParaRPr lang="de-DE" altLang="de-DE" sz="900" dirty="0">
              <a:solidFill>
                <a:srgbClr val="000000"/>
              </a:solidFill>
            </a:endParaRPr>
          </a:p>
        </p:txBody>
      </p:sp>
      <p:pic>
        <p:nvPicPr>
          <p:cNvPr id="27" name="Grafik 26" descr="Ein Bild, das Kleidung, draußen, Person, Baum enthält.">
            <a:extLst>
              <a:ext uri="{FF2B5EF4-FFF2-40B4-BE49-F238E27FC236}">
                <a16:creationId xmlns:a16="http://schemas.microsoft.com/office/drawing/2014/main" id="{D368F9F0-5412-FF47-C786-AA9ED8E2921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52886" y="2030682"/>
            <a:ext cx="2628901" cy="3402245"/>
          </a:xfrm>
          <a:prstGeom prst="rect">
            <a:avLst/>
          </a:prstGeom>
          <a:ln>
            <a:noFill/>
          </a:ln>
          <a:effectLst>
            <a:outerShdw blurRad="292100" dist="139700" dir="2700000" algn="tl" rotWithShape="0">
              <a:srgbClr val="333333">
                <a:alpha val="65000"/>
              </a:srgbClr>
            </a:outerShdw>
          </a:effectLst>
        </p:spPr>
      </p:pic>
      <p:sp>
        <p:nvSpPr>
          <p:cNvPr id="28" name="Textfeld 1">
            <a:extLst>
              <a:ext uri="{FF2B5EF4-FFF2-40B4-BE49-F238E27FC236}">
                <a16:creationId xmlns:a16="http://schemas.microsoft.com/office/drawing/2014/main" id="{B336200C-9DF2-B611-8204-661E786F9138}"/>
              </a:ext>
            </a:extLst>
          </p:cNvPr>
          <p:cNvSpPr txBox="1">
            <a:spLocks noChangeArrowheads="1"/>
          </p:cNvSpPr>
          <p:nvPr/>
        </p:nvSpPr>
        <p:spPr bwMode="auto">
          <a:xfrm>
            <a:off x="8658225" y="5446514"/>
            <a:ext cx="273884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monkeybusinessimages</a:t>
            </a:r>
            <a:endParaRPr lang="de-DE" altLang="de-DE" sz="900" dirty="0">
              <a:solidFill>
                <a:srgbClr val="000000"/>
              </a:solidFill>
            </a:endParaRPr>
          </a:p>
        </p:txBody>
      </p:sp>
      <p:sp>
        <p:nvSpPr>
          <p:cNvPr id="29" name="Textfeld 1">
            <a:extLst>
              <a:ext uri="{FF2B5EF4-FFF2-40B4-BE49-F238E27FC236}">
                <a16:creationId xmlns:a16="http://schemas.microsoft.com/office/drawing/2014/main" id="{A20A78BF-6CDE-1DC2-03BC-31FAA5EBAF5A}"/>
              </a:ext>
            </a:extLst>
          </p:cNvPr>
          <p:cNvSpPr txBox="1">
            <a:spLocks noChangeArrowheads="1"/>
          </p:cNvSpPr>
          <p:nvPr/>
        </p:nvSpPr>
        <p:spPr bwMode="auto">
          <a:xfrm>
            <a:off x="5895118" y="5446514"/>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Ridofranz</a:t>
            </a:r>
            <a:endParaRPr lang="de-DE" altLang="de-DE" sz="900" dirty="0">
              <a:solidFill>
                <a:srgbClr val="000000"/>
              </a:solidFill>
            </a:endParaRPr>
          </a:p>
        </p:txBody>
      </p:sp>
      <p:pic>
        <p:nvPicPr>
          <p:cNvPr id="31" name="Grafik 30" descr="Ein Bild, das Person, draußen, Kleidung, Baum enthält.&#10;&#10;Automatisch generierte Beschreibung">
            <a:extLst>
              <a:ext uri="{FF2B5EF4-FFF2-40B4-BE49-F238E27FC236}">
                <a16:creationId xmlns:a16="http://schemas.microsoft.com/office/drawing/2014/main" id="{7CF38C80-FB81-909B-D032-D325C7B4FD3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97551" y="2068851"/>
            <a:ext cx="2774684" cy="3364075"/>
          </a:xfrm>
          <a:prstGeom prst="rect">
            <a:avLst/>
          </a:prstGeom>
          <a:ln>
            <a:noFill/>
          </a:ln>
          <a:effectLst>
            <a:outerShdw blurRad="292100" dist="139700" dir="2700000" algn="tl" rotWithShape="0">
              <a:srgbClr val="333333">
                <a:alpha val="65000"/>
              </a:srgbClr>
            </a:outerShdw>
          </a:effectLst>
        </p:spPr>
      </p:pic>
      <p:pic>
        <p:nvPicPr>
          <p:cNvPr id="33" name="Grafik 32" descr="Ein Bild, das Person, Im Haus, Bett, Menschliches Gesicht enthält.&#10;&#10;Automatisch generierte Beschreibung">
            <a:extLst>
              <a:ext uri="{FF2B5EF4-FFF2-40B4-BE49-F238E27FC236}">
                <a16:creationId xmlns:a16="http://schemas.microsoft.com/office/drawing/2014/main" id="{F5CC8D13-006F-DF85-1D5F-3E5BF2F73FA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615540" y="2068851"/>
            <a:ext cx="1979310" cy="3377663"/>
          </a:xfrm>
          <a:prstGeom prst="rect">
            <a:avLst/>
          </a:prstGeom>
          <a:ln>
            <a:noFill/>
          </a:ln>
          <a:effectLst>
            <a:outerShdw blurRad="292100" dist="139700" dir="2700000" algn="tl" rotWithShape="0">
              <a:srgbClr val="333333">
                <a:alpha val="65000"/>
              </a:srgbClr>
            </a:outerShdw>
          </a:effectLst>
        </p:spPr>
      </p:pic>
      <p:sp>
        <p:nvSpPr>
          <p:cNvPr id="34" name="Textfeld 1">
            <a:extLst>
              <a:ext uri="{FF2B5EF4-FFF2-40B4-BE49-F238E27FC236}">
                <a16:creationId xmlns:a16="http://schemas.microsoft.com/office/drawing/2014/main" id="{048652D4-F01A-675B-7C1B-64D1D3636E80}"/>
              </a:ext>
            </a:extLst>
          </p:cNvPr>
          <p:cNvSpPr txBox="1">
            <a:spLocks noChangeArrowheads="1"/>
          </p:cNvSpPr>
          <p:nvPr/>
        </p:nvSpPr>
        <p:spPr bwMode="auto">
          <a:xfrm>
            <a:off x="3617665" y="5446514"/>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gorodenkoff</a:t>
            </a:r>
            <a:endParaRPr lang="de-DE" altLang="de-DE" sz="900" dirty="0">
              <a:solidFill>
                <a:srgbClr val="000000"/>
              </a:solidFill>
            </a:endParaRPr>
          </a:p>
        </p:txBody>
      </p:sp>
      <p:pic>
        <p:nvPicPr>
          <p:cNvPr id="36" name="Grafik 35" descr="Ein Bild, das Essen, Mahlzeit, Snack, Platte enthält.&#10;&#10;Automatisch generierte Beschreibung">
            <a:extLst>
              <a:ext uri="{FF2B5EF4-FFF2-40B4-BE49-F238E27FC236}">
                <a16:creationId xmlns:a16="http://schemas.microsoft.com/office/drawing/2014/main" id="{4B52BB98-91BE-9547-D2EF-EB00FE4AA3C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823644" y="6424996"/>
            <a:ext cx="2330525" cy="2297455"/>
          </a:xfrm>
          <a:prstGeom prst="rect">
            <a:avLst/>
          </a:prstGeom>
          <a:ln>
            <a:noFill/>
          </a:ln>
          <a:effectLst>
            <a:outerShdw blurRad="292100" dist="139700" dir="2700000" algn="tl" rotWithShape="0">
              <a:srgbClr val="333333">
                <a:alpha val="65000"/>
              </a:srgbClr>
            </a:outerShdw>
          </a:effectLst>
        </p:spPr>
      </p:pic>
      <p:pic>
        <p:nvPicPr>
          <p:cNvPr id="38" name="Grafik 37" descr="Ein Bild, das Naturkost, vegane Ernährung, Vollwertkost, Lebensmittelgruppe enthält.&#10;&#10;Automatisch generierte Beschreibung">
            <a:extLst>
              <a:ext uri="{FF2B5EF4-FFF2-40B4-BE49-F238E27FC236}">
                <a16:creationId xmlns:a16="http://schemas.microsoft.com/office/drawing/2014/main" id="{E21CD844-CE20-8143-5C65-00D76C732EF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1826577" y="6361139"/>
            <a:ext cx="2229827" cy="2361303"/>
          </a:xfrm>
          <a:prstGeom prst="rect">
            <a:avLst/>
          </a:prstGeom>
          <a:ln>
            <a:noFill/>
          </a:ln>
          <a:effectLst>
            <a:outerShdw blurRad="292100" dist="139700" dir="2700000" algn="tl" rotWithShape="0">
              <a:srgbClr val="333333">
                <a:alpha val="65000"/>
              </a:srgbClr>
            </a:outerShdw>
          </a:effectLst>
        </p:spPr>
      </p:pic>
      <p:pic>
        <p:nvPicPr>
          <p:cNvPr id="40" name="Grafik 39" descr="Ein Bild, das Essen, Frucht, Kochkunst, Zitrone enthält.&#10;&#10;Automatisch generierte Beschreibung">
            <a:extLst>
              <a:ext uri="{FF2B5EF4-FFF2-40B4-BE49-F238E27FC236}">
                <a16:creationId xmlns:a16="http://schemas.microsoft.com/office/drawing/2014/main" id="{60F04BDE-D6DD-ADF7-9393-BB3CE825950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706831" y="6359528"/>
            <a:ext cx="2687698" cy="2362924"/>
          </a:xfrm>
          <a:prstGeom prst="rect">
            <a:avLst/>
          </a:prstGeom>
          <a:ln>
            <a:noFill/>
          </a:ln>
          <a:effectLst>
            <a:outerShdw blurRad="292100" dist="139700" dir="2700000" algn="tl" rotWithShape="0">
              <a:srgbClr val="333333">
                <a:alpha val="65000"/>
              </a:srgbClr>
            </a:outerShdw>
          </a:effectLst>
        </p:spPr>
      </p:pic>
      <p:sp>
        <p:nvSpPr>
          <p:cNvPr id="41" name="Textfeld 1">
            <a:extLst>
              <a:ext uri="{FF2B5EF4-FFF2-40B4-BE49-F238E27FC236}">
                <a16:creationId xmlns:a16="http://schemas.microsoft.com/office/drawing/2014/main" id="{F0236E0E-244F-B349-C6A0-31FB969A6DDA}"/>
              </a:ext>
            </a:extLst>
          </p:cNvPr>
          <p:cNvSpPr txBox="1">
            <a:spLocks noChangeArrowheads="1"/>
          </p:cNvSpPr>
          <p:nvPr/>
        </p:nvSpPr>
        <p:spPr bwMode="auto">
          <a:xfrm>
            <a:off x="5751102" y="8744074"/>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los_angela</a:t>
            </a:r>
            <a:endParaRPr lang="de-DE" altLang="de-DE" sz="900" dirty="0">
              <a:solidFill>
                <a:srgbClr val="000000"/>
              </a:solidFill>
            </a:endParaRPr>
          </a:p>
        </p:txBody>
      </p:sp>
      <p:sp>
        <p:nvSpPr>
          <p:cNvPr id="42" name="Textfeld 1">
            <a:extLst>
              <a:ext uri="{FF2B5EF4-FFF2-40B4-BE49-F238E27FC236}">
                <a16:creationId xmlns:a16="http://schemas.microsoft.com/office/drawing/2014/main" id="{5C554D2F-2D6B-5501-B7AB-89B996858247}"/>
              </a:ext>
            </a:extLst>
          </p:cNvPr>
          <p:cNvSpPr txBox="1">
            <a:spLocks noChangeArrowheads="1"/>
          </p:cNvSpPr>
          <p:nvPr/>
        </p:nvSpPr>
        <p:spPr bwMode="auto">
          <a:xfrm>
            <a:off x="8586217" y="8732147"/>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Derkien</a:t>
            </a:r>
            <a:endParaRPr lang="de-DE" altLang="de-DE" sz="900" dirty="0">
              <a:solidFill>
                <a:srgbClr val="000000"/>
              </a:solidFill>
            </a:endParaRPr>
          </a:p>
        </p:txBody>
      </p:sp>
      <p:sp>
        <p:nvSpPr>
          <p:cNvPr id="43" name="Textfeld 1">
            <a:extLst>
              <a:ext uri="{FF2B5EF4-FFF2-40B4-BE49-F238E27FC236}">
                <a16:creationId xmlns:a16="http://schemas.microsoft.com/office/drawing/2014/main" id="{3BECB872-A8BE-E91E-3833-F27CB698F437}"/>
              </a:ext>
            </a:extLst>
          </p:cNvPr>
          <p:cNvSpPr txBox="1">
            <a:spLocks noChangeArrowheads="1"/>
          </p:cNvSpPr>
          <p:nvPr/>
        </p:nvSpPr>
        <p:spPr bwMode="auto">
          <a:xfrm>
            <a:off x="11739956" y="8732147"/>
            <a:ext cx="240306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900" dirty="0">
                <a:solidFill>
                  <a:srgbClr val="000000"/>
                </a:solidFill>
              </a:rPr>
              <a:t>Bildquelle: iStock.com/</a:t>
            </a:r>
            <a:r>
              <a:rPr lang="de-DE" altLang="de-DE" sz="900" dirty="0" err="1">
                <a:solidFill>
                  <a:srgbClr val="000000"/>
                </a:solidFill>
              </a:rPr>
              <a:t>monticelllo</a:t>
            </a:r>
            <a:endParaRPr lang="de-DE" altLang="de-DE" sz="900" dirty="0">
              <a:solidFill>
                <a:srgbClr val="000000"/>
              </a:solidFill>
            </a:endParaRPr>
          </a:p>
        </p:txBody>
      </p:sp>
    </p:spTree>
    <p:extLst>
      <p:ext uri="{BB962C8B-B14F-4D97-AF65-F5344CB8AC3E}">
        <p14:creationId xmlns:p14="http://schemas.microsoft.com/office/powerpoint/2010/main" val="1007286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B966F551-7A42-601E-3B6D-D009FD93B573}"/>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516C641C-4972-52C3-F424-D672D977715E}"/>
              </a:ext>
            </a:extLst>
          </p:cNvPr>
          <p:cNvSpPr>
            <a:spLocks noGrp="1"/>
          </p:cNvSpPr>
          <p:nvPr>
            <p:ph type="sldNum" sz="quarter" idx="12"/>
          </p:nvPr>
        </p:nvSpPr>
        <p:spPr/>
        <p:txBody>
          <a:bodyPr/>
          <a:lstStyle/>
          <a:p>
            <a:fld id="{B3A822A4-EDFE-4CD2-96DE-76F9B1E0F00B}" type="slidenum">
              <a:rPr lang="de-DE" altLang="de-DE" smtClean="0"/>
              <a:pPr/>
              <a:t>15</a:t>
            </a:fld>
            <a:endParaRPr lang="de-DE" altLang="de-DE"/>
          </a:p>
        </p:txBody>
      </p:sp>
      <p:sp>
        <p:nvSpPr>
          <p:cNvPr id="5" name="Titel 1">
            <a:extLst>
              <a:ext uri="{FF2B5EF4-FFF2-40B4-BE49-F238E27FC236}">
                <a16:creationId xmlns:a16="http://schemas.microsoft.com/office/drawing/2014/main" id="{67066F74-54EB-8223-4616-FACD6B1D71CE}"/>
              </a:ext>
            </a:extLst>
          </p:cNvPr>
          <p:cNvSpPr>
            <a:spLocks noGrp="1"/>
          </p:cNvSpPr>
          <p:nvPr>
            <p:ph type="title"/>
          </p:nvPr>
        </p:nvSpPr>
        <p:spPr>
          <a:xfrm>
            <a:off x="1190625" y="519113"/>
            <a:ext cx="14935200" cy="1882775"/>
          </a:xfrm>
        </p:spPr>
        <p:txBody>
          <a:bodyPr/>
          <a:lstStyle/>
          <a:p>
            <a:r>
              <a:rPr lang="de-DE" altLang="de-DE" dirty="0"/>
              <a:t>Bewegung</a:t>
            </a:r>
            <a:br>
              <a:rPr lang="de-DE" altLang="de-DE" dirty="0"/>
            </a:br>
            <a:r>
              <a:rPr lang="de-DE" altLang="de-DE" dirty="0"/>
              <a:t> </a:t>
            </a:r>
            <a:r>
              <a:rPr lang="de-DE" altLang="de-DE" sz="5400" dirty="0"/>
              <a:t>Bewegungsformen und Trainingssteuerung</a:t>
            </a:r>
            <a:endParaRPr lang="de-DE" dirty="0"/>
          </a:p>
        </p:txBody>
      </p:sp>
      <p:pic>
        <p:nvPicPr>
          <p:cNvPr id="6" name="Grafik 5" descr="Ein Bild, das Person, Kleidung, draußen, Baum enthält.&#10;&#10;Automatisch generierte Beschreibung">
            <a:extLst>
              <a:ext uri="{FF2B5EF4-FFF2-40B4-BE49-F238E27FC236}">
                <a16:creationId xmlns:a16="http://schemas.microsoft.com/office/drawing/2014/main" id="{18DA1DE0-BF1B-2F12-7A57-C55086A6EE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04273" y="6140649"/>
            <a:ext cx="3752901" cy="2501934"/>
          </a:xfrm>
          <a:prstGeom prst="rect">
            <a:avLst/>
          </a:prstGeom>
          <a:ln>
            <a:noFill/>
          </a:ln>
          <a:effectLst>
            <a:outerShdw blurRad="292100" dist="139700" dir="2700000" algn="tl" rotWithShape="0">
              <a:srgbClr val="333333">
                <a:alpha val="65000"/>
              </a:srgbClr>
            </a:outerShdw>
          </a:effectLst>
        </p:spPr>
      </p:pic>
      <p:pic>
        <p:nvPicPr>
          <p:cNvPr id="7" name="Grafik 6" descr="Ein Bild, das Person, Kleidung, Mann, Sport enthält.&#10;&#10;Automatisch generierte Beschreibung">
            <a:extLst>
              <a:ext uri="{FF2B5EF4-FFF2-40B4-BE49-F238E27FC236}">
                <a16:creationId xmlns:a16="http://schemas.microsoft.com/office/drawing/2014/main" id="{508C6290-4F9E-C95A-35B9-10ABD1F73F3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85524" y="2782217"/>
            <a:ext cx="5060533" cy="5860366"/>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945B7468-0D71-4E8B-C73B-EFA317E27ACE}"/>
              </a:ext>
            </a:extLst>
          </p:cNvPr>
          <p:cNvSpPr txBox="1">
            <a:spLocks noChangeArrowheads="1"/>
          </p:cNvSpPr>
          <p:nvPr/>
        </p:nvSpPr>
        <p:spPr bwMode="auto">
          <a:xfrm>
            <a:off x="11600059" y="8643327"/>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iStock.com/PIKSEL</a:t>
            </a:r>
          </a:p>
        </p:txBody>
      </p:sp>
      <p:sp>
        <p:nvSpPr>
          <p:cNvPr id="9" name="Textfeld 1">
            <a:extLst>
              <a:ext uri="{FF2B5EF4-FFF2-40B4-BE49-F238E27FC236}">
                <a16:creationId xmlns:a16="http://schemas.microsoft.com/office/drawing/2014/main" id="{BB7EEF89-83DD-EE70-6182-4F130D579E88}"/>
              </a:ext>
            </a:extLst>
          </p:cNvPr>
          <p:cNvSpPr txBox="1">
            <a:spLocks noChangeArrowheads="1"/>
          </p:cNvSpPr>
          <p:nvPr/>
        </p:nvSpPr>
        <p:spPr bwMode="auto">
          <a:xfrm>
            <a:off x="2033489" y="8614866"/>
            <a:ext cx="1646605"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iStock.com/nd3000</a:t>
            </a:r>
          </a:p>
        </p:txBody>
      </p:sp>
      <p:sp>
        <p:nvSpPr>
          <p:cNvPr id="11" name="Textfeld 1">
            <a:extLst>
              <a:ext uri="{FF2B5EF4-FFF2-40B4-BE49-F238E27FC236}">
                <a16:creationId xmlns:a16="http://schemas.microsoft.com/office/drawing/2014/main" id="{8FB7FF6D-5845-899C-DB1A-5C6EABEEADD8}"/>
              </a:ext>
            </a:extLst>
          </p:cNvPr>
          <p:cNvSpPr txBox="1">
            <a:spLocks noChangeArrowheads="1"/>
          </p:cNvSpPr>
          <p:nvPr/>
        </p:nvSpPr>
        <p:spPr bwMode="auto">
          <a:xfrm>
            <a:off x="7475048" y="5898791"/>
            <a:ext cx="1826141"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FatCamera</a:t>
            </a:r>
            <a:endParaRPr lang="de-DE" altLang="de-DE" sz="845" dirty="0">
              <a:solidFill>
                <a:srgbClr val="000000"/>
              </a:solidFill>
            </a:endParaRPr>
          </a:p>
        </p:txBody>
      </p:sp>
      <p:pic>
        <p:nvPicPr>
          <p:cNvPr id="12" name="Grafik 7" descr="Ein Bild, das Person, körperliche Fitness, Kleidung, Ellenbogen enthält.&#10;&#10;Beschreibung automatisch generiert.">
            <a:extLst>
              <a:ext uri="{FF2B5EF4-FFF2-40B4-BE49-F238E27FC236}">
                <a16:creationId xmlns:a16="http://schemas.microsoft.com/office/drawing/2014/main" id="{3965FEF1-1F0D-8D65-1D4B-4D7793ECF86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70166" y="2791891"/>
            <a:ext cx="3246277" cy="3138236"/>
          </a:xfrm>
          <a:prstGeom prst="rect">
            <a:avLst/>
          </a:prstGeom>
          <a:ln>
            <a:noFill/>
          </a:ln>
          <a:effectLst>
            <a:outerShdw blurRad="292100" dist="139700" dir="2700000" algn="tl" rotWithShape="0">
              <a:srgbClr val="333333">
                <a:alpha val="65000"/>
              </a:srgbClr>
            </a:outerShdw>
          </a:effectLst>
        </p:spPr>
      </p:pic>
      <p:sp>
        <p:nvSpPr>
          <p:cNvPr id="13" name="Textfeld 1">
            <a:extLst>
              <a:ext uri="{FF2B5EF4-FFF2-40B4-BE49-F238E27FC236}">
                <a16:creationId xmlns:a16="http://schemas.microsoft.com/office/drawing/2014/main" id="{4052F039-78D2-11C7-55C9-73EBA4901ED1}"/>
              </a:ext>
            </a:extLst>
          </p:cNvPr>
          <p:cNvSpPr txBox="1">
            <a:spLocks noChangeArrowheads="1"/>
          </p:cNvSpPr>
          <p:nvPr/>
        </p:nvSpPr>
        <p:spPr bwMode="auto">
          <a:xfrm>
            <a:off x="13700677" y="2164959"/>
            <a:ext cx="1826141"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FatCamera</a:t>
            </a:r>
            <a:endParaRPr lang="de-DE" altLang="de-DE" sz="845" dirty="0">
              <a:solidFill>
                <a:srgbClr val="000000"/>
              </a:solidFill>
            </a:endParaRPr>
          </a:p>
        </p:txBody>
      </p:sp>
      <p:pic>
        <p:nvPicPr>
          <p:cNvPr id="15" name="Grafik 14" descr="Ein Bild, das Person, Mann, Kleidung, Sport enthält.&#10;&#10;Automatisch generierte Beschreibung">
            <a:extLst>
              <a:ext uri="{FF2B5EF4-FFF2-40B4-BE49-F238E27FC236}">
                <a16:creationId xmlns:a16="http://schemas.microsoft.com/office/drawing/2014/main" id="{30CB6BA8-DAE4-00B7-AF95-8825539159B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2775462" y="2788071"/>
            <a:ext cx="2581712" cy="3147910"/>
          </a:xfrm>
          <a:prstGeom prst="rect">
            <a:avLst/>
          </a:prstGeom>
        </p:spPr>
      </p:pic>
      <p:pic>
        <p:nvPicPr>
          <p:cNvPr id="16" name="Grafik 7" descr="Ein Bild, das Person, draußen, Gelände, Sportspiele enthält.&#10;&#10;Beschreibung automatisch generiert.">
            <a:extLst>
              <a:ext uri="{FF2B5EF4-FFF2-40B4-BE49-F238E27FC236}">
                <a16:creationId xmlns:a16="http://schemas.microsoft.com/office/drawing/2014/main" id="{DFD35D6C-447C-A3FF-ABA0-13822813B97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570166" y="6140649"/>
            <a:ext cx="3895930" cy="2501934"/>
          </a:xfrm>
          <a:prstGeom prst="rect">
            <a:avLst/>
          </a:prstGeom>
          <a:ln>
            <a:noFill/>
          </a:ln>
          <a:effectLst>
            <a:outerShdw blurRad="292100" dist="139700" dir="2700000" algn="tl" rotWithShape="0">
              <a:srgbClr val="333333">
                <a:alpha val="65000"/>
              </a:srgbClr>
            </a:outerShdw>
          </a:effectLst>
        </p:spPr>
      </p:pic>
      <p:sp>
        <p:nvSpPr>
          <p:cNvPr id="17" name="Textfeld 1">
            <a:extLst>
              <a:ext uri="{FF2B5EF4-FFF2-40B4-BE49-F238E27FC236}">
                <a16:creationId xmlns:a16="http://schemas.microsoft.com/office/drawing/2014/main" id="{48010F26-E7CA-B243-A7C9-C919F4F5E90C}"/>
              </a:ext>
            </a:extLst>
          </p:cNvPr>
          <p:cNvSpPr txBox="1">
            <a:spLocks noChangeArrowheads="1"/>
          </p:cNvSpPr>
          <p:nvPr/>
        </p:nvSpPr>
        <p:spPr bwMode="auto">
          <a:xfrm>
            <a:off x="7488193" y="8614866"/>
            <a:ext cx="2106136"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845" dirty="0">
                <a:solidFill>
                  <a:srgbClr val="000000"/>
                </a:solidFill>
              </a:rPr>
              <a:t>Bildquelle: iStock.com/</a:t>
            </a:r>
            <a:r>
              <a:rPr lang="de-DE" altLang="de-DE" sz="845" dirty="0" err="1">
                <a:solidFill>
                  <a:srgbClr val="000000"/>
                </a:solidFill>
              </a:rPr>
              <a:t>PeopleImages</a:t>
            </a:r>
            <a:endParaRPr lang="de-DE" altLang="de-DE" sz="845" dirty="0">
              <a:solidFill>
                <a:srgbClr val="000000"/>
              </a:solidFill>
            </a:endParaRPr>
          </a:p>
        </p:txBody>
      </p:sp>
      <p:pic>
        <p:nvPicPr>
          <p:cNvPr id="18" name="Grafik 6" descr="Ein Bild, das Boden, Im Haus, Fenster enthält.&#10;&#10;Beschreibung automatisch generiert.">
            <a:extLst>
              <a:ext uri="{FF2B5EF4-FFF2-40B4-BE49-F238E27FC236}">
                <a16:creationId xmlns:a16="http://schemas.microsoft.com/office/drawing/2014/main" id="{EE5FA2CC-59C2-E185-CC80-7ED3AEBF394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962357" y="2782217"/>
            <a:ext cx="1667191" cy="3147910"/>
          </a:xfrm>
          <a:prstGeom prst="rect">
            <a:avLst/>
          </a:prstGeom>
          <a:ln>
            <a:noFill/>
          </a:ln>
          <a:effectLst>
            <a:outerShdw blurRad="292100" dist="139700" dir="2700000" algn="tl" rotWithShape="0">
              <a:srgbClr val="333333">
                <a:alpha val="65000"/>
              </a:srgbClr>
            </a:outerShdw>
          </a:effectLst>
        </p:spPr>
      </p:pic>
      <p:sp>
        <p:nvSpPr>
          <p:cNvPr id="19" name="Textfeld 1">
            <a:extLst>
              <a:ext uri="{FF2B5EF4-FFF2-40B4-BE49-F238E27FC236}">
                <a16:creationId xmlns:a16="http://schemas.microsoft.com/office/drawing/2014/main" id="{90C2A71C-FEA7-8D92-3BCF-5A33736109F8}"/>
              </a:ext>
            </a:extLst>
          </p:cNvPr>
          <p:cNvSpPr txBox="1">
            <a:spLocks noChangeArrowheads="1"/>
          </p:cNvSpPr>
          <p:nvPr/>
        </p:nvSpPr>
        <p:spPr bwMode="auto">
          <a:xfrm>
            <a:off x="10911561" y="5898790"/>
            <a:ext cx="17491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jacoblund</a:t>
            </a:r>
            <a:endParaRPr lang="de-DE" altLang="de-DE" sz="845" dirty="0">
              <a:solidFill>
                <a:srgbClr val="000000"/>
              </a:solidFill>
            </a:endParaRPr>
          </a:p>
        </p:txBody>
      </p:sp>
      <p:sp>
        <p:nvSpPr>
          <p:cNvPr id="20" name="Textfeld 1">
            <a:extLst>
              <a:ext uri="{FF2B5EF4-FFF2-40B4-BE49-F238E27FC236}">
                <a16:creationId xmlns:a16="http://schemas.microsoft.com/office/drawing/2014/main" id="{3E822DEC-3B90-E550-2743-A14F8F6E9308}"/>
              </a:ext>
            </a:extLst>
          </p:cNvPr>
          <p:cNvSpPr txBox="1">
            <a:spLocks noChangeArrowheads="1"/>
          </p:cNvSpPr>
          <p:nvPr/>
        </p:nvSpPr>
        <p:spPr bwMode="auto">
          <a:xfrm>
            <a:off x="12713368" y="5900671"/>
            <a:ext cx="20617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iStock.com/Mladen Zivkovic</a:t>
            </a:r>
          </a:p>
        </p:txBody>
      </p:sp>
    </p:spTree>
    <p:extLst>
      <p:ext uri="{BB962C8B-B14F-4D97-AF65-F5344CB8AC3E}">
        <p14:creationId xmlns:p14="http://schemas.microsoft.com/office/powerpoint/2010/main" val="4181960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DA1E34-F44D-E71B-8BA0-746BC1DF6F6F}"/>
              </a:ext>
            </a:extLst>
          </p:cNvPr>
          <p:cNvSpPr>
            <a:spLocks noGrp="1"/>
          </p:cNvSpPr>
          <p:nvPr>
            <p:ph type="title"/>
          </p:nvPr>
        </p:nvSpPr>
        <p:spPr/>
        <p:txBody>
          <a:bodyPr/>
          <a:lstStyle/>
          <a:p>
            <a:r>
              <a:rPr lang="de-DE" altLang="de-DE" dirty="0"/>
              <a:t>Sportarten für Herz- und Gefäßkranke</a:t>
            </a:r>
            <a:endParaRPr lang="de-DE" dirty="0"/>
          </a:p>
        </p:txBody>
      </p:sp>
      <p:sp>
        <p:nvSpPr>
          <p:cNvPr id="3" name="Fußzeilenplatzhalter 2">
            <a:extLst>
              <a:ext uri="{FF2B5EF4-FFF2-40B4-BE49-F238E27FC236}">
                <a16:creationId xmlns:a16="http://schemas.microsoft.com/office/drawing/2014/main" id="{771191A6-CCD0-AB09-0FB2-DF1AB3EAA0C4}"/>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77A6379A-71A0-7759-B317-D66096897CD0}"/>
              </a:ext>
            </a:extLst>
          </p:cNvPr>
          <p:cNvSpPr>
            <a:spLocks noGrp="1"/>
          </p:cNvSpPr>
          <p:nvPr>
            <p:ph type="sldNum" sz="quarter" idx="12"/>
          </p:nvPr>
        </p:nvSpPr>
        <p:spPr/>
        <p:txBody>
          <a:bodyPr/>
          <a:lstStyle/>
          <a:p>
            <a:fld id="{B3A822A4-EDFE-4CD2-96DE-76F9B1E0F00B}" type="slidenum">
              <a:rPr lang="de-DE" altLang="de-DE" smtClean="0"/>
              <a:pPr/>
              <a:t>16</a:t>
            </a:fld>
            <a:endParaRPr lang="de-DE" altLang="de-DE"/>
          </a:p>
        </p:txBody>
      </p:sp>
      <p:sp>
        <p:nvSpPr>
          <p:cNvPr id="5" name="Rectangle 3">
            <a:extLst>
              <a:ext uri="{FF2B5EF4-FFF2-40B4-BE49-F238E27FC236}">
                <a16:creationId xmlns:a16="http://schemas.microsoft.com/office/drawing/2014/main" id="{8AFFD331-8561-1F7C-CEB9-D82BC7C3F98B}"/>
              </a:ext>
            </a:extLst>
          </p:cNvPr>
          <p:cNvSpPr txBox="1">
            <a:spLocks noChangeArrowheads="1"/>
          </p:cNvSpPr>
          <p:nvPr/>
        </p:nvSpPr>
        <p:spPr>
          <a:xfrm>
            <a:off x="1919991" y="2530764"/>
            <a:ext cx="11379926" cy="5705475"/>
          </a:xfrm>
          <a:prstGeom prst="rect">
            <a:avLst/>
          </a:prstGeom>
        </p:spPr>
        <p:txBody>
          <a:bodyPr vert="horz" lIns="91440" tIns="45720" rIns="91440" bIns="45720" rtlCol="0" anchor="t">
            <a:normAutofit fontScale="92500" lnSpcReduction="10000"/>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marL="324485" indent="-324485">
              <a:lnSpc>
                <a:spcPct val="100000"/>
              </a:lnSpc>
              <a:buClr>
                <a:srgbClr val="FF0000"/>
              </a:buClr>
              <a:defRPr/>
            </a:pPr>
            <a:r>
              <a:rPr lang="de-DE" altLang="de-DE" sz="3500" dirty="0"/>
              <a:t>zügiges Gehen, Walking, Nordic Walking,</a:t>
            </a:r>
            <a:br>
              <a:rPr lang="de-DE" altLang="de-DE" sz="3500" dirty="0"/>
            </a:br>
            <a:r>
              <a:rPr lang="de-DE" altLang="de-DE" sz="3500" dirty="0"/>
              <a:t>Joggen, Laufen (ggf. mit Pulsuhr)</a:t>
            </a:r>
            <a:endParaRPr lang="de-DE" altLang="de-DE" sz="3500" dirty="0">
              <a:cs typeface="Calibri"/>
            </a:endParaRPr>
          </a:p>
          <a:p>
            <a:pPr marL="324485" indent="-324485">
              <a:lnSpc>
                <a:spcPct val="100000"/>
              </a:lnSpc>
              <a:buClr>
                <a:srgbClr val="FF0000"/>
              </a:buClr>
              <a:defRPr/>
            </a:pPr>
            <a:r>
              <a:rPr lang="de-DE" altLang="de-DE" sz="3500" dirty="0"/>
              <a:t>Rad fahren, Fahrradergometer-Training </a:t>
            </a:r>
          </a:p>
          <a:p>
            <a:pPr marL="324485" indent="-324485">
              <a:lnSpc>
                <a:spcPct val="100000"/>
              </a:lnSpc>
              <a:buClr>
                <a:srgbClr val="FF0000"/>
              </a:buClr>
              <a:defRPr/>
            </a:pPr>
            <a:r>
              <a:rPr lang="de-DE" altLang="de-DE" sz="3500" dirty="0"/>
              <a:t>Intervall-Training</a:t>
            </a:r>
          </a:p>
          <a:p>
            <a:pPr marL="324485" indent="-324485">
              <a:lnSpc>
                <a:spcPct val="100000"/>
              </a:lnSpc>
              <a:buClr>
                <a:srgbClr val="FF0000"/>
              </a:buClr>
              <a:defRPr/>
            </a:pPr>
            <a:r>
              <a:rPr lang="de-DE" altLang="de-DE" sz="3500" dirty="0"/>
              <a:t>Schwimmen, Aquafitness</a:t>
            </a:r>
            <a:endParaRPr lang="de-DE" altLang="de-DE" sz="3500" dirty="0">
              <a:cs typeface="Arial"/>
            </a:endParaRPr>
          </a:p>
          <a:p>
            <a:pPr marL="324485" indent="-324485">
              <a:lnSpc>
                <a:spcPct val="100000"/>
              </a:lnSpc>
              <a:buClr>
                <a:srgbClr val="FF0000"/>
              </a:buClr>
              <a:defRPr/>
            </a:pPr>
            <a:r>
              <a:rPr lang="de-DE" altLang="de-DE" sz="3500" dirty="0"/>
              <a:t>Training an Geräten (Laufband, Ruderergometer,</a:t>
            </a:r>
            <a:r>
              <a:rPr lang="de-DE" altLang="de-DE" sz="3500" b="1" dirty="0">
                <a:solidFill>
                  <a:srgbClr val="FF0000"/>
                </a:solidFill>
              </a:rPr>
              <a:t> </a:t>
            </a:r>
            <a:r>
              <a:rPr lang="de-DE" altLang="de-DE" sz="3500" dirty="0"/>
              <a:t>Stepper, Crosstrainer, o. Ä.)</a:t>
            </a:r>
            <a:endParaRPr lang="de-DE" altLang="de-DE" sz="3500" dirty="0">
              <a:cs typeface="Calibri" panose="020F0502020204030204"/>
            </a:endParaRPr>
          </a:p>
          <a:p>
            <a:pPr marL="324485" indent="-324485">
              <a:lnSpc>
                <a:spcPct val="100000"/>
              </a:lnSpc>
              <a:buClr>
                <a:srgbClr val="FF0000"/>
              </a:buClr>
              <a:defRPr/>
            </a:pPr>
            <a:r>
              <a:rPr lang="de-DE" altLang="de-DE" sz="3500" dirty="0"/>
              <a:t>weiteres: Golf, Inline-Skating, Ski-Langlauf,</a:t>
            </a:r>
            <a:br>
              <a:rPr lang="de-DE" altLang="de-DE" sz="3500" dirty="0"/>
            </a:br>
            <a:r>
              <a:rPr lang="de-DE" altLang="de-DE" sz="3500" dirty="0"/>
              <a:t>Rudern, Kanu</a:t>
            </a:r>
            <a:endParaRPr lang="de-DE" altLang="de-DE" sz="3500" dirty="0">
              <a:cs typeface="Arial"/>
            </a:endParaRPr>
          </a:p>
          <a:p>
            <a:pPr marL="324485" indent="-324485">
              <a:lnSpc>
                <a:spcPct val="100000"/>
              </a:lnSpc>
              <a:buClr>
                <a:srgbClr val="FF0000"/>
              </a:buClr>
              <a:defRPr/>
            </a:pPr>
            <a:r>
              <a:rPr lang="de-DE" altLang="de-DE" sz="3500" dirty="0"/>
              <a:t>Kraftausdauertraining</a:t>
            </a:r>
            <a:r>
              <a:rPr lang="de-DE" altLang="de-DE" sz="3500" b="1" dirty="0"/>
              <a:t> </a:t>
            </a:r>
            <a:r>
              <a:rPr lang="de-DE" altLang="de-DE" sz="3500" dirty="0"/>
              <a:t>(nach entsprechender Einweisung)</a:t>
            </a:r>
            <a:endParaRPr lang="de-DE" altLang="de-DE" sz="3500" dirty="0">
              <a:cs typeface="Arial" panose="020B0604020202020204"/>
            </a:endParaRPr>
          </a:p>
        </p:txBody>
      </p:sp>
      <p:sp>
        <p:nvSpPr>
          <p:cNvPr id="6" name="Textfeld 5">
            <a:extLst>
              <a:ext uri="{FF2B5EF4-FFF2-40B4-BE49-F238E27FC236}">
                <a16:creationId xmlns:a16="http://schemas.microsoft.com/office/drawing/2014/main" id="{A022D4C2-5F50-C210-F6FF-68441196E5D7}"/>
              </a:ext>
            </a:extLst>
          </p:cNvPr>
          <p:cNvSpPr txBox="1"/>
          <p:nvPr/>
        </p:nvSpPr>
        <p:spPr>
          <a:xfrm>
            <a:off x="2105497" y="8364388"/>
            <a:ext cx="12457256" cy="923330"/>
          </a:xfrm>
          <a:prstGeom prst="rect">
            <a:avLst/>
          </a:prstGeom>
          <a:noFill/>
        </p:spPr>
        <p:txBody>
          <a:bodyPr wrap="none" lIns="91440" tIns="45720" rIns="91440" bIns="45720" rtlCol="0" anchor="t">
            <a:spAutoFit/>
          </a:bodyPr>
          <a:lstStyle/>
          <a:p>
            <a:pPr marL="571500" indent="-571500">
              <a:buFont typeface="Wingdings" panose="05000000000000000000" pitchFamily="2" charset="2"/>
              <a:buChar char="Ø"/>
            </a:pPr>
            <a:r>
              <a:rPr lang="de-DE" altLang="de-DE" sz="3600" dirty="0"/>
              <a:t>Individuelle Bedürfnisse gilt es immer zu berücksichtigen!</a:t>
            </a:r>
          </a:p>
          <a:p>
            <a:endParaRPr lang="de-DE" dirty="0"/>
          </a:p>
        </p:txBody>
      </p:sp>
      <p:pic>
        <p:nvPicPr>
          <p:cNvPr id="8" name="Grafik 8" descr="Ein Bild, das Person, Trainingsgerät enthält.&#10;&#10;Beschreibung automatisch generiert.">
            <a:extLst>
              <a:ext uri="{FF2B5EF4-FFF2-40B4-BE49-F238E27FC236}">
                <a16:creationId xmlns:a16="http://schemas.microsoft.com/office/drawing/2014/main" id="{07A1C764-FAC1-8ADB-DF7E-B75DF2DEFE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44248" y="2347497"/>
            <a:ext cx="2702452" cy="1801708"/>
          </a:xfrm>
          <a:prstGeom prst="rect">
            <a:avLst/>
          </a:prstGeom>
          <a:ln>
            <a:noFill/>
          </a:ln>
          <a:effectLst>
            <a:outerShdw blurRad="292100" dist="139700" dir="2700000" algn="tl" rotWithShape="0">
              <a:srgbClr val="333333">
                <a:alpha val="65000"/>
              </a:srgbClr>
            </a:outerShdw>
          </a:effectLst>
        </p:spPr>
      </p:pic>
      <p:pic>
        <p:nvPicPr>
          <p:cNvPr id="9" name="Grafik 9" descr="Ein Bild, das Person, draußen enthält.&#10;&#10;Beschreibung automatisch generiert.">
            <a:extLst>
              <a:ext uri="{FF2B5EF4-FFF2-40B4-BE49-F238E27FC236}">
                <a16:creationId xmlns:a16="http://schemas.microsoft.com/office/drawing/2014/main" id="{FF1FAF9A-27EB-468C-ED4E-32F244AF41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544248" y="6431407"/>
            <a:ext cx="2743088" cy="1463379"/>
          </a:xfrm>
          <a:prstGeom prst="rect">
            <a:avLst/>
          </a:prstGeom>
          <a:ln>
            <a:noFill/>
          </a:ln>
          <a:effectLst>
            <a:outerShdw blurRad="292100" dist="139700" dir="2700000" algn="tl" rotWithShape="0">
              <a:srgbClr val="333333">
                <a:alpha val="65000"/>
              </a:srgbClr>
            </a:outerShdw>
          </a:effectLst>
        </p:spPr>
      </p:pic>
      <p:pic>
        <p:nvPicPr>
          <p:cNvPr id="10" name="Grafik 10" descr="Ein Bild, das Gras, Person, Baum, draußen enthält.&#10;&#10;Beschreibung automatisch generiert.">
            <a:extLst>
              <a:ext uri="{FF2B5EF4-FFF2-40B4-BE49-F238E27FC236}">
                <a16:creationId xmlns:a16="http://schemas.microsoft.com/office/drawing/2014/main" id="{5D653BA1-6AB2-BD6C-1DA6-1B8E8B610A0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544248" y="4370613"/>
            <a:ext cx="2743088" cy="1828800"/>
          </a:xfrm>
          <a:prstGeom prst="rect">
            <a:avLst/>
          </a:prstGeom>
          <a:ln>
            <a:noFill/>
          </a:ln>
          <a:effectLst>
            <a:outerShdw blurRad="292100" dist="139700" dir="2700000" algn="tl" rotWithShape="0">
              <a:srgbClr val="333333">
                <a:alpha val="65000"/>
              </a:srgbClr>
            </a:outerShdw>
          </a:effectLst>
        </p:spPr>
      </p:pic>
      <p:sp>
        <p:nvSpPr>
          <p:cNvPr id="11" name="Textfeld 1">
            <a:extLst>
              <a:ext uri="{FF2B5EF4-FFF2-40B4-BE49-F238E27FC236}">
                <a16:creationId xmlns:a16="http://schemas.microsoft.com/office/drawing/2014/main" id="{6AB1106C-B91A-E84E-B7AD-FF4F70DFE7EE}"/>
              </a:ext>
            </a:extLst>
          </p:cNvPr>
          <p:cNvSpPr txBox="1">
            <a:spLocks noChangeArrowheads="1"/>
          </p:cNvSpPr>
          <p:nvPr/>
        </p:nvSpPr>
        <p:spPr bwMode="auto">
          <a:xfrm>
            <a:off x="13503612" y="6165124"/>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iStock.com/PIKSEL</a:t>
            </a:r>
          </a:p>
        </p:txBody>
      </p:sp>
      <p:sp>
        <p:nvSpPr>
          <p:cNvPr id="12" name="Textfeld 1">
            <a:extLst>
              <a:ext uri="{FF2B5EF4-FFF2-40B4-BE49-F238E27FC236}">
                <a16:creationId xmlns:a16="http://schemas.microsoft.com/office/drawing/2014/main" id="{21B8433E-3074-03A1-2D6F-494189C9B8A0}"/>
              </a:ext>
            </a:extLst>
          </p:cNvPr>
          <p:cNvSpPr txBox="1">
            <a:spLocks noChangeArrowheads="1"/>
          </p:cNvSpPr>
          <p:nvPr/>
        </p:nvSpPr>
        <p:spPr bwMode="auto">
          <a:xfrm>
            <a:off x="13503612" y="7904411"/>
            <a:ext cx="197842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PeopleImages</a:t>
            </a:r>
            <a:endParaRPr lang="de-DE" altLang="de-DE" sz="845" dirty="0">
              <a:solidFill>
                <a:srgbClr val="000000"/>
              </a:solidFill>
            </a:endParaRPr>
          </a:p>
        </p:txBody>
      </p:sp>
      <p:sp>
        <p:nvSpPr>
          <p:cNvPr id="13" name="Textfeld 1">
            <a:extLst>
              <a:ext uri="{FF2B5EF4-FFF2-40B4-BE49-F238E27FC236}">
                <a16:creationId xmlns:a16="http://schemas.microsoft.com/office/drawing/2014/main" id="{2C21DFC8-9F5B-C153-83A5-1C1A664FEC5A}"/>
              </a:ext>
            </a:extLst>
          </p:cNvPr>
          <p:cNvSpPr txBox="1">
            <a:spLocks noChangeArrowheads="1"/>
          </p:cNvSpPr>
          <p:nvPr/>
        </p:nvSpPr>
        <p:spPr bwMode="auto">
          <a:xfrm>
            <a:off x="13481768" y="4119102"/>
            <a:ext cx="20617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iStock.com/Mladen Zivkovic</a:t>
            </a:r>
          </a:p>
        </p:txBody>
      </p:sp>
    </p:spTree>
    <p:extLst>
      <p:ext uri="{BB962C8B-B14F-4D97-AF65-F5344CB8AC3E}">
        <p14:creationId xmlns:p14="http://schemas.microsoft.com/office/powerpoint/2010/main" val="4030925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EB6674-4CE7-2BFF-D238-8CE236B3B9AA}"/>
              </a:ext>
            </a:extLst>
          </p:cNvPr>
          <p:cNvSpPr>
            <a:spLocks noGrp="1"/>
          </p:cNvSpPr>
          <p:nvPr>
            <p:ph type="title"/>
          </p:nvPr>
        </p:nvSpPr>
        <p:spPr/>
        <p:txBody>
          <a:bodyPr/>
          <a:lstStyle/>
          <a:p>
            <a:r>
              <a:rPr lang="de-DE" altLang="de-DE" dirty="0"/>
              <a:t>Kraftausdauertraining – was heißt das?</a:t>
            </a:r>
            <a:endParaRPr lang="de-DE" dirty="0"/>
          </a:p>
        </p:txBody>
      </p:sp>
      <p:sp>
        <p:nvSpPr>
          <p:cNvPr id="3" name="Fußzeilenplatzhalter 2">
            <a:extLst>
              <a:ext uri="{FF2B5EF4-FFF2-40B4-BE49-F238E27FC236}">
                <a16:creationId xmlns:a16="http://schemas.microsoft.com/office/drawing/2014/main" id="{7342AA90-FFF3-EFFA-7A71-2A737C4901AC}"/>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DBC6CDC0-7D09-3479-6326-ABF9B1099F55}"/>
              </a:ext>
            </a:extLst>
          </p:cNvPr>
          <p:cNvSpPr>
            <a:spLocks noGrp="1"/>
          </p:cNvSpPr>
          <p:nvPr>
            <p:ph type="sldNum" sz="quarter" idx="12"/>
          </p:nvPr>
        </p:nvSpPr>
        <p:spPr/>
        <p:txBody>
          <a:bodyPr/>
          <a:lstStyle/>
          <a:p>
            <a:fld id="{B3A822A4-EDFE-4CD2-96DE-76F9B1E0F00B}" type="slidenum">
              <a:rPr lang="de-DE" altLang="de-DE" smtClean="0"/>
              <a:pPr/>
              <a:t>17</a:t>
            </a:fld>
            <a:endParaRPr lang="de-DE" altLang="de-DE"/>
          </a:p>
        </p:txBody>
      </p:sp>
      <p:sp>
        <p:nvSpPr>
          <p:cNvPr id="6" name="Rectangle 3">
            <a:extLst>
              <a:ext uri="{FF2B5EF4-FFF2-40B4-BE49-F238E27FC236}">
                <a16:creationId xmlns:a16="http://schemas.microsoft.com/office/drawing/2014/main" id="{14708C8B-FBD5-0771-17F4-CF8543095AF0}"/>
              </a:ext>
            </a:extLst>
          </p:cNvPr>
          <p:cNvSpPr txBox="1">
            <a:spLocks noChangeArrowheads="1"/>
          </p:cNvSpPr>
          <p:nvPr/>
        </p:nvSpPr>
        <p:spPr>
          <a:xfrm>
            <a:off x="999733" y="3175287"/>
            <a:ext cx="11258278" cy="6095396"/>
          </a:xfrm>
          <a:prstGeom prst="rect">
            <a:avLst/>
          </a:prstGeom>
        </p:spPr>
        <p:txBody>
          <a:bodyPr>
            <a:normAutofit/>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a:spcBef>
                <a:spcPct val="50000"/>
              </a:spcBef>
              <a:buClr>
                <a:srgbClr val="FF0000"/>
              </a:buClr>
              <a:defRPr/>
            </a:pPr>
            <a:r>
              <a:rPr lang="de-DE" altLang="de-DE" sz="3200" dirty="0"/>
              <a:t>Arbeiten mit niedrigen Gewichten</a:t>
            </a:r>
          </a:p>
          <a:p>
            <a:pPr>
              <a:spcBef>
                <a:spcPct val="50000"/>
              </a:spcBef>
              <a:buClr>
                <a:srgbClr val="FF0000"/>
              </a:buClr>
              <a:defRPr/>
            </a:pPr>
            <a:r>
              <a:rPr lang="de-DE" altLang="de-DE" sz="3200" b="1" dirty="0">
                <a:solidFill>
                  <a:srgbClr val="FF0000"/>
                </a:solidFill>
              </a:rPr>
              <a:t>begrenzte</a:t>
            </a:r>
            <a:r>
              <a:rPr lang="de-DE" altLang="de-DE" sz="3200" dirty="0"/>
              <a:t> Wiederholungen! </a:t>
            </a:r>
            <a:br>
              <a:rPr lang="de-DE" altLang="de-DE" sz="3200" dirty="0"/>
            </a:br>
            <a:r>
              <a:rPr lang="de-DE" altLang="de-DE" sz="3200" dirty="0"/>
              <a:t>(beginnend mit 10 - 12) </a:t>
            </a:r>
          </a:p>
          <a:p>
            <a:pPr>
              <a:spcBef>
                <a:spcPct val="50000"/>
              </a:spcBef>
              <a:buClr>
                <a:srgbClr val="FF0000"/>
              </a:buClr>
              <a:defRPr/>
            </a:pPr>
            <a:r>
              <a:rPr lang="de-DE" altLang="de-DE" sz="3200" b="1" dirty="0">
                <a:solidFill>
                  <a:srgbClr val="FF0000"/>
                </a:solidFill>
              </a:rPr>
              <a:t>Vermeidung von Pressatmung</a:t>
            </a:r>
          </a:p>
          <a:p>
            <a:pPr>
              <a:spcBef>
                <a:spcPct val="50000"/>
              </a:spcBef>
              <a:buClr>
                <a:srgbClr val="FF0000"/>
              </a:buClr>
              <a:defRPr/>
            </a:pPr>
            <a:r>
              <a:rPr lang="de-DE" altLang="de-DE" sz="3200" dirty="0"/>
              <a:t>mit geeigneten Geräten:</a:t>
            </a:r>
            <a:br>
              <a:rPr lang="de-DE" altLang="de-DE" sz="3200" dirty="0"/>
            </a:br>
            <a:r>
              <a:rPr lang="de-DE" altLang="de-DE" sz="3200" dirty="0"/>
              <a:t>Hanteln, Trainingsmaschinen, </a:t>
            </a:r>
            <a:r>
              <a:rPr lang="de-DE" altLang="de-DE" sz="3200" dirty="0" err="1"/>
              <a:t>Therabändern</a:t>
            </a:r>
            <a:endParaRPr lang="de-DE" altLang="de-DE" sz="3200" dirty="0"/>
          </a:p>
          <a:p>
            <a:pPr>
              <a:spcBef>
                <a:spcPct val="50000"/>
              </a:spcBef>
              <a:buClr>
                <a:srgbClr val="FF0000"/>
              </a:buClr>
              <a:defRPr/>
            </a:pPr>
            <a:r>
              <a:rPr lang="de-DE" altLang="de-DE" sz="3200" dirty="0"/>
              <a:t>mit </a:t>
            </a:r>
            <a:r>
              <a:rPr lang="de-DE" altLang="de-DE" sz="3200" b="1" dirty="0">
                <a:solidFill>
                  <a:srgbClr val="FF0000"/>
                </a:solidFill>
              </a:rPr>
              <a:t>Teil-</a:t>
            </a:r>
            <a:r>
              <a:rPr lang="de-DE" altLang="de-DE" sz="3200" dirty="0"/>
              <a:t>Körpereigengewicht:</a:t>
            </a:r>
            <a:br>
              <a:rPr lang="de-DE" altLang="de-DE" sz="3200" dirty="0"/>
            </a:br>
            <a:r>
              <a:rPr lang="de-DE" altLang="de-DE" sz="3200" dirty="0"/>
              <a:t>z. B. Wandstützen</a:t>
            </a:r>
          </a:p>
          <a:p>
            <a:pPr>
              <a:spcBef>
                <a:spcPct val="50000"/>
              </a:spcBef>
              <a:defRPr/>
            </a:pPr>
            <a:r>
              <a:rPr lang="de-DE" altLang="de-DE" sz="3200" b="1" dirty="0">
                <a:solidFill>
                  <a:srgbClr val="FF0000"/>
                </a:solidFill>
              </a:rPr>
              <a:t>anfangs immer unter </a:t>
            </a:r>
            <a:r>
              <a:rPr lang="de-DE" altLang="de-DE" sz="3200" dirty="0"/>
              <a:t>fachkundiger Anleitung und Aufsicht</a:t>
            </a:r>
          </a:p>
        </p:txBody>
      </p:sp>
      <p:pic>
        <p:nvPicPr>
          <p:cNvPr id="7" name="Grafik 6" descr="Ein Bild, das Kleidung, Person, Menschliches Gesicht, Im Haus enthält.&#10;&#10;Automatisch generierte Beschreibung">
            <a:extLst>
              <a:ext uri="{FF2B5EF4-FFF2-40B4-BE49-F238E27FC236}">
                <a16:creationId xmlns:a16="http://schemas.microsoft.com/office/drawing/2014/main" id="{F7E13EA6-2193-92C5-A5A4-F331E33C6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72259" y="2854226"/>
            <a:ext cx="6962136" cy="4641424"/>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C0138291-F13C-FC16-F684-3D6601F4BBD2}"/>
              </a:ext>
            </a:extLst>
          </p:cNvPr>
          <p:cNvSpPr txBox="1">
            <a:spLocks noChangeArrowheads="1"/>
          </p:cNvSpPr>
          <p:nvPr/>
        </p:nvSpPr>
        <p:spPr bwMode="auto">
          <a:xfrm>
            <a:off x="9767348" y="7582654"/>
            <a:ext cx="16882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Horsche</a:t>
            </a:r>
            <a:endParaRPr lang="de-DE" altLang="de-DE" sz="845" dirty="0">
              <a:solidFill>
                <a:srgbClr val="000000"/>
              </a:solidFill>
            </a:endParaRPr>
          </a:p>
        </p:txBody>
      </p:sp>
    </p:spTree>
    <p:extLst>
      <p:ext uri="{BB962C8B-B14F-4D97-AF65-F5344CB8AC3E}">
        <p14:creationId xmlns:p14="http://schemas.microsoft.com/office/powerpoint/2010/main" val="2560967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A6D8C9-55A1-A443-08FD-D34EA858D1CF}"/>
              </a:ext>
            </a:extLst>
          </p:cNvPr>
          <p:cNvSpPr>
            <a:spLocks noGrp="1"/>
          </p:cNvSpPr>
          <p:nvPr>
            <p:ph type="title"/>
          </p:nvPr>
        </p:nvSpPr>
        <p:spPr>
          <a:xfrm>
            <a:off x="521321" y="518614"/>
            <a:ext cx="16705855" cy="1882790"/>
          </a:xfrm>
        </p:spPr>
        <p:txBody>
          <a:bodyPr/>
          <a:lstStyle/>
          <a:p>
            <a:r>
              <a:rPr lang="de-DE" altLang="de-DE" dirty="0"/>
              <a:t> </a:t>
            </a:r>
            <a:r>
              <a:rPr lang="de-DE" altLang="de-DE" sz="4400" dirty="0"/>
              <a:t>Nicht geeignete Sportarten für Herz- und Gefäßkranke</a:t>
            </a:r>
            <a:endParaRPr lang="de-DE" sz="4400" dirty="0"/>
          </a:p>
        </p:txBody>
      </p:sp>
      <p:sp>
        <p:nvSpPr>
          <p:cNvPr id="3" name="Fußzeilenplatzhalter 2">
            <a:extLst>
              <a:ext uri="{FF2B5EF4-FFF2-40B4-BE49-F238E27FC236}">
                <a16:creationId xmlns:a16="http://schemas.microsoft.com/office/drawing/2014/main" id="{6D4E05F7-3A1F-E444-6F8E-F8BD18CD8F70}"/>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6C3F1D15-42BF-DA03-2D09-1A35B7966FFE}"/>
              </a:ext>
            </a:extLst>
          </p:cNvPr>
          <p:cNvSpPr>
            <a:spLocks noGrp="1"/>
          </p:cNvSpPr>
          <p:nvPr>
            <p:ph type="sldNum" sz="quarter" idx="12"/>
          </p:nvPr>
        </p:nvSpPr>
        <p:spPr/>
        <p:txBody>
          <a:bodyPr/>
          <a:lstStyle/>
          <a:p>
            <a:fld id="{B3A822A4-EDFE-4CD2-96DE-76F9B1E0F00B}" type="slidenum">
              <a:rPr lang="de-DE" altLang="de-DE" smtClean="0"/>
              <a:pPr/>
              <a:t>18</a:t>
            </a:fld>
            <a:endParaRPr lang="de-DE" altLang="de-DE"/>
          </a:p>
        </p:txBody>
      </p:sp>
      <p:sp>
        <p:nvSpPr>
          <p:cNvPr id="5" name="Rectangle 5">
            <a:extLst>
              <a:ext uri="{FF2B5EF4-FFF2-40B4-BE49-F238E27FC236}">
                <a16:creationId xmlns:a16="http://schemas.microsoft.com/office/drawing/2014/main" id="{9137483E-3BFD-B048-4648-333627E9B0F5}"/>
              </a:ext>
            </a:extLst>
          </p:cNvPr>
          <p:cNvSpPr txBox="1">
            <a:spLocks noChangeArrowheads="1"/>
          </p:cNvSpPr>
          <p:nvPr/>
        </p:nvSpPr>
        <p:spPr>
          <a:xfrm>
            <a:off x="1457425" y="3150995"/>
            <a:ext cx="8042275" cy="3879695"/>
          </a:xfrm>
          <a:prstGeom prst="rect">
            <a:avLst/>
          </a:prstGeom>
        </p:spPr>
        <p:txBody>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marL="571500" indent="-571500">
              <a:lnSpc>
                <a:spcPct val="100000"/>
              </a:lnSpc>
              <a:spcBef>
                <a:spcPct val="50000"/>
              </a:spcBef>
              <a:buFont typeface="Arial" charset="0"/>
              <a:buChar char="•"/>
              <a:defRPr/>
            </a:pPr>
            <a:r>
              <a:rPr lang="de-DE" altLang="de-DE" sz="3600" dirty="0">
                <a:solidFill>
                  <a:srgbClr val="FF0000"/>
                </a:solidFill>
              </a:rPr>
              <a:t>statisches</a:t>
            </a:r>
            <a:r>
              <a:rPr lang="de-DE" altLang="de-DE" sz="3600" b="1" dirty="0">
                <a:solidFill>
                  <a:srgbClr val="FF0000"/>
                </a:solidFill>
              </a:rPr>
              <a:t> </a:t>
            </a:r>
            <a:r>
              <a:rPr lang="de-DE" altLang="de-DE" sz="3600" dirty="0"/>
              <a:t>Krafttraining </a:t>
            </a:r>
            <a:r>
              <a:rPr lang="de-DE" altLang="de-DE" sz="3600" dirty="0">
                <a:solidFill>
                  <a:srgbClr val="FF0000"/>
                </a:solidFill>
              </a:rPr>
              <a:t>und Bodybuilding</a:t>
            </a:r>
          </a:p>
          <a:p>
            <a:pPr marL="571500" indent="-571500">
              <a:lnSpc>
                <a:spcPct val="100000"/>
              </a:lnSpc>
              <a:spcBef>
                <a:spcPct val="50000"/>
              </a:spcBef>
              <a:buFont typeface="Arial" charset="0"/>
              <a:buChar char="•"/>
              <a:defRPr/>
            </a:pPr>
            <a:r>
              <a:rPr lang="de-DE" altLang="de-DE" sz="3600" b="1" dirty="0"/>
              <a:t>Extrem</a:t>
            </a:r>
            <a:r>
              <a:rPr lang="de-DE" altLang="de-DE" sz="3600" dirty="0"/>
              <a:t>sportarten (z. B.):</a:t>
            </a:r>
            <a:br>
              <a:rPr lang="de-DE" altLang="de-DE" sz="3600" dirty="0"/>
            </a:br>
            <a:r>
              <a:rPr lang="de-DE" altLang="de-DE" sz="3600" dirty="0"/>
              <a:t>Bergklettern, Bungee-Springen, Fallschirmspringen und Boxen </a:t>
            </a:r>
            <a:endParaRPr lang="de-DE" altLang="de-DE" sz="3600" dirty="0">
              <a:solidFill>
                <a:srgbClr val="FF0000"/>
              </a:solidFill>
            </a:endParaRPr>
          </a:p>
        </p:txBody>
      </p:sp>
      <p:pic>
        <p:nvPicPr>
          <p:cNvPr id="7" name="Grafik 6" descr="Ein Bild, das Person, Kleidung, Menschliches Gesicht, Gesundheitsversorgung enthält.&#10;&#10;Automatisch generierte Beschreibung">
            <a:extLst>
              <a:ext uri="{FF2B5EF4-FFF2-40B4-BE49-F238E27FC236}">
                <a16:creationId xmlns:a16="http://schemas.microsoft.com/office/drawing/2014/main" id="{AA75BD58-5E86-800F-6614-935EA68C21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39188" y="2710210"/>
            <a:ext cx="7305675" cy="4870450"/>
          </a:xfrm>
          <a:prstGeom prst="rect">
            <a:avLst/>
          </a:prstGeom>
          <a:ln>
            <a:noFill/>
          </a:ln>
          <a:effectLst>
            <a:outerShdw blurRad="292100" dist="139700" dir="2700000" algn="tl" rotWithShape="0">
              <a:srgbClr val="333333">
                <a:alpha val="65000"/>
              </a:srgbClr>
            </a:outerShdw>
          </a:effectLst>
        </p:spPr>
      </p:pic>
      <p:sp>
        <p:nvSpPr>
          <p:cNvPr id="6" name="Textfeld 1">
            <a:extLst>
              <a:ext uri="{FF2B5EF4-FFF2-40B4-BE49-F238E27FC236}">
                <a16:creationId xmlns:a16="http://schemas.microsoft.com/office/drawing/2014/main" id="{DFAC0214-4F59-6BFB-7A94-D434DDB1F1A5}"/>
              </a:ext>
            </a:extLst>
          </p:cNvPr>
          <p:cNvSpPr txBox="1">
            <a:spLocks noChangeArrowheads="1"/>
          </p:cNvSpPr>
          <p:nvPr/>
        </p:nvSpPr>
        <p:spPr bwMode="auto">
          <a:xfrm>
            <a:off x="9421784" y="7667097"/>
            <a:ext cx="240642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100" dirty="0">
                <a:solidFill>
                  <a:srgbClr val="000000"/>
                </a:solidFill>
              </a:rPr>
              <a:t>Bildquelle: iStock.com/</a:t>
            </a:r>
            <a:r>
              <a:rPr lang="de-DE" altLang="de-DE" sz="1100" dirty="0" err="1">
                <a:solidFill>
                  <a:srgbClr val="000000"/>
                </a:solidFill>
              </a:rPr>
              <a:t>Andrii</a:t>
            </a:r>
            <a:r>
              <a:rPr lang="de-DE" altLang="de-DE" sz="1100" dirty="0">
                <a:solidFill>
                  <a:srgbClr val="000000"/>
                </a:solidFill>
              </a:rPr>
              <a:t> Bicher</a:t>
            </a:r>
          </a:p>
        </p:txBody>
      </p:sp>
    </p:spTree>
    <p:extLst>
      <p:ext uri="{BB962C8B-B14F-4D97-AF65-F5344CB8AC3E}">
        <p14:creationId xmlns:p14="http://schemas.microsoft.com/office/powerpoint/2010/main" val="3761420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92DCBF-76B4-ECF4-B73C-F383D32E8B69}"/>
              </a:ext>
            </a:extLst>
          </p:cNvPr>
          <p:cNvSpPr>
            <a:spLocks noGrp="1"/>
          </p:cNvSpPr>
          <p:nvPr>
            <p:ph type="title"/>
          </p:nvPr>
        </p:nvSpPr>
        <p:spPr/>
        <p:txBody>
          <a:bodyPr/>
          <a:lstStyle/>
          <a:p>
            <a:r>
              <a:rPr lang="de-DE" altLang="de-DE" sz="5400" dirty="0">
                <a:latin typeface="+mj-lt"/>
                <a:ea typeface="Times New Roman" charset="0"/>
                <a:cs typeface="+mj-cs"/>
              </a:rPr>
              <a:t>Bedingt geeignete Sportarten für Herz- und Gefäßkranke</a:t>
            </a:r>
            <a:endParaRPr lang="de-DE" dirty="0"/>
          </a:p>
        </p:txBody>
      </p:sp>
      <p:sp>
        <p:nvSpPr>
          <p:cNvPr id="3" name="Fußzeilenplatzhalter 2">
            <a:extLst>
              <a:ext uri="{FF2B5EF4-FFF2-40B4-BE49-F238E27FC236}">
                <a16:creationId xmlns:a16="http://schemas.microsoft.com/office/drawing/2014/main" id="{8D5D18E1-8A9D-F252-9A0D-3FABC672A137}"/>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9AC24D2C-FFC6-C985-7415-3266184B32AA}"/>
              </a:ext>
            </a:extLst>
          </p:cNvPr>
          <p:cNvSpPr>
            <a:spLocks noGrp="1"/>
          </p:cNvSpPr>
          <p:nvPr>
            <p:ph type="sldNum" sz="quarter" idx="12"/>
          </p:nvPr>
        </p:nvSpPr>
        <p:spPr/>
        <p:txBody>
          <a:bodyPr/>
          <a:lstStyle/>
          <a:p>
            <a:fld id="{B3A822A4-EDFE-4CD2-96DE-76F9B1E0F00B}" type="slidenum">
              <a:rPr lang="de-DE" altLang="de-DE" smtClean="0"/>
              <a:pPr/>
              <a:t>19</a:t>
            </a:fld>
            <a:endParaRPr lang="de-DE" altLang="de-DE"/>
          </a:p>
        </p:txBody>
      </p:sp>
      <p:sp>
        <p:nvSpPr>
          <p:cNvPr id="5" name="Rectangle 3">
            <a:extLst>
              <a:ext uri="{FF2B5EF4-FFF2-40B4-BE49-F238E27FC236}">
                <a16:creationId xmlns:a16="http://schemas.microsoft.com/office/drawing/2014/main" id="{B901FD3B-A186-DD0A-D2E9-D21C410C689C}"/>
              </a:ext>
            </a:extLst>
          </p:cNvPr>
          <p:cNvSpPr>
            <a:spLocks noChangeArrowheads="1"/>
          </p:cNvSpPr>
          <p:nvPr/>
        </p:nvSpPr>
        <p:spPr bwMode="auto">
          <a:xfrm>
            <a:off x="2681561" y="2773637"/>
            <a:ext cx="6969125" cy="584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lnSpc>
                <a:spcPct val="90000"/>
              </a:lnSpc>
              <a:spcBef>
                <a:spcPct val="50000"/>
              </a:spcBef>
              <a:buClr>
                <a:srgbClr val="FF6600"/>
              </a:buClr>
              <a:defRPr/>
            </a:pPr>
            <a:r>
              <a:rPr lang="de-DE" altLang="de-DE" sz="4000" b="1" dirty="0">
                <a:latin typeface="+mj-lt"/>
                <a:ea typeface="Times New Roman" charset="0"/>
                <a:cs typeface="+mj-cs"/>
              </a:rPr>
              <a:t>Wettkampf</a:t>
            </a:r>
            <a:r>
              <a:rPr lang="de-DE" altLang="de-DE" sz="4000" dirty="0">
                <a:latin typeface="+mj-lt"/>
                <a:ea typeface="Times New Roman" charset="0"/>
                <a:cs typeface="+mj-cs"/>
              </a:rPr>
              <a:t>sportarten:</a:t>
            </a:r>
            <a:br>
              <a:rPr lang="de-DE" altLang="de-DE" sz="4000" dirty="0">
                <a:latin typeface="+mj-lt"/>
                <a:ea typeface="Times New Roman" charset="0"/>
                <a:cs typeface="+mj-cs"/>
              </a:rPr>
            </a:br>
            <a:r>
              <a:rPr lang="de-DE" altLang="de-DE" sz="2800" dirty="0">
                <a:latin typeface="+mj-lt"/>
                <a:ea typeface="Times New Roman" charset="0"/>
                <a:cs typeface="+mj-cs"/>
              </a:rPr>
              <a:t>Tennis, Fußball, Handball,</a:t>
            </a:r>
            <a:br>
              <a:rPr lang="de-DE" altLang="de-DE" sz="2800" dirty="0">
                <a:latin typeface="+mj-lt"/>
                <a:ea typeface="Times New Roman" charset="0"/>
                <a:cs typeface="+mj-cs"/>
              </a:rPr>
            </a:br>
            <a:r>
              <a:rPr lang="de-DE" altLang="de-DE" sz="2800" dirty="0">
                <a:latin typeface="+mj-lt"/>
                <a:ea typeface="Times New Roman" charset="0"/>
                <a:cs typeface="+mj-cs"/>
              </a:rPr>
              <a:t>Volleyball, Badminton, Squash</a:t>
            </a:r>
          </a:p>
          <a:p>
            <a:pPr eaLnBrk="1" hangingPunct="1">
              <a:lnSpc>
                <a:spcPct val="90000"/>
              </a:lnSpc>
              <a:spcBef>
                <a:spcPct val="50000"/>
              </a:spcBef>
              <a:buClr>
                <a:srgbClr val="FF6600"/>
              </a:buClr>
              <a:defRPr/>
            </a:pPr>
            <a:r>
              <a:rPr lang="de-DE" altLang="de-DE" sz="4000" dirty="0">
                <a:latin typeface="+mj-lt"/>
                <a:ea typeface="Times New Roman" charset="0"/>
                <a:cs typeface="+mj-cs"/>
              </a:rPr>
              <a:t>Ski-Alpin</a:t>
            </a:r>
          </a:p>
          <a:p>
            <a:pPr eaLnBrk="1" hangingPunct="1">
              <a:lnSpc>
                <a:spcPct val="90000"/>
              </a:lnSpc>
              <a:spcBef>
                <a:spcPct val="50000"/>
              </a:spcBef>
              <a:buClr>
                <a:srgbClr val="FF6600"/>
              </a:buClr>
              <a:defRPr/>
            </a:pPr>
            <a:r>
              <a:rPr lang="de-DE" altLang="de-DE" sz="4000" dirty="0">
                <a:latin typeface="+mj-lt"/>
                <a:ea typeface="Times New Roman" charset="0"/>
                <a:cs typeface="+mj-cs"/>
              </a:rPr>
              <a:t>Surfen</a:t>
            </a:r>
          </a:p>
          <a:p>
            <a:pPr eaLnBrk="1" hangingPunct="1">
              <a:lnSpc>
                <a:spcPct val="90000"/>
              </a:lnSpc>
              <a:spcBef>
                <a:spcPct val="50000"/>
              </a:spcBef>
              <a:buClr>
                <a:srgbClr val="FF6600"/>
              </a:buClr>
              <a:defRPr/>
            </a:pPr>
            <a:r>
              <a:rPr lang="de-DE" altLang="de-DE" sz="4000" dirty="0">
                <a:latin typeface="+mj-lt"/>
                <a:ea typeface="Times New Roman" charset="0"/>
                <a:cs typeface="+mj-cs"/>
              </a:rPr>
              <a:t>Segeln</a:t>
            </a:r>
          </a:p>
          <a:p>
            <a:pPr marL="0" indent="0" eaLnBrk="1" hangingPunct="1">
              <a:lnSpc>
                <a:spcPct val="90000"/>
              </a:lnSpc>
              <a:spcBef>
                <a:spcPct val="50000"/>
              </a:spcBef>
              <a:buClr>
                <a:srgbClr val="FF6600"/>
              </a:buClr>
              <a:buNone/>
              <a:defRPr/>
            </a:pPr>
            <a:r>
              <a:rPr lang="de-DE" altLang="de-DE" sz="4000" i="1" dirty="0">
                <a:latin typeface="+mj-lt"/>
                <a:ea typeface="Times New Roman" charset="0"/>
                <a:cs typeface="+mj-cs"/>
              </a:rPr>
              <a:t>weniger geeignet:</a:t>
            </a:r>
            <a:endParaRPr lang="de-DE" altLang="de-DE" sz="4000" dirty="0">
              <a:latin typeface="+mj-lt"/>
              <a:ea typeface="Times New Roman" charset="0"/>
              <a:cs typeface="+mj-cs"/>
            </a:endParaRPr>
          </a:p>
          <a:p>
            <a:pPr eaLnBrk="1" hangingPunct="1">
              <a:lnSpc>
                <a:spcPct val="90000"/>
              </a:lnSpc>
              <a:spcBef>
                <a:spcPct val="50000"/>
              </a:spcBef>
              <a:buClr>
                <a:srgbClr val="FF6600"/>
              </a:buClr>
              <a:defRPr/>
            </a:pPr>
            <a:r>
              <a:rPr lang="de-DE" altLang="de-DE" sz="4000" dirty="0">
                <a:latin typeface="+mj-lt"/>
                <a:ea typeface="Times New Roman" charset="0"/>
                <a:cs typeface="+mj-cs"/>
              </a:rPr>
              <a:t>Tauchen</a:t>
            </a:r>
          </a:p>
          <a:p>
            <a:pPr eaLnBrk="1" hangingPunct="1">
              <a:lnSpc>
                <a:spcPct val="90000"/>
              </a:lnSpc>
              <a:spcBef>
                <a:spcPct val="50000"/>
              </a:spcBef>
              <a:buClr>
                <a:srgbClr val="FF6600"/>
              </a:buClr>
              <a:defRPr/>
            </a:pPr>
            <a:endParaRPr lang="de-DE" altLang="de-DE" sz="3409" dirty="0">
              <a:latin typeface="+mn-lt"/>
              <a:ea typeface="Arial" charset="0"/>
              <a:cs typeface="Arial" charset="0"/>
            </a:endParaRPr>
          </a:p>
        </p:txBody>
      </p:sp>
      <p:sp>
        <p:nvSpPr>
          <p:cNvPr id="6" name="Rectangle 5">
            <a:extLst>
              <a:ext uri="{FF2B5EF4-FFF2-40B4-BE49-F238E27FC236}">
                <a16:creationId xmlns:a16="http://schemas.microsoft.com/office/drawing/2014/main" id="{4C5DA803-8E1D-9737-9F3E-D8DD0892B474}"/>
              </a:ext>
            </a:extLst>
          </p:cNvPr>
          <p:cNvSpPr>
            <a:spLocks noChangeArrowheads="1"/>
          </p:cNvSpPr>
          <p:nvPr/>
        </p:nvSpPr>
        <p:spPr bwMode="auto">
          <a:xfrm>
            <a:off x="6044245" y="8504065"/>
            <a:ext cx="7212881"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buClr>
                <a:srgbClr val="FF6600"/>
              </a:buClr>
              <a:buFontTx/>
              <a:buNone/>
              <a:defRPr/>
            </a:pPr>
            <a:r>
              <a:rPr lang="de-DE" altLang="de-DE" sz="4000" dirty="0">
                <a:latin typeface="+mj-lt"/>
                <a:ea typeface="Times New Roman" charset="0"/>
                <a:cs typeface="+mj-cs"/>
              </a:rPr>
              <a:t>Individuelle</a:t>
            </a:r>
            <a:r>
              <a:rPr lang="de-DE" altLang="de-DE" sz="4000" dirty="0">
                <a:latin typeface="+mn-lt"/>
                <a:ea typeface="Arial" charset="0"/>
                <a:cs typeface="Arial" charset="0"/>
              </a:rPr>
              <a:t> </a:t>
            </a:r>
            <a:r>
              <a:rPr lang="de-DE" altLang="de-DE" sz="4000" dirty="0">
                <a:latin typeface="+mj-lt"/>
                <a:ea typeface="Times New Roman" charset="0"/>
                <a:cs typeface="+mj-cs"/>
              </a:rPr>
              <a:t>Entscheidung!</a:t>
            </a:r>
          </a:p>
        </p:txBody>
      </p:sp>
      <p:sp>
        <p:nvSpPr>
          <p:cNvPr id="9" name="Textfeld 1">
            <a:extLst>
              <a:ext uri="{FF2B5EF4-FFF2-40B4-BE49-F238E27FC236}">
                <a16:creationId xmlns:a16="http://schemas.microsoft.com/office/drawing/2014/main" id="{3275352E-4E54-391B-855F-F40A8E129BAC}"/>
              </a:ext>
            </a:extLst>
          </p:cNvPr>
          <p:cNvSpPr txBox="1">
            <a:spLocks noChangeArrowheads="1"/>
          </p:cNvSpPr>
          <p:nvPr/>
        </p:nvSpPr>
        <p:spPr bwMode="auto">
          <a:xfrm>
            <a:off x="9472703" y="7621000"/>
            <a:ext cx="162736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Simon auf </a:t>
            </a:r>
            <a:r>
              <a:rPr lang="de-DE" altLang="de-DE" sz="845" dirty="0" err="1">
                <a:solidFill>
                  <a:srgbClr val="000000"/>
                </a:solidFill>
              </a:rPr>
              <a:t>Pixabay</a:t>
            </a:r>
            <a:endParaRPr lang="de-DE" altLang="de-DE" sz="845" dirty="0">
              <a:solidFill>
                <a:srgbClr val="000000"/>
              </a:solidFill>
            </a:endParaRPr>
          </a:p>
        </p:txBody>
      </p:sp>
      <p:pic>
        <p:nvPicPr>
          <p:cNvPr id="10" name="Grafik 9" descr="Ein Bild, das Schnee, draußen, Winter, Skifahren enthält.&#10;&#10;Automatisch generierte Beschreibung">
            <a:extLst>
              <a:ext uri="{FF2B5EF4-FFF2-40B4-BE49-F238E27FC236}">
                <a16:creationId xmlns:a16="http://schemas.microsoft.com/office/drawing/2014/main" id="{ADD5C1D5-AE36-FB4F-EFD5-9AD70ADE26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50313" y="2599574"/>
            <a:ext cx="6695235" cy="50214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16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ctr">
              <a:lnSpc>
                <a:spcPct val="61000"/>
              </a:lnSpc>
              <a:spcAft>
                <a:spcPts val="142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9pPr>
          </a:lstStyle>
          <a:p>
            <a:pPr algn="r">
              <a:lnSpc>
                <a:spcPct val="93000"/>
              </a:lnSpc>
              <a:spcAft>
                <a:spcPct val="0"/>
              </a:spcAft>
              <a:buClrTx/>
              <a:buFontTx/>
              <a:buNone/>
            </a:pPr>
            <a:fld id="{47C58C05-B61E-4744-B88C-94E9F75D403D}" type="slidenum">
              <a:rPr lang="de-DE" altLang="de-DE" sz="1600">
                <a:solidFill>
                  <a:srgbClr val="FFFFFF"/>
                </a:solidFill>
              </a:rPr>
              <a:pPr algn="r">
                <a:lnSpc>
                  <a:spcPct val="93000"/>
                </a:lnSpc>
                <a:spcAft>
                  <a:spcPct val="0"/>
                </a:spcAft>
                <a:buClrTx/>
                <a:buFontTx/>
                <a:buNone/>
              </a:pPr>
              <a:t>2</a:t>
            </a:fld>
            <a:endParaRPr lang="de-DE" altLang="de-DE" sz="1600">
              <a:solidFill>
                <a:srgbClr val="FFFFFF"/>
              </a:solidFill>
            </a:endParaRPr>
          </a:p>
        </p:txBody>
      </p:sp>
      <p:sp>
        <p:nvSpPr>
          <p:cNvPr id="8195" name="Rectangle 1"/>
          <p:cNvSpPr txBox="1">
            <a:spLocks noChangeArrowheads="1"/>
          </p:cNvSpPr>
          <p:nvPr/>
        </p:nvSpPr>
        <p:spPr bwMode="auto">
          <a:xfrm>
            <a:off x="2517776" y="1857375"/>
            <a:ext cx="12290425" cy="164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45000" rIns="45000" bIns="45000"/>
          <a:lstStyle>
            <a:lvl1pPr algn="ctr">
              <a:lnSpc>
                <a:spcPct val="61000"/>
              </a:lnSpc>
              <a:spcAft>
                <a:spcPts val="142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9pPr>
          </a:lstStyle>
          <a:p>
            <a:pPr eaLnBrk="1">
              <a:lnSpc>
                <a:spcPct val="100000"/>
              </a:lnSpc>
              <a:spcBef>
                <a:spcPts val="4600"/>
              </a:spcBef>
              <a:spcAft>
                <a:spcPct val="0"/>
              </a:spcAft>
              <a:buClrTx/>
            </a:pPr>
            <a:r>
              <a:rPr lang="de-DE" altLang="de-DE" sz="5400" dirty="0">
                <a:solidFill>
                  <a:schemeClr val="tx1"/>
                </a:solidFill>
              </a:rPr>
              <a:t>Körperliche Aktivität und Training in der Sekundärprävention</a:t>
            </a:r>
            <a:endParaRPr lang="de-DE" altLang="de-DE" sz="5400" dirty="0">
              <a:solidFill>
                <a:schemeClr val="tx1"/>
              </a:solidFill>
              <a:cs typeface="Times New Roman" pitchFamily="18" charset="0"/>
            </a:endParaRPr>
          </a:p>
        </p:txBody>
      </p:sp>
      <p:sp>
        <p:nvSpPr>
          <p:cNvPr id="8196" name="Rectangle 2"/>
          <p:cNvSpPr txBox="1">
            <a:spLocks noChangeArrowheads="1"/>
          </p:cNvSpPr>
          <p:nvPr/>
        </p:nvSpPr>
        <p:spPr bwMode="auto">
          <a:xfrm>
            <a:off x="2517776" y="5270500"/>
            <a:ext cx="12290425" cy="164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0" rIns="45000" bIns="45000"/>
          <a:lstStyle>
            <a:lvl1pPr marL="342900" indent="-342900"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eaLnBrk="1"/>
            <a:r>
              <a:rPr lang="de-DE" altLang="de-DE" sz="3600" dirty="0">
                <a:solidFill>
                  <a:schemeClr val="tx1"/>
                </a:solidFill>
              </a:rPr>
              <a:t>Vortrag im Rahmen der Gesundheitsbildung</a:t>
            </a:r>
            <a:endParaRPr lang="de-DE" altLang="de-DE" sz="2400" dirty="0">
              <a:solidFill>
                <a:schemeClr val="tx1"/>
              </a:solidFill>
            </a:endParaRPr>
          </a:p>
          <a:p>
            <a:pPr eaLnBrk="1"/>
            <a:r>
              <a:rPr lang="de-DE" altLang="de-DE" sz="2400" dirty="0">
                <a:solidFill>
                  <a:schemeClr val="tx1"/>
                </a:solidFill>
              </a:rPr>
              <a:t>(Leistungsbeschreibung E Vereinbarung </a:t>
            </a:r>
            <a:r>
              <a:rPr lang="de-DE" altLang="de-DE" sz="2400" dirty="0" err="1">
                <a:solidFill>
                  <a:schemeClr val="tx1"/>
                </a:solidFill>
              </a:rPr>
              <a:t>Rehasport</a:t>
            </a:r>
            <a:r>
              <a:rPr lang="de-DE" altLang="de-DE" sz="2400" dirty="0">
                <a:solidFill>
                  <a:schemeClr val="tx1"/>
                </a:solidFill>
              </a:rPr>
              <a:t> 2011 </a:t>
            </a:r>
          </a:p>
          <a:p>
            <a:pPr eaLnBrk="1"/>
            <a:r>
              <a:rPr lang="de-DE" altLang="de-DE" sz="2400" dirty="0">
                <a:solidFill>
                  <a:schemeClr val="tx1"/>
                </a:solidFill>
              </a:rPr>
              <a:t>zwischen der DGPR und dem </a:t>
            </a:r>
            <a:r>
              <a:rPr lang="de-DE" altLang="de-DE" sz="2400" dirty="0" err="1">
                <a:solidFill>
                  <a:schemeClr val="tx1"/>
                </a:solidFill>
              </a:rPr>
              <a:t>vdek</a:t>
            </a:r>
            <a:r>
              <a:rPr lang="de-DE" altLang="de-DE" sz="2400" dirty="0">
                <a:solidFill>
                  <a:schemeClr val="tx1"/>
                </a:solidFill>
              </a:rPr>
              <a:t>)</a:t>
            </a:r>
          </a:p>
        </p:txBody>
      </p:sp>
      <p:sp>
        <p:nvSpPr>
          <p:cNvPr id="3" name="Textfeld 2">
            <a:extLst>
              <a:ext uri="{FF2B5EF4-FFF2-40B4-BE49-F238E27FC236}">
                <a16:creationId xmlns:a16="http://schemas.microsoft.com/office/drawing/2014/main" id="{C07BDE10-B6AC-A47E-C42F-08014B0E475F}"/>
              </a:ext>
            </a:extLst>
          </p:cNvPr>
          <p:cNvSpPr txBox="1"/>
          <p:nvPr/>
        </p:nvSpPr>
        <p:spPr>
          <a:xfrm>
            <a:off x="3077605" y="6915150"/>
            <a:ext cx="11161240" cy="923330"/>
          </a:xfrm>
          <a:prstGeom prst="rect">
            <a:avLst/>
          </a:prstGeom>
          <a:noFill/>
        </p:spPr>
        <p:txBody>
          <a:bodyPr wrap="square">
            <a:spAutoFit/>
          </a:bodyPr>
          <a:lstStyle/>
          <a:p>
            <a:pPr algn="ctr" eaLnBrk="1"/>
            <a:endParaRPr lang="de-DE" altLang="de-DE" sz="1800" dirty="0">
              <a:solidFill>
                <a:schemeClr val="tx1"/>
              </a:solidFill>
              <a:latin typeface="Arial"/>
              <a:cs typeface="Arial"/>
            </a:endParaRPr>
          </a:p>
          <a:p>
            <a:pPr algn="ctr" eaLnBrk="1"/>
            <a:r>
              <a:rPr lang="de-DE" altLang="de-DE" sz="1800" dirty="0">
                <a:solidFill>
                  <a:schemeClr val="tx1"/>
                </a:solidFill>
                <a:latin typeface="Arial"/>
                <a:cs typeface="Arial"/>
              </a:rPr>
              <a:t>Herausgegeben 2017, überarbeitet 2024 von der:</a:t>
            </a:r>
          </a:p>
          <a:p>
            <a:pPr algn="ctr">
              <a:lnSpc>
                <a:spcPct val="100000"/>
              </a:lnSpc>
            </a:pPr>
            <a:r>
              <a:rPr lang="de-DE" altLang="de-DE" sz="1800" dirty="0">
                <a:solidFill>
                  <a:schemeClr val="tx1"/>
                </a:solidFill>
                <a:latin typeface="Arial"/>
                <a:cs typeface="Arial"/>
              </a:rPr>
              <a:t>Deutschen Gesellschaft für Prävention und Rehabilitation von Herz-Kreislauferkrankungen (DGPR) e.V. </a:t>
            </a:r>
            <a:endParaRPr lang="de-DE" altLang="de-DE" sz="1800" dirty="0">
              <a:solidFill>
                <a:schemeClr val="tx1"/>
              </a:solidFill>
            </a:endParaRPr>
          </a:p>
        </p:txBody>
      </p:sp>
      <p:sp>
        <p:nvSpPr>
          <p:cNvPr id="2" name="Textfeld 5">
            <a:extLst>
              <a:ext uri="{FF2B5EF4-FFF2-40B4-BE49-F238E27FC236}">
                <a16:creationId xmlns:a16="http://schemas.microsoft.com/office/drawing/2014/main" id="{550F9BE8-158D-FB11-DC0E-6E92D9BC817A}"/>
              </a:ext>
            </a:extLst>
          </p:cNvPr>
          <p:cNvSpPr txBox="1"/>
          <p:nvPr/>
        </p:nvSpPr>
        <p:spPr>
          <a:xfrm>
            <a:off x="3798101" y="8391237"/>
            <a:ext cx="9720248" cy="58477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600" dirty="0"/>
              <a:t>Zur besseren Lesbarkeit wird in dieser Präsentation das generische Maskulinum verwendet. Die verwendeten Personenbezeichnungen beziehen sich – sofern nicht anders kenntlich gemacht – auf alle Geschlechter.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5CDE71-7541-2FF8-0D25-A9F696CEA12D}"/>
              </a:ext>
            </a:extLst>
          </p:cNvPr>
          <p:cNvSpPr>
            <a:spLocks noGrp="1"/>
          </p:cNvSpPr>
          <p:nvPr>
            <p:ph type="title"/>
          </p:nvPr>
        </p:nvSpPr>
        <p:spPr>
          <a:xfrm>
            <a:off x="1190506" y="518614"/>
            <a:ext cx="14935438" cy="1882790"/>
          </a:xfrm>
        </p:spPr>
        <p:txBody>
          <a:bodyPr vert="horz" lIns="91440" tIns="45720" rIns="91440" bIns="45720" rtlCol="0" anchor="ctr">
            <a:normAutofit/>
          </a:bodyPr>
          <a:lstStyle/>
          <a:p>
            <a:r>
              <a:rPr lang="de-DE" altLang="de-DE" kern="1200">
                <a:latin typeface="+mj-lt"/>
                <a:ea typeface="+mj-ea"/>
                <a:cs typeface="+mj-cs"/>
              </a:rPr>
              <a:t>Wie intensiv?</a:t>
            </a:r>
            <a:endParaRPr lang="de-DE" kern="1200">
              <a:latin typeface="+mj-lt"/>
              <a:ea typeface="+mj-ea"/>
              <a:cs typeface="+mj-cs"/>
            </a:endParaRPr>
          </a:p>
        </p:txBody>
      </p:sp>
      <p:sp>
        <p:nvSpPr>
          <p:cNvPr id="5" name="Rectangle 3">
            <a:extLst>
              <a:ext uri="{FF2B5EF4-FFF2-40B4-BE49-F238E27FC236}">
                <a16:creationId xmlns:a16="http://schemas.microsoft.com/office/drawing/2014/main" id="{55356298-A062-9D92-60C6-BB9F5774969D}"/>
              </a:ext>
            </a:extLst>
          </p:cNvPr>
          <p:cNvSpPr txBox="1">
            <a:spLocks noChangeArrowheads="1"/>
          </p:cNvSpPr>
          <p:nvPr/>
        </p:nvSpPr>
        <p:spPr>
          <a:xfrm>
            <a:off x="1190506" y="2593063"/>
            <a:ext cx="7359491" cy="6180512"/>
          </a:xfrm>
          <a:prstGeom prst="rect">
            <a:avLst/>
          </a:prstGeom>
        </p:spPr>
        <p:txBody>
          <a:bodyPr vert="horz" lIns="91440" tIns="45720" rIns="91440" bIns="45720" rtlCol="0" anchor="t">
            <a:normAutofit/>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marL="0" indent="0">
              <a:spcAft>
                <a:spcPct val="0"/>
              </a:spcAft>
              <a:buClr>
                <a:srgbClr val="FF0000"/>
              </a:buClr>
              <a:buNone/>
            </a:pPr>
            <a:r>
              <a:rPr lang="de-DE" altLang="de-DE" sz="2800" b="1" dirty="0"/>
              <a:t>Auf Körpersignale achten (Abbruchkriterien):</a:t>
            </a:r>
            <a:endParaRPr lang="de-DE" dirty="0"/>
          </a:p>
          <a:p>
            <a:pPr marL="324485" indent="-324485">
              <a:spcAft>
                <a:spcPct val="0"/>
              </a:spcAft>
              <a:buClr>
                <a:srgbClr val="FF0000"/>
              </a:buClr>
            </a:pPr>
            <a:r>
              <a:rPr lang="de-DE" altLang="de-DE" sz="2800" dirty="0"/>
              <a:t>gleichzeitiges Sprechen nicht mehr möglich</a:t>
            </a:r>
            <a:endParaRPr lang="de-DE" altLang="de-DE" sz="2800" dirty="0">
              <a:cs typeface="Arial"/>
            </a:endParaRPr>
          </a:p>
          <a:p>
            <a:pPr marL="324485" indent="-324485">
              <a:spcAft>
                <a:spcPct val="0"/>
              </a:spcAft>
              <a:buClr>
                <a:srgbClr val="FF0000"/>
              </a:buClr>
            </a:pPr>
            <a:r>
              <a:rPr lang="de-DE" altLang="de-DE" sz="2800" dirty="0"/>
              <a:t>übermäßiges Schwitzen</a:t>
            </a:r>
            <a:endParaRPr lang="de-DE" altLang="de-DE" sz="2800" dirty="0">
              <a:cs typeface="Arial"/>
            </a:endParaRPr>
          </a:p>
          <a:p>
            <a:pPr marL="324485" indent="-324485">
              <a:spcAft>
                <a:spcPct val="0"/>
              </a:spcAft>
              <a:buClr>
                <a:srgbClr val="FF0000"/>
              </a:buClr>
            </a:pPr>
            <a:r>
              <a:rPr lang="de-DE" altLang="de-DE" sz="2800" dirty="0"/>
              <a:t>auffallende Blässe</a:t>
            </a:r>
            <a:endParaRPr lang="de-DE" altLang="de-DE" sz="2800" dirty="0">
              <a:cs typeface="Arial"/>
            </a:endParaRPr>
          </a:p>
          <a:p>
            <a:pPr marL="324485" indent="-324485">
              <a:spcAft>
                <a:spcPct val="0"/>
              </a:spcAft>
              <a:buClr>
                <a:srgbClr val="FF0000"/>
              </a:buClr>
            </a:pPr>
            <a:endParaRPr lang="de-DE" altLang="de-DE" sz="2800" dirty="0">
              <a:cs typeface="Arial"/>
            </a:endParaRPr>
          </a:p>
          <a:p>
            <a:pPr marL="0" indent="0">
              <a:spcAft>
                <a:spcPct val="0"/>
              </a:spcAft>
              <a:buClr>
                <a:srgbClr val="FF0000"/>
              </a:buClr>
              <a:buNone/>
            </a:pPr>
            <a:r>
              <a:rPr lang="de-DE" altLang="de-DE" sz="2800" b="1" dirty="0"/>
              <a:t>Puls beachten:</a:t>
            </a:r>
            <a:endParaRPr lang="de-DE" altLang="de-DE" sz="2800" b="1" dirty="0">
              <a:cs typeface="Arial" panose="020B0604020202020204"/>
            </a:endParaRPr>
          </a:p>
          <a:p>
            <a:pPr marL="324485" indent="-324485">
              <a:spcAft>
                <a:spcPct val="0"/>
              </a:spcAft>
              <a:buClr>
                <a:srgbClr val="FF0000"/>
              </a:buClr>
            </a:pPr>
            <a:r>
              <a:rPr lang="de-DE" altLang="de-DE" sz="2800" dirty="0"/>
              <a:t>60 – </a:t>
            </a:r>
            <a:r>
              <a:rPr lang="de-DE" altLang="de-DE" sz="2800" b="1" dirty="0"/>
              <a:t>75 </a:t>
            </a:r>
            <a:r>
              <a:rPr lang="de-DE" altLang="de-DE" sz="2800" dirty="0"/>
              <a:t>% der beim aktuellen Belastungs-EKG erreichten maximalen Herzfrequenz</a:t>
            </a:r>
            <a:endParaRPr lang="de-DE" altLang="de-DE" sz="2800" dirty="0">
              <a:cs typeface="Arial"/>
            </a:endParaRPr>
          </a:p>
          <a:p>
            <a:pPr marL="324485" indent="-324485">
              <a:spcAft>
                <a:spcPct val="0"/>
              </a:spcAft>
              <a:buClr>
                <a:srgbClr val="FF0000"/>
              </a:buClr>
            </a:pPr>
            <a:r>
              <a:rPr lang="de-DE" altLang="de-DE" sz="2800" dirty="0"/>
              <a:t>Trainingspuls regelmäßig überprüfen lassen (ein- bis zweimal jährlich)</a:t>
            </a:r>
            <a:endParaRPr lang="de-DE" altLang="de-DE" sz="2800" dirty="0">
              <a:cs typeface="Arial"/>
            </a:endParaRPr>
          </a:p>
        </p:txBody>
      </p:sp>
      <p:sp>
        <p:nvSpPr>
          <p:cNvPr id="3" name="Fußzeilenplatzhalter 2">
            <a:extLst>
              <a:ext uri="{FF2B5EF4-FFF2-40B4-BE49-F238E27FC236}">
                <a16:creationId xmlns:a16="http://schemas.microsoft.com/office/drawing/2014/main" id="{A471C0C3-3DEF-0573-719C-9645E2BC5A65}"/>
              </a:ext>
            </a:extLst>
          </p:cNvPr>
          <p:cNvSpPr>
            <a:spLocks noGrp="1"/>
          </p:cNvSpPr>
          <p:nvPr>
            <p:ph type="ftr" sz="quarter" idx="11"/>
          </p:nvPr>
        </p:nvSpPr>
        <p:spPr>
          <a:xfrm>
            <a:off x="14274850" y="8773575"/>
            <a:ext cx="3016256" cy="708017"/>
          </a:xfrm>
        </p:spPr>
        <p:txBody>
          <a:bodyPr vert="horz" lIns="91440" tIns="45720" rIns="91440" bIns="45720" rtlCol="0" anchor="ctr">
            <a:normAutofit/>
          </a:bodyPr>
          <a:lstStyle/>
          <a:p>
            <a:pPr>
              <a:spcAft>
                <a:spcPts val="600"/>
              </a:spcAft>
            </a:pPr>
            <a:r>
              <a:rPr lang="en-US" kern="1200">
                <a:latin typeface="+mn-lt"/>
                <a:ea typeface="+mn-ea"/>
                <a:cs typeface="+mn-cs"/>
              </a:rPr>
              <a:t>Stand: April 2024 © DGPR</a:t>
            </a:r>
            <a:endParaRPr lang="en-US" kern="1200" dirty="0">
              <a:latin typeface="+mn-lt"/>
              <a:ea typeface="+mn-ea"/>
              <a:cs typeface="+mn-cs"/>
            </a:endParaRPr>
          </a:p>
        </p:txBody>
      </p:sp>
      <p:sp>
        <p:nvSpPr>
          <p:cNvPr id="4" name="Foliennummernplatzhalter 3">
            <a:extLst>
              <a:ext uri="{FF2B5EF4-FFF2-40B4-BE49-F238E27FC236}">
                <a16:creationId xmlns:a16="http://schemas.microsoft.com/office/drawing/2014/main" id="{D76237C1-8883-D863-1C58-FB0389B31B9F}"/>
              </a:ext>
            </a:extLst>
          </p:cNvPr>
          <p:cNvSpPr>
            <a:spLocks noGrp="1"/>
          </p:cNvSpPr>
          <p:nvPr>
            <p:ph type="sldNum" sz="quarter" idx="12"/>
          </p:nvPr>
        </p:nvSpPr>
        <p:spPr>
          <a:xfrm>
            <a:off x="16222363" y="-1"/>
            <a:ext cx="1083150" cy="378289"/>
          </a:xfrm>
        </p:spPr>
        <p:txBody>
          <a:bodyPr vert="horz" lIns="91440" tIns="45720" rIns="91440" bIns="45720" rtlCol="0" anchor="ctr">
            <a:normAutofit/>
          </a:bodyPr>
          <a:lstStyle/>
          <a:p>
            <a:pPr>
              <a:spcAft>
                <a:spcPts val="600"/>
              </a:spcAft>
            </a:pPr>
            <a:fld id="{B3A822A4-EDFE-4CD2-96DE-76F9B1E0F00B}" type="slidenum">
              <a:rPr lang="de-DE" altLang="de-DE" smtClean="0"/>
              <a:pPr>
                <a:spcAft>
                  <a:spcPts val="600"/>
                </a:spcAft>
              </a:pPr>
              <a:t>20</a:t>
            </a:fld>
            <a:endParaRPr lang="de-DE" altLang="de-DE"/>
          </a:p>
        </p:txBody>
      </p:sp>
      <p:pic>
        <p:nvPicPr>
          <p:cNvPr id="8" name="Grafik 7" descr="Ein Bild, das Person, Menschliches Gesicht, Kleidung, draußen enthält.&#10;&#10;Automatisch generierte Beschreibung">
            <a:extLst>
              <a:ext uri="{FF2B5EF4-FFF2-40B4-BE49-F238E27FC236}">
                <a16:creationId xmlns:a16="http://schemas.microsoft.com/office/drawing/2014/main" id="{E40CDC67-404E-61F0-3F80-921E51DEDF6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953204" y="1909784"/>
            <a:ext cx="7601657" cy="6426322"/>
          </a:xfrm>
          <a:prstGeom prst="rect">
            <a:avLst/>
          </a:prstGeom>
          <a:ln>
            <a:noFill/>
          </a:ln>
          <a:effectLst>
            <a:outerShdw blurRad="292100" dist="139700" dir="2700000" algn="tl" rotWithShape="0">
              <a:srgbClr val="333333">
                <a:alpha val="65000"/>
              </a:srgbClr>
            </a:outerShdw>
          </a:effectLst>
        </p:spPr>
      </p:pic>
      <p:sp>
        <p:nvSpPr>
          <p:cNvPr id="9" name="Textfeld 1">
            <a:extLst>
              <a:ext uri="{FF2B5EF4-FFF2-40B4-BE49-F238E27FC236}">
                <a16:creationId xmlns:a16="http://schemas.microsoft.com/office/drawing/2014/main" id="{A9444E8A-61CB-A826-7F3D-1E5F0235641F}"/>
              </a:ext>
            </a:extLst>
          </p:cNvPr>
          <p:cNvSpPr txBox="1">
            <a:spLocks noChangeArrowheads="1"/>
          </p:cNvSpPr>
          <p:nvPr/>
        </p:nvSpPr>
        <p:spPr bwMode="auto">
          <a:xfrm>
            <a:off x="8953204" y="8424035"/>
            <a:ext cx="276710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1100" dirty="0">
                <a:solidFill>
                  <a:srgbClr val="000000"/>
                </a:solidFill>
              </a:rPr>
              <a:t>Bildquelle: iStock.com/Biserka Stojanovic</a:t>
            </a:r>
          </a:p>
        </p:txBody>
      </p:sp>
    </p:spTree>
    <p:extLst>
      <p:ext uri="{BB962C8B-B14F-4D97-AF65-F5344CB8AC3E}">
        <p14:creationId xmlns:p14="http://schemas.microsoft.com/office/powerpoint/2010/main" val="3758066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A554ED-887B-F281-9BF4-51CF143C8D9E}"/>
              </a:ext>
            </a:extLst>
          </p:cNvPr>
          <p:cNvSpPr>
            <a:spLocks noGrp="1"/>
          </p:cNvSpPr>
          <p:nvPr>
            <p:ph type="title"/>
          </p:nvPr>
        </p:nvSpPr>
        <p:spPr/>
        <p:txBody>
          <a:bodyPr/>
          <a:lstStyle/>
          <a:p>
            <a:r>
              <a:rPr lang="de-DE" altLang="de-DE" sz="5400" dirty="0">
                <a:latin typeface="+mj-lt"/>
                <a:ea typeface="Times New Roman" charset="0"/>
                <a:cs typeface="+mj-cs"/>
              </a:rPr>
              <a:t>Sport: Wie lange und wie oft?  - Ausdauersport</a:t>
            </a:r>
            <a:endParaRPr lang="de-DE" dirty="0"/>
          </a:p>
        </p:txBody>
      </p:sp>
      <p:sp>
        <p:nvSpPr>
          <p:cNvPr id="3" name="Fußzeilenplatzhalter 2">
            <a:extLst>
              <a:ext uri="{FF2B5EF4-FFF2-40B4-BE49-F238E27FC236}">
                <a16:creationId xmlns:a16="http://schemas.microsoft.com/office/drawing/2014/main" id="{C8C6B5DD-5FD5-93A2-9278-00D99484DB3C}"/>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4ECF7C32-D63C-A28F-E0CA-2DC0D138F3CB}"/>
              </a:ext>
            </a:extLst>
          </p:cNvPr>
          <p:cNvSpPr>
            <a:spLocks noGrp="1"/>
          </p:cNvSpPr>
          <p:nvPr>
            <p:ph type="sldNum" sz="quarter" idx="12"/>
          </p:nvPr>
        </p:nvSpPr>
        <p:spPr/>
        <p:txBody>
          <a:bodyPr/>
          <a:lstStyle/>
          <a:p>
            <a:fld id="{B3A822A4-EDFE-4CD2-96DE-76F9B1E0F00B}" type="slidenum">
              <a:rPr lang="de-DE" altLang="de-DE" smtClean="0"/>
              <a:pPr/>
              <a:t>21</a:t>
            </a:fld>
            <a:endParaRPr lang="de-DE" altLang="de-DE"/>
          </a:p>
        </p:txBody>
      </p:sp>
      <p:sp>
        <p:nvSpPr>
          <p:cNvPr id="5" name="Rectangle 3">
            <a:extLst>
              <a:ext uri="{FF2B5EF4-FFF2-40B4-BE49-F238E27FC236}">
                <a16:creationId xmlns:a16="http://schemas.microsoft.com/office/drawing/2014/main" id="{48388763-E7E3-3702-FE7E-79F2A97185FA}"/>
              </a:ext>
            </a:extLst>
          </p:cNvPr>
          <p:cNvSpPr>
            <a:spLocks noChangeArrowheads="1"/>
          </p:cNvSpPr>
          <p:nvPr/>
        </p:nvSpPr>
        <p:spPr bwMode="auto">
          <a:xfrm>
            <a:off x="1313409" y="2333381"/>
            <a:ext cx="15625736" cy="662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rgbClr val="FF6600"/>
              </a:buClr>
              <a:buChar char="•"/>
              <a:defRPr sz="2400">
                <a:solidFill>
                  <a:schemeClr val="tx1"/>
                </a:solidFill>
                <a:latin typeface="Verdana" pitchFamily="34" charset="0"/>
              </a:defRPr>
            </a:lvl1pPr>
            <a:lvl2pPr marL="742950" indent="-285750" eaLnBrk="0" hangingPunct="0">
              <a:spcBef>
                <a:spcPct val="20000"/>
              </a:spcBef>
              <a:buClr>
                <a:srgbClr val="FF6600"/>
              </a:buClr>
              <a:buChar char="•"/>
              <a:defRPr sz="2000">
                <a:solidFill>
                  <a:schemeClr val="tx1"/>
                </a:solidFill>
                <a:latin typeface="Verdana" pitchFamily="34" charset="0"/>
              </a:defRPr>
            </a:lvl2pPr>
            <a:lvl3pPr marL="1143000" indent="-228600" eaLnBrk="0" hangingPunct="0">
              <a:spcBef>
                <a:spcPct val="20000"/>
              </a:spcBef>
              <a:buClr>
                <a:srgbClr val="FF6600"/>
              </a:buClr>
              <a:buChar char="•"/>
              <a:defRPr>
                <a:solidFill>
                  <a:schemeClr val="tx1"/>
                </a:solidFill>
                <a:latin typeface="Verdana" pitchFamily="34" charset="0"/>
              </a:defRPr>
            </a:lvl3pPr>
            <a:lvl4pPr marL="1600200" indent="-228600" eaLnBrk="0" hangingPunct="0">
              <a:spcBef>
                <a:spcPct val="20000"/>
              </a:spcBef>
              <a:buClr>
                <a:srgbClr val="FF6600"/>
              </a:buClr>
              <a:buChar char="•"/>
              <a:defRPr sz="1600">
                <a:solidFill>
                  <a:schemeClr val="tx1"/>
                </a:solidFill>
                <a:latin typeface="Verdana" pitchFamily="34" charset="0"/>
              </a:defRPr>
            </a:lvl4pPr>
            <a:lvl5pPr marL="2057400" indent="-228600" eaLnBrk="0" hangingPunct="0">
              <a:spcBef>
                <a:spcPct val="20000"/>
              </a:spcBef>
              <a:buClr>
                <a:srgbClr val="FF6600"/>
              </a:buClr>
              <a:buChar char="•"/>
              <a:defRPr sz="1600">
                <a:solidFill>
                  <a:schemeClr val="tx1"/>
                </a:solidFill>
                <a:latin typeface="Verdana" pitchFamily="34" charset="0"/>
              </a:defRPr>
            </a:lvl5pPr>
            <a:lvl6pPr marL="2514600" indent="-228600" eaLnBrk="0" fontAlgn="base" hangingPunct="0">
              <a:spcBef>
                <a:spcPct val="20000"/>
              </a:spcBef>
              <a:spcAft>
                <a:spcPct val="0"/>
              </a:spcAft>
              <a:buClr>
                <a:srgbClr val="FF6600"/>
              </a:buClr>
              <a:buChar char="•"/>
              <a:defRPr sz="1600">
                <a:solidFill>
                  <a:schemeClr val="tx1"/>
                </a:solidFill>
                <a:latin typeface="Verdana" pitchFamily="34" charset="0"/>
              </a:defRPr>
            </a:lvl6pPr>
            <a:lvl7pPr marL="2971800" indent="-228600" eaLnBrk="0" fontAlgn="base" hangingPunct="0">
              <a:spcBef>
                <a:spcPct val="20000"/>
              </a:spcBef>
              <a:spcAft>
                <a:spcPct val="0"/>
              </a:spcAft>
              <a:buClr>
                <a:srgbClr val="FF6600"/>
              </a:buClr>
              <a:buChar char="•"/>
              <a:defRPr sz="1600">
                <a:solidFill>
                  <a:schemeClr val="tx1"/>
                </a:solidFill>
                <a:latin typeface="Verdana" pitchFamily="34" charset="0"/>
              </a:defRPr>
            </a:lvl7pPr>
            <a:lvl8pPr marL="3429000" indent="-228600" eaLnBrk="0" fontAlgn="base" hangingPunct="0">
              <a:spcBef>
                <a:spcPct val="20000"/>
              </a:spcBef>
              <a:spcAft>
                <a:spcPct val="0"/>
              </a:spcAft>
              <a:buClr>
                <a:srgbClr val="FF6600"/>
              </a:buClr>
              <a:buChar char="•"/>
              <a:defRPr sz="1600">
                <a:solidFill>
                  <a:schemeClr val="tx1"/>
                </a:solidFill>
                <a:latin typeface="Verdana" pitchFamily="34" charset="0"/>
              </a:defRPr>
            </a:lvl8pPr>
            <a:lvl9pPr marL="3886200" indent="-228600" eaLnBrk="0" fontAlgn="base" hangingPunct="0">
              <a:spcBef>
                <a:spcPct val="20000"/>
              </a:spcBef>
              <a:spcAft>
                <a:spcPct val="0"/>
              </a:spcAft>
              <a:buClr>
                <a:srgbClr val="FF6600"/>
              </a:buClr>
              <a:buChar char="•"/>
              <a:defRPr sz="1600">
                <a:solidFill>
                  <a:schemeClr val="tx1"/>
                </a:solidFill>
                <a:latin typeface="Verdana" pitchFamily="34" charset="0"/>
              </a:defRPr>
            </a:lvl9pPr>
          </a:lstStyle>
          <a:p>
            <a:pPr eaLnBrk="1" hangingPunct="1">
              <a:buFontTx/>
              <a:buNone/>
              <a:defRPr/>
            </a:pPr>
            <a:r>
              <a:rPr lang="de-DE" altLang="de-DE" sz="4000" dirty="0">
                <a:solidFill>
                  <a:srgbClr val="686868"/>
                </a:solidFill>
                <a:latin typeface="+mn-lt"/>
                <a:ea typeface="Arial" charset="0"/>
                <a:cs typeface="+mn-cs"/>
              </a:rPr>
              <a:t>Empfehlungen der WHO (World Health </a:t>
            </a:r>
            <a:r>
              <a:rPr lang="de-DE" altLang="de-DE" sz="4000" dirty="0" err="1">
                <a:solidFill>
                  <a:srgbClr val="686868"/>
                </a:solidFill>
                <a:latin typeface="+mn-lt"/>
                <a:ea typeface="Arial" charset="0"/>
                <a:cs typeface="+mn-cs"/>
              </a:rPr>
              <a:t>Organization</a:t>
            </a:r>
            <a:r>
              <a:rPr lang="de-DE" altLang="de-DE" sz="4000" dirty="0">
                <a:solidFill>
                  <a:srgbClr val="686868"/>
                </a:solidFill>
                <a:latin typeface="+mn-lt"/>
                <a:ea typeface="Arial" charset="0"/>
                <a:cs typeface="+mn-cs"/>
              </a:rPr>
              <a:t>)</a:t>
            </a:r>
          </a:p>
          <a:p>
            <a:pPr eaLnBrk="1" hangingPunct="1">
              <a:buFontTx/>
              <a:buNone/>
              <a:defRPr/>
            </a:pPr>
            <a:endParaRPr lang="de-DE" altLang="de-DE" sz="4000" dirty="0">
              <a:solidFill>
                <a:srgbClr val="686868"/>
              </a:solidFill>
              <a:latin typeface="+mn-lt"/>
              <a:ea typeface="Arial" charset="0"/>
            </a:endParaRPr>
          </a:p>
          <a:p>
            <a:pPr eaLnBrk="1" hangingPunct="1">
              <a:buFontTx/>
              <a:buNone/>
              <a:defRPr/>
            </a:pPr>
            <a:r>
              <a:rPr lang="de-DE" altLang="de-DE" sz="4000" b="1" dirty="0">
                <a:latin typeface="+mn-lt"/>
                <a:ea typeface="Arial" charset="0"/>
                <a:cs typeface="+mn-cs"/>
              </a:rPr>
              <a:t>Moderate Ausdauersport: </a:t>
            </a:r>
          </a:p>
          <a:p>
            <a:pPr eaLnBrk="1" hangingPunct="1">
              <a:buFontTx/>
              <a:buNone/>
              <a:defRPr/>
            </a:pPr>
            <a:endParaRPr lang="de-DE" altLang="de-DE" sz="4000" b="1" dirty="0">
              <a:latin typeface="+mn-lt"/>
              <a:ea typeface="Arial" charset="0"/>
              <a:cs typeface="+mn-cs"/>
            </a:endParaRPr>
          </a:p>
          <a:p>
            <a:pPr eaLnBrk="1" hangingPunct="1">
              <a:buFontTx/>
              <a:buNone/>
              <a:defRPr/>
            </a:pPr>
            <a:r>
              <a:rPr lang="de-DE" altLang="de-DE" sz="3200" dirty="0">
                <a:latin typeface="+mn-lt"/>
                <a:ea typeface="Arial" charset="0"/>
                <a:cs typeface="+mn-cs"/>
              </a:rPr>
              <a:t>Mindestens:	</a:t>
            </a:r>
            <a:r>
              <a:rPr lang="de-DE" altLang="de-DE" sz="4400" dirty="0">
                <a:latin typeface="+mn-lt"/>
                <a:ea typeface="Arial" charset="0"/>
                <a:cs typeface="+mn-cs"/>
              </a:rPr>
              <a:t>150 Minuten </a:t>
            </a:r>
            <a:r>
              <a:rPr lang="de-DE" altLang="de-DE" sz="4400" dirty="0">
                <a:latin typeface="+mn-lt"/>
                <a:ea typeface="Arial" charset="0"/>
              </a:rPr>
              <a:t>/ </a:t>
            </a:r>
            <a:r>
              <a:rPr lang="de-DE" altLang="de-DE" sz="4400" dirty="0">
                <a:latin typeface="+mn-lt"/>
                <a:ea typeface="Arial" charset="0"/>
                <a:cs typeface="+mn-cs"/>
              </a:rPr>
              <a:t>Woche (2,5 Stunden / Woche)</a:t>
            </a:r>
          </a:p>
          <a:p>
            <a:pPr eaLnBrk="1" hangingPunct="1">
              <a:buFontTx/>
              <a:buNone/>
              <a:defRPr/>
            </a:pPr>
            <a:r>
              <a:rPr lang="de-DE" altLang="de-DE" sz="3200" b="1" i="1" dirty="0">
                <a:latin typeface="+mn-lt"/>
                <a:ea typeface="Arial" charset="0"/>
              </a:rPr>
              <a:t>			</a:t>
            </a:r>
            <a:r>
              <a:rPr lang="de-DE" altLang="de-DE" sz="4000" b="1" dirty="0">
                <a:latin typeface="+mn-lt"/>
                <a:ea typeface="Arial" charset="0"/>
              </a:rPr>
              <a:t>		</a:t>
            </a:r>
          </a:p>
          <a:p>
            <a:pPr eaLnBrk="1" hangingPunct="1">
              <a:buFontTx/>
              <a:buNone/>
              <a:defRPr/>
            </a:pPr>
            <a:r>
              <a:rPr lang="de-DE" altLang="de-DE" sz="4000" b="1" dirty="0">
                <a:latin typeface="+mn-lt"/>
                <a:ea typeface="Arial" charset="0"/>
              </a:rPr>
              <a:t>				</a:t>
            </a:r>
            <a:r>
              <a:rPr lang="de-DE" altLang="de-DE" sz="3200" dirty="0">
                <a:latin typeface="+mn-lt"/>
                <a:ea typeface="Arial" charset="0"/>
              </a:rPr>
              <a:t>bis 300 Minuten / Woche (5 Stunden / Woche)</a:t>
            </a:r>
          </a:p>
          <a:p>
            <a:pPr eaLnBrk="1" hangingPunct="1">
              <a:buFontTx/>
              <a:buNone/>
              <a:defRPr/>
            </a:pPr>
            <a:r>
              <a:rPr lang="de-DE" altLang="de-DE" sz="2800" b="1" dirty="0">
                <a:latin typeface="+mn-lt"/>
                <a:ea typeface="Arial" charset="0"/>
                <a:cs typeface="+mn-cs"/>
              </a:rPr>
              <a:t>				</a:t>
            </a:r>
            <a:r>
              <a:rPr lang="de-DE" altLang="de-DE" sz="3200" dirty="0">
                <a:latin typeface="+mn-lt"/>
                <a:ea typeface="Arial" charset="0"/>
                <a:cs typeface="+mn-cs"/>
              </a:rPr>
              <a:t>oder 75 - 150 Minuten intensiver Sport</a:t>
            </a:r>
          </a:p>
          <a:p>
            <a:pPr eaLnBrk="1" hangingPunct="1">
              <a:buFontTx/>
              <a:buNone/>
              <a:defRPr/>
            </a:pPr>
            <a:endParaRPr lang="de-DE" altLang="de-DE" sz="4000" b="1" dirty="0">
              <a:solidFill>
                <a:srgbClr val="FF0000"/>
              </a:solidFill>
              <a:latin typeface="+mn-lt"/>
              <a:ea typeface="Arial" charset="0"/>
              <a:cs typeface="+mn-cs"/>
            </a:endParaRPr>
          </a:p>
        </p:txBody>
      </p:sp>
    </p:spTree>
    <p:extLst>
      <p:ext uri="{BB962C8B-B14F-4D97-AF65-F5344CB8AC3E}">
        <p14:creationId xmlns:p14="http://schemas.microsoft.com/office/powerpoint/2010/main" val="4239193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1A7DB6-ED22-4A5D-E7F7-7A37E1AB336F}"/>
              </a:ext>
            </a:extLst>
          </p:cNvPr>
          <p:cNvSpPr>
            <a:spLocks noGrp="1"/>
          </p:cNvSpPr>
          <p:nvPr>
            <p:ph type="title"/>
          </p:nvPr>
        </p:nvSpPr>
        <p:spPr>
          <a:xfrm>
            <a:off x="161281" y="518614"/>
            <a:ext cx="16561840" cy="1882790"/>
          </a:xfrm>
        </p:spPr>
        <p:txBody>
          <a:bodyPr/>
          <a:lstStyle/>
          <a:p>
            <a:r>
              <a:rPr lang="de-DE" altLang="de-DE" sz="5400" dirty="0">
                <a:latin typeface="+mj-lt"/>
                <a:ea typeface="Times New Roman" charset="0"/>
                <a:cs typeface="+mj-cs"/>
              </a:rPr>
              <a:t>Sport: Wie lange und wie oft? - Kraftausdauertraining</a:t>
            </a:r>
            <a:endParaRPr lang="de-DE" dirty="0"/>
          </a:p>
        </p:txBody>
      </p:sp>
      <p:sp>
        <p:nvSpPr>
          <p:cNvPr id="3" name="Fußzeilenplatzhalter 2">
            <a:extLst>
              <a:ext uri="{FF2B5EF4-FFF2-40B4-BE49-F238E27FC236}">
                <a16:creationId xmlns:a16="http://schemas.microsoft.com/office/drawing/2014/main" id="{3836F09B-4E6E-BA7F-7746-F960B199E0B0}"/>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92079229-EFD4-2584-AB84-BCCBA7CEBB77}"/>
              </a:ext>
            </a:extLst>
          </p:cNvPr>
          <p:cNvSpPr>
            <a:spLocks noGrp="1"/>
          </p:cNvSpPr>
          <p:nvPr>
            <p:ph type="sldNum" sz="quarter" idx="12"/>
          </p:nvPr>
        </p:nvSpPr>
        <p:spPr/>
        <p:txBody>
          <a:bodyPr/>
          <a:lstStyle/>
          <a:p>
            <a:fld id="{B3A822A4-EDFE-4CD2-96DE-76F9B1E0F00B}" type="slidenum">
              <a:rPr lang="de-DE" altLang="de-DE" smtClean="0"/>
              <a:pPr/>
              <a:t>22</a:t>
            </a:fld>
            <a:endParaRPr lang="de-DE" altLang="de-DE"/>
          </a:p>
        </p:txBody>
      </p:sp>
      <p:sp>
        <p:nvSpPr>
          <p:cNvPr id="5" name="Rectangle 3">
            <a:extLst>
              <a:ext uri="{FF2B5EF4-FFF2-40B4-BE49-F238E27FC236}">
                <a16:creationId xmlns:a16="http://schemas.microsoft.com/office/drawing/2014/main" id="{756D4CEB-797D-EBE4-BB95-38570A6AD625}"/>
              </a:ext>
            </a:extLst>
          </p:cNvPr>
          <p:cNvSpPr>
            <a:spLocks noChangeArrowheads="1"/>
          </p:cNvSpPr>
          <p:nvPr/>
        </p:nvSpPr>
        <p:spPr bwMode="auto">
          <a:xfrm>
            <a:off x="2897585" y="3117952"/>
            <a:ext cx="11039687" cy="5844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rgbClr val="FF6600"/>
              </a:buClr>
              <a:buChar char="•"/>
              <a:defRPr sz="2400">
                <a:solidFill>
                  <a:schemeClr val="tx1"/>
                </a:solidFill>
                <a:latin typeface="Verdana" pitchFamily="34" charset="0"/>
              </a:defRPr>
            </a:lvl1pPr>
            <a:lvl2pPr marL="742950" indent="-285750" eaLnBrk="0" hangingPunct="0">
              <a:spcBef>
                <a:spcPct val="20000"/>
              </a:spcBef>
              <a:buClr>
                <a:srgbClr val="FF6600"/>
              </a:buClr>
              <a:buChar char="•"/>
              <a:defRPr sz="2000">
                <a:solidFill>
                  <a:schemeClr val="tx1"/>
                </a:solidFill>
                <a:latin typeface="Verdana" pitchFamily="34" charset="0"/>
              </a:defRPr>
            </a:lvl2pPr>
            <a:lvl3pPr marL="1143000" indent="-228600" eaLnBrk="0" hangingPunct="0">
              <a:spcBef>
                <a:spcPct val="20000"/>
              </a:spcBef>
              <a:buClr>
                <a:srgbClr val="FF6600"/>
              </a:buClr>
              <a:buChar char="•"/>
              <a:defRPr>
                <a:solidFill>
                  <a:schemeClr val="tx1"/>
                </a:solidFill>
                <a:latin typeface="Verdana" pitchFamily="34" charset="0"/>
              </a:defRPr>
            </a:lvl3pPr>
            <a:lvl4pPr marL="1600200" indent="-228600" eaLnBrk="0" hangingPunct="0">
              <a:spcBef>
                <a:spcPct val="20000"/>
              </a:spcBef>
              <a:buClr>
                <a:srgbClr val="FF6600"/>
              </a:buClr>
              <a:buChar char="•"/>
              <a:defRPr sz="1600">
                <a:solidFill>
                  <a:schemeClr val="tx1"/>
                </a:solidFill>
                <a:latin typeface="Verdana" pitchFamily="34" charset="0"/>
              </a:defRPr>
            </a:lvl4pPr>
            <a:lvl5pPr marL="2057400" indent="-228600" eaLnBrk="0" hangingPunct="0">
              <a:spcBef>
                <a:spcPct val="20000"/>
              </a:spcBef>
              <a:buClr>
                <a:srgbClr val="FF6600"/>
              </a:buClr>
              <a:buChar char="•"/>
              <a:defRPr sz="1600">
                <a:solidFill>
                  <a:schemeClr val="tx1"/>
                </a:solidFill>
                <a:latin typeface="Verdana" pitchFamily="34" charset="0"/>
              </a:defRPr>
            </a:lvl5pPr>
            <a:lvl6pPr marL="2514600" indent="-228600" eaLnBrk="0" fontAlgn="base" hangingPunct="0">
              <a:spcBef>
                <a:spcPct val="20000"/>
              </a:spcBef>
              <a:spcAft>
                <a:spcPct val="0"/>
              </a:spcAft>
              <a:buClr>
                <a:srgbClr val="FF6600"/>
              </a:buClr>
              <a:buChar char="•"/>
              <a:defRPr sz="1600">
                <a:solidFill>
                  <a:schemeClr val="tx1"/>
                </a:solidFill>
                <a:latin typeface="Verdana" pitchFamily="34" charset="0"/>
              </a:defRPr>
            </a:lvl6pPr>
            <a:lvl7pPr marL="2971800" indent="-228600" eaLnBrk="0" fontAlgn="base" hangingPunct="0">
              <a:spcBef>
                <a:spcPct val="20000"/>
              </a:spcBef>
              <a:spcAft>
                <a:spcPct val="0"/>
              </a:spcAft>
              <a:buClr>
                <a:srgbClr val="FF6600"/>
              </a:buClr>
              <a:buChar char="•"/>
              <a:defRPr sz="1600">
                <a:solidFill>
                  <a:schemeClr val="tx1"/>
                </a:solidFill>
                <a:latin typeface="Verdana" pitchFamily="34" charset="0"/>
              </a:defRPr>
            </a:lvl7pPr>
            <a:lvl8pPr marL="3429000" indent="-228600" eaLnBrk="0" fontAlgn="base" hangingPunct="0">
              <a:spcBef>
                <a:spcPct val="20000"/>
              </a:spcBef>
              <a:spcAft>
                <a:spcPct val="0"/>
              </a:spcAft>
              <a:buClr>
                <a:srgbClr val="FF6600"/>
              </a:buClr>
              <a:buChar char="•"/>
              <a:defRPr sz="1600">
                <a:solidFill>
                  <a:schemeClr val="tx1"/>
                </a:solidFill>
                <a:latin typeface="Verdana" pitchFamily="34" charset="0"/>
              </a:defRPr>
            </a:lvl8pPr>
            <a:lvl9pPr marL="3886200" indent="-228600" eaLnBrk="0" fontAlgn="base" hangingPunct="0">
              <a:spcBef>
                <a:spcPct val="20000"/>
              </a:spcBef>
              <a:spcAft>
                <a:spcPct val="0"/>
              </a:spcAft>
              <a:buClr>
                <a:srgbClr val="FF6600"/>
              </a:buClr>
              <a:buChar char="•"/>
              <a:defRPr sz="1600">
                <a:solidFill>
                  <a:schemeClr val="tx1"/>
                </a:solidFill>
                <a:latin typeface="Verdana" pitchFamily="34" charset="0"/>
              </a:defRPr>
            </a:lvl9pPr>
          </a:lstStyle>
          <a:p>
            <a:pPr eaLnBrk="1" hangingPunct="1">
              <a:buFontTx/>
              <a:buNone/>
              <a:defRPr/>
            </a:pPr>
            <a:r>
              <a:rPr lang="de-DE" altLang="de-DE" sz="4000" dirty="0">
                <a:latin typeface="+mn-lt"/>
                <a:ea typeface="Arial" charset="0"/>
                <a:cs typeface="+mn-cs"/>
              </a:rPr>
              <a:t>Kraftausdauertraining:</a:t>
            </a:r>
          </a:p>
          <a:p>
            <a:pPr eaLnBrk="1" hangingPunct="1">
              <a:buClr>
                <a:srgbClr val="FF0000"/>
              </a:buClr>
              <a:defRPr/>
            </a:pPr>
            <a:r>
              <a:rPr lang="de-DE" altLang="de-DE" sz="4000" dirty="0">
                <a:latin typeface="+mn-lt"/>
                <a:ea typeface="Arial" charset="0"/>
                <a:cs typeface="+mn-cs"/>
              </a:rPr>
              <a:t>3 Durchgänge (</a:t>
            </a:r>
            <a:r>
              <a:rPr lang="de-DE" altLang="de-DE" sz="4000" dirty="0">
                <a:solidFill>
                  <a:srgbClr val="FF0000"/>
                </a:solidFill>
                <a:latin typeface="+mn-lt"/>
                <a:ea typeface="Arial" charset="0"/>
                <a:cs typeface="Arial" charset="0"/>
              </a:rPr>
              <a:t>max. 10 - 15 </a:t>
            </a:r>
            <a:r>
              <a:rPr lang="de-DE" altLang="de-DE" sz="4000" dirty="0">
                <a:latin typeface="+mn-lt"/>
                <a:ea typeface="Arial" charset="0"/>
                <a:cs typeface="+mn-cs"/>
              </a:rPr>
              <a:t>Wiederholungen)</a:t>
            </a:r>
            <a:br>
              <a:rPr lang="de-DE" altLang="de-DE" sz="4000" dirty="0">
                <a:latin typeface="+mn-lt"/>
                <a:ea typeface="Arial" charset="0"/>
                <a:cs typeface="+mn-cs"/>
              </a:rPr>
            </a:br>
            <a:r>
              <a:rPr lang="de-DE" altLang="de-DE" sz="4000" dirty="0">
                <a:latin typeface="+mn-lt"/>
                <a:ea typeface="Arial" charset="0"/>
                <a:cs typeface="+mn-cs"/>
              </a:rPr>
              <a:t>mit je </a:t>
            </a:r>
            <a:r>
              <a:rPr lang="de-DE" altLang="de-DE" sz="4000" dirty="0">
                <a:solidFill>
                  <a:srgbClr val="FF0000"/>
                </a:solidFill>
                <a:latin typeface="+mn-lt"/>
                <a:ea typeface="Arial" charset="0"/>
                <a:cs typeface="Arial" charset="0"/>
              </a:rPr>
              <a:t>1</a:t>
            </a:r>
            <a:r>
              <a:rPr lang="de-DE" altLang="de-DE" sz="4000" dirty="0">
                <a:latin typeface="+mn-lt"/>
                <a:ea typeface="Arial" charset="0"/>
                <a:cs typeface="Arial" charset="0"/>
              </a:rPr>
              <a:t> </a:t>
            </a:r>
            <a:r>
              <a:rPr lang="de-DE" altLang="de-DE" sz="4000" dirty="0">
                <a:latin typeface="+mn-lt"/>
                <a:ea typeface="Arial" charset="0"/>
                <a:cs typeface="+mn-cs"/>
              </a:rPr>
              <a:t>Min. Pause = 1 Set </a:t>
            </a:r>
          </a:p>
          <a:p>
            <a:pPr eaLnBrk="1" hangingPunct="1">
              <a:buClr>
                <a:srgbClr val="FF0000"/>
              </a:buClr>
              <a:defRPr/>
            </a:pPr>
            <a:r>
              <a:rPr lang="de-DE" altLang="de-DE" sz="4000" dirty="0">
                <a:latin typeface="+mn-lt"/>
                <a:ea typeface="Arial" charset="0"/>
                <a:cs typeface="+mn-cs"/>
              </a:rPr>
              <a:t>2 –</a:t>
            </a:r>
            <a:r>
              <a:rPr lang="de-DE" altLang="de-DE" sz="4000" dirty="0">
                <a:latin typeface="+mn-lt"/>
                <a:ea typeface="Arial" charset="0"/>
                <a:cs typeface="Arial" charset="0"/>
              </a:rPr>
              <a:t> </a:t>
            </a:r>
            <a:r>
              <a:rPr lang="de-DE" altLang="de-DE" sz="4000" dirty="0">
                <a:solidFill>
                  <a:srgbClr val="FF0000"/>
                </a:solidFill>
                <a:latin typeface="+mn-lt"/>
                <a:ea typeface="Arial" charset="0"/>
                <a:cs typeface="Arial" charset="0"/>
              </a:rPr>
              <a:t>3</a:t>
            </a:r>
            <a:r>
              <a:rPr lang="de-DE" altLang="de-DE" sz="4000" dirty="0">
                <a:latin typeface="+mn-lt"/>
                <a:ea typeface="Arial" charset="0"/>
                <a:cs typeface="Arial" charset="0"/>
              </a:rPr>
              <a:t> </a:t>
            </a:r>
            <a:r>
              <a:rPr lang="de-DE" altLang="de-DE" sz="4000" dirty="0">
                <a:latin typeface="+mn-lt"/>
                <a:ea typeface="Arial" charset="0"/>
                <a:cs typeface="+mn-cs"/>
              </a:rPr>
              <a:t>Sets pro Trainingseinheit </a:t>
            </a:r>
            <a:r>
              <a:rPr lang="de-DE" altLang="de-DE" sz="4000" dirty="0">
                <a:solidFill>
                  <a:srgbClr val="FF0000"/>
                </a:solidFill>
                <a:latin typeface="+mn-lt"/>
                <a:ea typeface="Arial" charset="0"/>
                <a:cs typeface="Arial" charset="0"/>
              </a:rPr>
              <a:t>pro Gerät bzw. trainierte Muskelgruppe</a:t>
            </a:r>
          </a:p>
          <a:p>
            <a:pPr eaLnBrk="1" hangingPunct="1">
              <a:buClr>
                <a:srgbClr val="FF0000"/>
              </a:buClr>
              <a:defRPr/>
            </a:pPr>
            <a:r>
              <a:rPr lang="de-DE" altLang="de-DE" sz="4000" dirty="0">
                <a:latin typeface="+mn-lt"/>
                <a:ea typeface="Arial" charset="0"/>
                <a:cs typeface="+mn-cs"/>
              </a:rPr>
              <a:t>2, </a:t>
            </a:r>
            <a:r>
              <a:rPr lang="de-DE" altLang="de-DE" sz="4000" dirty="0">
                <a:solidFill>
                  <a:srgbClr val="FF0000"/>
                </a:solidFill>
                <a:latin typeface="+mn-lt"/>
                <a:ea typeface="Arial" charset="0"/>
                <a:cs typeface="Arial" charset="0"/>
              </a:rPr>
              <a:t>max. 3 </a:t>
            </a:r>
            <a:r>
              <a:rPr lang="de-DE" altLang="de-DE" sz="4000" dirty="0">
                <a:latin typeface="+mn-lt"/>
                <a:ea typeface="Arial" charset="0"/>
                <a:cs typeface="+mn-cs"/>
              </a:rPr>
              <a:t>Trainingseinheiten pro Woche</a:t>
            </a:r>
          </a:p>
        </p:txBody>
      </p:sp>
    </p:spTree>
    <p:extLst>
      <p:ext uri="{BB962C8B-B14F-4D97-AF65-F5344CB8AC3E}">
        <p14:creationId xmlns:p14="http://schemas.microsoft.com/office/powerpoint/2010/main" val="2259721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8D6260-8B07-C239-CD70-BE57E8933FFA}"/>
              </a:ext>
            </a:extLst>
          </p:cNvPr>
          <p:cNvSpPr>
            <a:spLocks noGrp="1"/>
          </p:cNvSpPr>
          <p:nvPr>
            <p:ph type="title"/>
          </p:nvPr>
        </p:nvSpPr>
        <p:spPr>
          <a:xfrm>
            <a:off x="1190506" y="823395"/>
            <a:ext cx="14935438" cy="1882790"/>
          </a:xfrm>
        </p:spPr>
        <p:txBody>
          <a:bodyPr>
            <a:normAutofit/>
          </a:bodyPr>
          <a:lstStyle/>
          <a:p>
            <a:r>
              <a:rPr lang="de-DE" altLang="de-DE" sz="5400" dirty="0">
                <a:latin typeface="+mj-lt"/>
                <a:ea typeface="Times New Roman" charset="0"/>
                <a:cs typeface="+mj-cs"/>
              </a:rPr>
              <a:t>Gehtraining und Gymnastik bei Durchblutungsstörungen der Beine</a:t>
            </a:r>
            <a:endParaRPr lang="de-DE" dirty="0"/>
          </a:p>
        </p:txBody>
      </p:sp>
      <p:sp>
        <p:nvSpPr>
          <p:cNvPr id="3" name="Fußzeilenplatzhalter 2">
            <a:extLst>
              <a:ext uri="{FF2B5EF4-FFF2-40B4-BE49-F238E27FC236}">
                <a16:creationId xmlns:a16="http://schemas.microsoft.com/office/drawing/2014/main" id="{D865D4E6-845D-BA01-87B4-13D640923BF9}"/>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649D29FB-FB82-BC90-9DBA-E8B93BF5467C}"/>
              </a:ext>
            </a:extLst>
          </p:cNvPr>
          <p:cNvSpPr>
            <a:spLocks noGrp="1"/>
          </p:cNvSpPr>
          <p:nvPr>
            <p:ph type="sldNum" sz="quarter" idx="12"/>
          </p:nvPr>
        </p:nvSpPr>
        <p:spPr/>
        <p:txBody>
          <a:bodyPr/>
          <a:lstStyle/>
          <a:p>
            <a:fld id="{B3A822A4-EDFE-4CD2-96DE-76F9B1E0F00B}" type="slidenum">
              <a:rPr lang="de-DE" altLang="de-DE" smtClean="0"/>
              <a:pPr/>
              <a:t>23</a:t>
            </a:fld>
            <a:endParaRPr lang="de-DE" altLang="de-DE"/>
          </a:p>
        </p:txBody>
      </p:sp>
      <p:sp>
        <p:nvSpPr>
          <p:cNvPr id="5" name="Rectangle 9">
            <a:extLst>
              <a:ext uri="{FF2B5EF4-FFF2-40B4-BE49-F238E27FC236}">
                <a16:creationId xmlns:a16="http://schemas.microsoft.com/office/drawing/2014/main" id="{CE57A76D-8931-830C-DED1-045C952BA387}"/>
              </a:ext>
            </a:extLst>
          </p:cNvPr>
          <p:cNvSpPr>
            <a:spLocks noChangeArrowheads="1"/>
          </p:cNvSpPr>
          <p:nvPr/>
        </p:nvSpPr>
        <p:spPr bwMode="auto">
          <a:xfrm>
            <a:off x="1192154" y="3735057"/>
            <a:ext cx="10760075" cy="4411663"/>
          </a:xfrm>
          <a:prstGeom prst="rect">
            <a:avLst/>
          </a:prstGeom>
          <a:noFill/>
          <a:ln>
            <a:noFill/>
          </a:ln>
          <a:effectLst/>
        </p:spPr>
        <p:txBody>
          <a:bodyPr/>
          <a:lstStyle>
            <a:lvl1pPr marL="457200" indent="-457200" eaLnBrk="0" hangingPunct="0">
              <a:spcBef>
                <a:spcPct val="20000"/>
              </a:spcBef>
              <a:buFont typeface="Arial" charset="0"/>
              <a:buChar char="•"/>
              <a:defRPr sz="3200">
                <a:solidFill>
                  <a:schemeClr val="tx1"/>
                </a:solidFill>
                <a:latin typeface="Calibri" charset="0"/>
              </a:defRPr>
            </a:lvl1pPr>
            <a:lvl2pPr marL="838200" indent="-381000" eaLnBrk="0" hangingPunct="0">
              <a:spcBef>
                <a:spcPct val="20000"/>
              </a:spcBef>
              <a:buFont typeface="Arial" charset="0"/>
              <a:buChar char="–"/>
              <a:defRPr sz="2800">
                <a:solidFill>
                  <a:schemeClr val="tx1"/>
                </a:solidFill>
                <a:latin typeface="Calibri" charset="0"/>
              </a:defRPr>
            </a:lvl2pPr>
            <a:lvl3pPr marL="1257300" indent="-342900" eaLnBrk="0" hangingPunct="0">
              <a:spcBef>
                <a:spcPct val="20000"/>
              </a:spcBef>
              <a:buFont typeface="Arial" charset="0"/>
              <a:buChar char="•"/>
              <a:defRPr sz="2400">
                <a:solidFill>
                  <a:schemeClr val="tx1"/>
                </a:solidFill>
                <a:latin typeface="Calibri" charset="0"/>
              </a:defRPr>
            </a:lvl3pPr>
            <a:lvl4pPr marL="1676400" indent="-304800" eaLnBrk="0" hangingPunct="0">
              <a:spcBef>
                <a:spcPct val="20000"/>
              </a:spcBef>
              <a:buFont typeface="Arial" charset="0"/>
              <a:buChar char="–"/>
              <a:defRPr sz="2000">
                <a:solidFill>
                  <a:schemeClr val="tx1"/>
                </a:solidFill>
                <a:latin typeface="Calibri" charset="0"/>
              </a:defRPr>
            </a:lvl4pPr>
            <a:lvl5pPr marL="2133600" indent="-304800" eaLnBrk="0" hangingPunct="0">
              <a:spcBef>
                <a:spcPct val="20000"/>
              </a:spcBef>
              <a:buFont typeface="Arial" charset="0"/>
              <a:buChar char="»"/>
              <a:defRPr sz="2000">
                <a:solidFill>
                  <a:schemeClr val="tx1"/>
                </a:solidFill>
                <a:latin typeface="Calibri" charset="0"/>
              </a:defRPr>
            </a:lvl5pPr>
            <a:lvl6pPr marL="2590800" indent="-304800" eaLnBrk="0" fontAlgn="base" hangingPunct="0">
              <a:spcBef>
                <a:spcPct val="20000"/>
              </a:spcBef>
              <a:spcAft>
                <a:spcPct val="0"/>
              </a:spcAft>
              <a:buFont typeface="Arial" charset="0"/>
              <a:buChar char="»"/>
              <a:defRPr sz="2000">
                <a:solidFill>
                  <a:schemeClr val="tx1"/>
                </a:solidFill>
                <a:latin typeface="Calibri" charset="0"/>
              </a:defRPr>
            </a:lvl6pPr>
            <a:lvl7pPr marL="3048000" indent="-304800" eaLnBrk="0" fontAlgn="base" hangingPunct="0">
              <a:spcBef>
                <a:spcPct val="20000"/>
              </a:spcBef>
              <a:spcAft>
                <a:spcPct val="0"/>
              </a:spcAft>
              <a:buFont typeface="Arial" charset="0"/>
              <a:buChar char="»"/>
              <a:defRPr sz="2000">
                <a:solidFill>
                  <a:schemeClr val="tx1"/>
                </a:solidFill>
                <a:latin typeface="Calibri" charset="0"/>
              </a:defRPr>
            </a:lvl7pPr>
            <a:lvl8pPr marL="3505200" indent="-304800" eaLnBrk="0" fontAlgn="base" hangingPunct="0">
              <a:spcBef>
                <a:spcPct val="20000"/>
              </a:spcBef>
              <a:spcAft>
                <a:spcPct val="0"/>
              </a:spcAft>
              <a:buFont typeface="Arial" charset="0"/>
              <a:buChar char="»"/>
              <a:defRPr sz="2000">
                <a:solidFill>
                  <a:schemeClr val="tx1"/>
                </a:solidFill>
                <a:latin typeface="Calibri" charset="0"/>
              </a:defRPr>
            </a:lvl8pPr>
            <a:lvl9pPr marL="3962400" indent="-3048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Clr>
                <a:srgbClr val="FF0000"/>
              </a:buClr>
              <a:buFontTx/>
              <a:buChar char="•"/>
              <a:defRPr/>
            </a:pPr>
            <a:r>
              <a:rPr lang="de-DE" altLang="de-DE" sz="4000" dirty="0">
                <a:latin typeface="+mn-lt"/>
                <a:ea typeface="Arial" charset="0"/>
                <a:cs typeface="+mn-cs"/>
              </a:rPr>
              <a:t>Bestimmung der schmerzfreien Gehstrecke (Laufband oder ebenerdig)</a:t>
            </a:r>
          </a:p>
          <a:p>
            <a:pPr eaLnBrk="1" hangingPunct="1">
              <a:spcBef>
                <a:spcPct val="50000"/>
              </a:spcBef>
              <a:buClr>
                <a:srgbClr val="FF0000"/>
              </a:buClr>
              <a:buFontTx/>
              <a:buChar char="•"/>
              <a:defRPr/>
            </a:pPr>
            <a:r>
              <a:rPr lang="de-DE" altLang="de-DE" sz="4000" dirty="0">
                <a:latin typeface="+mn-lt"/>
                <a:ea typeface="Arial" charset="0"/>
                <a:cs typeface="+mn-cs"/>
              </a:rPr>
              <a:t>Mehrfach tägliches Training mit 2/3</a:t>
            </a:r>
            <a:br>
              <a:rPr lang="de-DE" altLang="de-DE" sz="4000" dirty="0">
                <a:latin typeface="+mn-lt"/>
                <a:ea typeface="Arial" charset="0"/>
                <a:cs typeface="+mn-cs"/>
              </a:rPr>
            </a:br>
            <a:r>
              <a:rPr lang="de-DE" altLang="de-DE" sz="4000" dirty="0">
                <a:latin typeface="+mn-lt"/>
                <a:ea typeface="Arial" charset="0"/>
                <a:cs typeface="+mn-cs"/>
              </a:rPr>
              <a:t>der erreichten Gehstrecke </a:t>
            </a:r>
          </a:p>
          <a:p>
            <a:pPr eaLnBrk="1" hangingPunct="1">
              <a:buClr>
                <a:srgbClr val="FF0000"/>
              </a:buClr>
              <a:buFontTx/>
              <a:buChar char="•"/>
              <a:defRPr/>
            </a:pPr>
            <a:r>
              <a:rPr lang="de-DE" altLang="de-DE" sz="4000" dirty="0">
                <a:latin typeface="+mn-lt"/>
                <a:ea typeface="Arial" charset="0"/>
                <a:cs typeface="+mn-cs"/>
              </a:rPr>
              <a:t>Zusätzlich sinnvoll: Gymnastik zur Körperwahrnehmungsschulung </a:t>
            </a:r>
          </a:p>
        </p:txBody>
      </p:sp>
      <p:pic>
        <p:nvPicPr>
          <p:cNvPr id="6" name="Grafik 6" descr="Ein Bild, das Boden, Im Haus enthält.&#10;&#10;Beschreibung automatisch generiert.">
            <a:extLst>
              <a:ext uri="{FF2B5EF4-FFF2-40B4-BE49-F238E27FC236}">
                <a16:creationId xmlns:a16="http://schemas.microsoft.com/office/drawing/2014/main" id="{E5B34D15-5F10-6D6B-9393-49D00195045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14630" y="6024904"/>
            <a:ext cx="4160544" cy="2773696"/>
          </a:xfrm>
          <a:prstGeom prst="rect">
            <a:avLst/>
          </a:prstGeom>
          <a:ln>
            <a:noFill/>
          </a:ln>
          <a:effectLst>
            <a:outerShdw blurRad="292100" dist="139700" dir="2700000" algn="tl" rotWithShape="0">
              <a:srgbClr val="333333">
                <a:alpha val="65000"/>
              </a:srgbClr>
            </a:outerShdw>
          </a:effectLst>
        </p:spPr>
      </p:pic>
      <p:pic>
        <p:nvPicPr>
          <p:cNvPr id="8" name="Grafik 7" descr="Ein Bild, das Person, Kleidung, draußen, Baum enthält.&#10;&#10;Automatisch generierte Beschreibung">
            <a:extLst>
              <a:ext uri="{FF2B5EF4-FFF2-40B4-BE49-F238E27FC236}">
                <a16:creationId xmlns:a16="http://schemas.microsoft.com/office/drawing/2014/main" id="{F65C5A59-476E-D61F-3721-CF22443109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76281" y="2904173"/>
            <a:ext cx="4160544" cy="2773696"/>
          </a:xfrm>
          <a:prstGeom prst="rect">
            <a:avLst/>
          </a:prstGeom>
          <a:ln>
            <a:noFill/>
          </a:ln>
          <a:effectLst>
            <a:outerShdw blurRad="292100" dist="139700" dir="2700000" algn="tl" rotWithShape="0">
              <a:srgbClr val="333333">
                <a:alpha val="65000"/>
              </a:srgbClr>
            </a:outerShdw>
          </a:effectLst>
        </p:spPr>
      </p:pic>
      <p:sp>
        <p:nvSpPr>
          <p:cNvPr id="9" name="Textfeld 1">
            <a:extLst>
              <a:ext uri="{FF2B5EF4-FFF2-40B4-BE49-F238E27FC236}">
                <a16:creationId xmlns:a16="http://schemas.microsoft.com/office/drawing/2014/main" id="{FC8F7FF2-0065-0B52-858F-693098854344}"/>
              </a:ext>
            </a:extLst>
          </p:cNvPr>
          <p:cNvSpPr txBox="1">
            <a:spLocks noChangeArrowheads="1"/>
          </p:cNvSpPr>
          <p:nvPr/>
        </p:nvSpPr>
        <p:spPr bwMode="auto">
          <a:xfrm>
            <a:off x="11952229" y="5653488"/>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iStock.com/PIKSEL</a:t>
            </a:r>
          </a:p>
        </p:txBody>
      </p:sp>
      <p:sp>
        <p:nvSpPr>
          <p:cNvPr id="10" name="Textfeld 1">
            <a:extLst>
              <a:ext uri="{FF2B5EF4-FFF2-40B4-BE49-F238E27FC236}">
                <a16:creationId xmlns:a16="http://schemas.microsoft.com/office/drawing/2014/main" id="{FF955EEF-681D-C868-25C3-350CAB6569A9}"/>
              </a:ext>
            </a:extLst>
          </p:cNvPr>
          <p:cNvSpPr txBox="1">
            <a:spLocks noChangeArrowheads="1"/>
          </p:cNvSpPr>
          <p:nvPr/>
        </p:nvSpPr>
        <p:spPr bwMode="auto">
          <a:xfrm>
            <a:off x="11983687" y="8830890"/>
            <a:ext cx="17491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jacoblund</a:t>
            </a:r>
            <a:endParaRPr lang="de-DE" altLang="de-DE" sz="845" dirty="0">
              <a:solidFill>
                <a:srgbClr val="000000"/>
              </a:solidFill>
            </a:endParaRPr>
          </a:p>
        </p:txBody>
      </p:sp>
    </p:spTree>
    <p:extLst>
      <p:ext uri="{BB962C8B-B14F-4D97-AF65-F5344CB8AC3E}">
        <p14:creationId xmlns:p14="http://schemas.microsoft.com/office/powerpoint/2010/main" val="3189700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9B8BFB-F6F0-A950-8F7F-4D5C9AFC858D}"/>
              </a:ext>
            </a:extLst>
          </p:cNvPr>
          <p:cNvSpPr>
            <a:spLocks noGrp="1"/>
          </p:cNvSpPr>
          <p:nvPr>
            <p:ph type="title"/>
          </p:nvPr>
        </p:nvSpPr>
        <p:spPr/>
        <p:txBody>
          <a:bodyPr/>
          <a:lstStyle/>
          <a:p>
            <a:r>
              <a:rPr lang="de-DE" altLang="de-DE" dirty="0"/>
              <a:t>Gezieltes Muskeltraining bei Durchblutungsstörungen der Beine</a:t>
            </a:r>
            <a:endParaRPr lang="de-DE" dirty="0"/>
          </a:p>
        </p:txBody>
      </p:sp>
      <p:sp>
        <p:nvSpPr>
          <p:cNvPr id="3" name="Fußzeilenplatzhalter 2">
            <a:extLst>
              <a:ext uri="{FF2B5EF4-FFF2-40B4-BE49-F238E27FC236}">
                <a16:creationId xmlns:a16="http://schemas.microsoft.com/office/drawing/2014/main" id="{6A6153D0-A427-1CF1-64BD-80C3A403287C}"/>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4FEF0FAD-AB01-4A72-9402-2017B9DAC87C}"/>
              </a:ext>
            </a:extLst>
          </p:cNvPr>
          <p:cNvSpPr>
            <a:spLocks noGrp="1"/>
          </p:cNvSpPr>
          <p:nvPr>
            <p:ph type="sldNum" sz="quarter" idx="12"/>
          </p:nvPr>
        </p:nvSpPr>
        <p:spPr/>
        <p:txBody>
          <a:bodyPr/>
          <a:lstStyle/>
          <a:p>
            <a:fld id="{B3A822A4-EDFE-4CD2-96DE-76F9B1E0F00B}" type="slidenum">
              <a:rPr lang="de-DE" altLang="de-DE" smtClean="0"/>
              <a:pPr/>
              <a:t>24</a:t>
            </a:fld>
            <a:endParaRPr lang="de-DE" altLang="de-DE"/>
          </a:p>
        </p:txBody>
      </p:sp>
      <p:pic>
        <p:nvPicPr>
          <p:cNvPr id="6" name="Grafik 5" descr="Ein Bild, das körperliche Fitness, Schuhwerk, Sporthosen, Hüfte enthält.&#10;&#10;Automatisch generierte Beschreibung">
            <a:extLst>
              <a:ext uri="{FF2B5EF4-FFF2-40B4-BE49-F238E27FC236}">
                <a16:creationId xmlns:a16="http://schemas.microsoft.com/office/drawing/2014/main" id="{57747690-E1AC-2072-512C-A62A4DC3FF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8277" y="2888262"/>
            <a:ext cx="7431846" cy="5165939"/>
          </a:xfrm>
          <a:prstGeom prst="rect">
            <a:avLst/>
          </a:prstGeom>
        </p:spPr>
      </p:pic>
      <p:pic>
        <p:nvPicPr>
          <p:cNvPr id="8" name="Grafik 7" descr="Ein Bild, das Schuhwerk, Frau, Gelenk, Tanz enthält.&#10;&#10;Automatisch generierte Beschreibung">
            <a:extLst>
              <a:ext uri="{FF2B5EF4-FFF2-40B4-BE49-F238E27FC236}">
                <a16:creationId xmlns:a16="http://schemas.microsoft.com/office/drawing/2014/main" id="{D7412D98-1A05-9D0B-450A-BF4B6A748F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5417" y="2888262"/>
            <a:ext cx="7553331" cy="5165939"/>
          </a:xfrm>
          <a:prstGeom prst="rect">
            <a:avLst/>
          </a:prstGeom>
        </p:spPr>
      </p:pic>
      <p:sp>
        <p:nvSpPr>
          <p:cNvPr id="9" name="Textfeld 1">
            <a:extLst>
              <a:ext uri="{FF2B5EF4-FFF2-40B4-BE49-F238E27FC236}">
                <a16:creationId xmlns:a16="http://schemas.microsoft.com/office/drawing/2014/main" id="{AAA086B9-D402-3197-624A-B7272648F4E5}"/>
              </a:ext>
            </a:extLst>
          </p:cNvPr>
          <p:cNvSpPr txBox="1">
            <a:spLocks noChangeArrowheads="1"/>
          </p:cNvSpPr>
          <p:nvPr/>
        </p:nvSpPr>
        <p:spPr bwMode="auto">
          <a:xfrm>
            <a:off x="1368218" y="8054201"/>
            <a:ext cx="164019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iStock.com/solar22</a:t>
            </a:r>
          </a:p>
        </p:txBody>
      </p:sp>
      <p:sp>
        <p:nvSpPr>
          <p:cNvPr id="10" name="Textfeld 1">
            <a:extLst>
              <a:ext uri="{FF2B5EF4-FFF2-40B4-BE49-F238E27FC236}">
                <a16:creationId xmlns:a16="http://schemas.microsoft.com/office/drawing/2014/main" id="{F9DE2FF5-A5FA-5C1C-65A1-B143F6529953}"/>
              </a:ext>
            </a:extLst>
          </p:cNvPr>
          <p:cNvSpPr txBox="1">
            <a:spLocks noChangeArrowheads="1"/>
          </p:cNvSpPr>
          <p:nvPr/>
        </p:nvSpPr>
        <p:spPr bwMode="auto">
          <a:xfrm>
            <a:off x="9208277" y="8054201"/>
            <a:ext cx="164019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iStock.com/solar22</a:t>
            </a:r>
          </a:p>
        </p:txBody>
      </p:sp>
    </p:spTree>
    <p:extLst>
      <p:ext uri="{BB962C8B-B14F-4D97-AF65-F5344CB8AC3E}">
        <p14:creationId xmlns:p14="http://schemas.microsoft.com/office/powerpoint/2010/main" val="5702588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16292F-A60B-E055-2024-3E5A313C3DF2}"/>
              </a:ext>
            </a:extLst>
          </p:cNvPr>
          <p:cNvSpPr>
            <a:spLocks noGrp="1"/>
          </p:cNvSpPr>
          <p:nvPr>
            <p:ph type="title"/>
          </p:nvPr>
        </p:nvSpPr>
        <p:spPr/>
        <p:txBody>
          <a:bodyPr/>
          <a:lstStyle/>
          <a:p>
            <a:r>
              <a:rPr lang="de-DE" altLang="de-DE" dirty="0"/>
              <a:t>Worauf kommt es grundsätzlich bei der Bewegung an?</a:t>
            </a:r>
            <a:endParaRPr lang="de-DE" dirty="0"/>
          </a:p>
        </p:txBody>
      </p:sp>
      <p:sp>
        <p:nvSpPr>
          <p:cNvPr id="3" name="Fußzeilenplatzhalter 2">
            <a:extLst>
              <a:ext uri="{FF2B5EF4-FFF2-40B4-BE49-F238E27FC236}">
                <a16:creationId xmlns:a16="http://schemas.microsoft.com/office/drawing/2014/main" id="{2094F204-0CDB-04F3-DCEA-9696760F48FC}"/>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6D199F92-BF33-945C-9390-274F54633670}"/>
              </a:ext>
            </a:extLst>
          </p:cNvPr>
          <p:cNvSpPr>
            <a:spLocks noGrp="1"/>
          </p:cNvSpPr>
          <p:nvPr>
            <p:ph type="sldNum" sz="quarter" idx="12"/>
          </p:nvPr>
        </p:nvSpPr>
        <p:spPr/>
        <p:txBody>
          <a:bodyPr/>
          <a:lstStyle/>
          <a:p>
            <a:fld id="{B3A822A4-EDFE-4CD2-96DE-76F9B1E0F00B}" type="slidenum">
              <a:rPr lang="de-DE" altLang="de-DE" smtClean="0"/>
              <a:pPr/>
              <a:t>25</a:t>
            </a:fld>
            <a:endParaRPr lang="de-DE" altLang="de-DE"/>
          </a:p>
        </p:txBody>
      </p:sp>
      <p:sp>
        <p:nvSpPr>
          <p:cNvPr id="5" name="Rectangle 3">
            <a:extLst>
              <a:ext uri="{FF2B5EF4-FFF2-40B4-BE49-F238E27FC236}">
                <a16:creationId xmlns:a16="http://schemas.microsoft.com/office/drawing/2014/main" id="{081F9C2C-19B2-E4C0-A60C-AC0805AB8E0A}"/>
              </a:ext>
            </a:extLst>
          </p:cNvPr>
          <p:cNvSpPr txBox="1">
            <a:spLocks noChangeArrowheads="1"/>
          </p:cNvSpPr>
          <p:nvPr/>
        </p:nvSpPr>
        <p:spPr>
          <a:xfrm>
            <a:off x="751942" y="3646314"/>
            <a:ext cx="8842388" cy="4629163"/>
          </a:xfrm>
          <a:prstGeom prst="rect">
            <a:avLst/>
          </a:prstGeom>
        </p:spPr>
        <p:txBody>
          <a:bodyPr>
            <a:normAutofit/>
          </a:bodyPr>
          <a:lst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mn-lt"/>
                <a:ea typeface="+mn-ea"/>
                <a:cs typeface="+mn-cs"/>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mn-lt"/>
                <a:ea typeface="+mn-ea"/>
                <a:cs typeface="+mn-cs"/>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mn-lt"/>
                <a:ea typeface="+mn-ea"/>
                <a:cs typeface="+mn-cs"/>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a:lstStyle>
          <a:p>
            <a:pPr>
              <a:lnSpc>
                <a:spcPct val="100000"/>
              </a:lnSpc>
              <a:spcBef>
                <a:spcPct val="50000"/>
              </a:spcBef>
              <a:spcAft>
                <a:spcPct val="0"/>
              </a:spcAft>
              <a:buClr>
                <a:srgbClr val="FF0000"/>
              </a:buClr>
            </a:pPr>
            <a:r>
              <a:rPr lang="de-DE" altLang="de-DE" dirty="0"/>
              <a:t>zu wenig, zu selten - hilft nicht</a:t>
            </a:r>
          </a:p>
          <a:p>
            <a:pPr>
              <a:lnSpc>
                <a:spcPct val="100000"/>
              </a:lnSpc>
              <a:spcBef>
                <a:spcPct val="50000"/>
              </a:spcBef>
              <a:spcAft>
                <a:spcPct val="0"/>
              </a:spcAft>
              <a:buClr>
                <a:srgbClr val="FF0000"/>
              </a:buClr>
            </a:pPr>
            <a:r>
              <a:rPr lang="de-DE" altLang="de-DE" dirty="0"/>
              <a:t>zu viel, zu intensiv - kann schaden</a:t>
            </a:r>
          </a:p>
          <a:p>
            <a:pPr>
              <a:lnSpc>
                <a:spcPct val="100000"/>
              </a:lnSpc>
              <a:spcBef>
                <a:spcPct val="50000"/>
              </a:spcBef>
              <a:spcAft>
                <a:spcPct val="0"/>
              </a:spcAft>
              <a:buClr>
                <a:srgbClr val="FF0000"/>
              </a:buClr>
            </a:pPr>
            <a:r>
              <a:rPr lang="de-DE" altLang="de-DE" dirty="0"/>
              <a:t>regelmäßige Anpassung des Trainingsprogramms gemeinsam</a:t>
            </a:r>
            <a:br>
              <a:rPr lang="de-DE" altLang="de-DE" dirty="0"/>
            </a:br>
            <a:r>
              <a:rPr lang="de-DE" altLang="de-DE" dirty="0"/>
              <a:t>mit </a:t>
            </a:r>
            <a:r>
              <a:rPr lang="de-DE" altLang="de-DE" dirty="0">
                <a:solidFill>
                  <a:srgbClr val="FF0000"/>
                </a:solidFill>
              </a:rPr>
              <a:t>dem Übungsleiter und sportkundigen </a:t>
            </a:r>
            <a:r>
              <a:rPr lang="de-DE" altLang="de-DE" dirty="0"/>
              <a:t>Arzt</a:t>
            </a:r>
          </a:p>
          <a:p>
            <a:pPr>
              <a:spcBef>
                <a:spcPct val="50000"/>
              </a:spcBef>
              <a:spcAft>
                <a:spcPct val="0"/>
              </a:spcAft>
            </a:pPr>
            <a:endParaRPr lang="de-DE" altLang="de-DE" dirty="0"/>
          </a:p>
        </p:txBody>
      </p:sp>
      <p:pic>
        <p:nvPicPr>
          <p:cNvPr id="7" name="Grafik 6" descr="Ein Bild, das Person, Im Haus, Yoga, Yogamatte enthält.&#10;&#10;Automatisch generierte Beschreibung">
            <a:extLst>
              <a:ext uri="{FF2B5EF4-FFF2-40B4-BE49-F238E27FC236}">
                <a16:creationId xmlns:a16="http://schemas.microsoft.com/office/drawing/2014/main" id="{76167838-C68A-6E48-24B9-F9BB06B15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94330" y="3367610"/>
            <a:ext cx="6943745" cy="4629163"/>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226DDA3C-C195-4C6A-5D5D-A3ADCFEB981F}"/>
              </a:ext>
            </a:extLst>
          </p:cNvPr>
          <p:cNvSpPr txBox="1">
            <a:spLocks noChangeArrowheads="1"/>
          </p:cNvSpPr>
          <p:nvPr/>
        </p:nvSpPr>
        <p:spPr bwMode="auto">
          <a:xfrm>
            <a:off x="9594330" y="8139580"/>
            <a:ext cx="17491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jakoblund</a:t>
            </a:r>
            <a:endParaRPr lang="de-DE" altLang="de-DE" sz="845" dirty="0">
              <a:solidFill>
                <a:srgbClr val="000000"/>
              </a:solidFill>
            </a:endParaRPr>
          </a:p>
        </p:txBody>
      </p:sp>
    </p:spTree>
    <p:extLst>
      <p:ext uri="{BB962C8B-B14F-4D97-AF65-F5344CB8AC3E}">
        <p14:creationId xmlns:p14="http://schemas.microsoft.com/office/powerpoint/2010/main" val="878461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EA3E3F-A12B-4D1D-8B08-6D69C771AAF8}"/>
              </a:ext>
            </a:extLst>
          </p:cNvPr>
          <p:cNvSpPr>
            <a:spLocks noGrp="1"/>
          </p:cNvSpPr>
          <p:nvPr>
            <p:ph type="title"/>
          </p:nvPr>
        </p:nvSpPr>
        <p:spPr/>
        <p:txBody>
          <a:bodyPr>
            <a:normAutofit/>
          </a:bodyPr>
          <a:lstStyle/>
          <a:p>
            <a:pPr eaLnBrk="1" hangingPunct="1">
              <a:spcBef>
                <a:spcPct val="0"/>
              </a:spcBef>
              <a:defRPr/>
            </a:pPr>
            <a:r>
              <a:rPr lang="de-DE" altLang="de-DE" sz="4400" dirty="0">
                <a:latin typeface="+mj-lt"/>
                <a:ea typeface="Times New Roman" charset="0"/>
                <a:cs typeface="+mj-cs"/>
              </a:rPr>
              <a:t>Einfache Ziele!</a:t>
            </a:r>
            <a:br>
              <a:rPr lang="de-DE" altLang="de-DE" sz="4400" dirty="0">
                <a:latin typeface="+mj-lt"/>
                <a:ea typeface="Times New Roman" charset="0"/>
                <a:cs typeface="+mj-cs"/>
              </a:rPr>
            </a:br>
            <a:r>
              <a:rPr lang="de-DE" altLang="de-DE" sz="4400" dirty="0">
                <a:latin typeface="+mj-lt"/>
                <a:ea typeface="Times New Roman" charset="0"/>
                <a:cs typeface="+mj-cs"/>
              </a:rPr>
              <a:t>Regelmäßig Umsetzen!</a:t>
            </a:r>
            <a:endParaRPr lang="de-DE" sz="4400" dirty="0"/>
          </a:p>
        </p:txBody>
      </p:sp>
      <p:sp>
        <p:nvSpPr>
          <p:cNvPr id="3" name="Fußzeilenplatzhalter 2">
            <a:extLst>
              <a:ext uri="{FF2B5EF4-FFF2-40B4-BE49-F238E27FC236}">
                <a16:creationId xmlns:a16="http://schemas.microsoft.com/office/drawing/2014/main" id="{85A372CB-9933-8312-49EC-750E3045D1C6}"/>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1F47C081-B8D7-DE64-AC5B-774A752061BA}"/>
              </a:ext>
            </a:extLst>
          </p:cNvPr>
          <p:cNvSpPr>
            <a:spLocks noGrp="1"/>
          </p:cNvSpPr>
          <p:nvPr>
            <p:ph type="sldNum" sz="quarter" idx="12"/>
          </p:nvPr>
        </p:nvSpPr>
        <p:spPr/>
        <p:txBody>
          <a:bodyPr/>
          <a:lstStyle/>
          <a:p>
            <a:fld id="{B3A822A4-EDFE-4CD2-96DE-76F9B1E0F00B}" type="slidenum">
              <a:rPr lang="de-DE" altLang="de-DE" smtClean="0"/>
              <a:pPr/>
              <a:t>26</a:t>
            </a:fld>
            <a:endParaRPr lang="de-DE" altLang="de-DE"/>
          </a:p>
        </p:txBody>
      </p:sp>
      <p:sp>
        <p:nvSpPr>
          <p:cNvPr id="6" name="Rectangle 9">
            <a:extLst>
              <a:ext uri="{FF2B5EF4-FFF2-40B4-BE49-F238E27FC236}">
                <a16:creationId xmlns:a16="http://schemas.microsoft.com/office/drawing/2014/main" id="{41E78A74-39E4-1705-C39D-F315FDBC7811}"/>
              </a:ext>
            </a:extLst>
          </p:cNvPr>
          <p:cNvSpPr>
            <a:spLocks noChangeArrowheads="1"/>
          </p:cNvSpPr>
          <p:nvPr/>
        </p:nvSpPr>
        <p:spPr bwMode="auto">
          <a:xfrm>
            <a:off x="2693796" y="3430290"/>
            <a:ext cx="4514601" cy="5031307"/>
          </a:xfrm>
          <a:prstGeom prst="rect">
            <a:avLst/>
          </a:prstGeom>
          <a:noFill/>
          <a:ln w="3175">
            <a:solidFill>
              <a:schemeClr val="tx1"/>
            </a:solidFill>
          </a:ln>
          <a:effectLst/>
        </p:spPr>
        <p:txBody>
          <a:bodyPr/>
          <a:lstStyle>
            <a:lvl1pPr marL="457200" indent="-457200" eaLnBrk="0" hangingPunct="0">
              <a:spcBef>
                <a:spcPct val="20000"/>
              </a:spcBef>
              <a:buFont typeface="Arial" charset="0"/>
              <a:buChar char="•"/>
              <a:defRPr sz="3200">
                <a:solidFill>
                  <a:schemeClr val="tx1"/>
                </a:solidFill>
                <a:latin typeface="Calibri" charset="0"/>
              </a:defRPr>
            </a:lvl1pPr>
            <a:lvl2pPr marL="838200" indent="-381000" eaLnBrk="0" hangingPunct="0">
              <a:spcBef>
                <a:spcPct val="20000"/>
              </a:spcBef>
              <a:buFont typeface="Arial" charset="0"/>
              <a:buChar char="–"/>
              <a:defRPr sz="2800">
                <a:solidFill>
                  <a:schemeClr val="tx1"/>
                </a:solidFill>
                <a:latin typeface="Calibri" charset="0"/>
              </a:defRPr>
            </a:lvl2pPr>
            <a:lvl3pPr marL="1257300" indent="-342900" eaLnBrk="0" hangingPunct="0">
              <a:spcBef>
                <a:spcPct val="20000"/>
              </a:spcBef>
              <a:buFont typeface="Arial" charset="0"/>
              <a:buChar char="•"/>
              <a:defRPr sz="2400">
                <a:solidFill>
                  <a:schemeClr val="tx1"/>
                </a:solidFill>
                <a:latin typeface="Calibri" charset="0"/>
              </a:defRPr>
            </a:lvl3pPr>
            <a:lvl4pPr marL="1676400" indent="-304800" eaLnBrk="0" hangingPunct="0">
              <a:spcBef>
                <a:spcPct val="20000"/>
              </a:spcBef>
              <a:buFont typeface="Arial" charset="0"/>
              <a:buChar char="–"/>
              <a:defRPr sz="2000">
                <a:solidFill>
                  <a:schemeClr val="tx1"/>
                </a:solidFill>
                <a:latin typeface="Calibri" charset="0"/>
              </a:defRPr>
            </a:lvl4pPr>
            <a:lvl5pPr marL="2133600" indent="-304800" eaLnBrk="0" hangingPunct="0">
              <a:spcBef>
                <a:spcPct val="20000"/>
              </a:spcBef>
              <a:buFont typeface="Arial" charset="0"/>
              <a:buChar char="»"/>
              <a:defRPr sz="2000">
                <a:solidFill>
                  <a:schemeClr val="tx1"/>
                </a:solidFill>
                <a:latin typeface="Calibri" charset="0"/>
              </a:defRPr>
            </a:lvl5pPr>
            <a:lvl6pPr marL="2590800" indent="-304800" eaLnBrk="0" fontAlgn="base" hangingPunct="0">
              <a:spcBef>
                <a:spcPct val="20000"/>
              </a:spcBef>
              <a:spcAft>
                <a:spcPct val="0"/>
              </a:spcAft>
              <a:buFont typeface="Arial" charset="0"/>
              <a:buChar char="»"/>
              <a:defRPr sz="2000">
                <a:solidFill>
                  <a:schemeClr val="tx1"/>
                </a:solidFill>
                <a:latin typeface="Calibri" charset="0"/>
              </a:defRPr>
            </a:lvl6pPr>
            <a:lvl7pPr marL="3048000" indent="-304800" eaLnBrk="0" fontAlgn="base" hangingPunct="0">
              <a:spcBef>
                <a:spcPct val="20000"/>
              </a:spcBef>
              <a:spcAft>
                <a:spcPct val="0"/>
              </a:spcAft>
              <a:buFont typeface="Arial" charset="0"/>
              <a:buChar char="»"/>
              <a:defRPr sz="2000">
                <a:solidFill>
                  <a:schemeClr val="tx1"/>
                </a:solidFill>
                <a:latin typeface="Calibri" charset="0"/>
              </a:defRPr>
            </a:lvl7pPr>
            <a:lvl8pPr marL="3505200" indent="-304800" eaLnBrk="0" fontAlgn="base" hangingPunct="0">
              <a:spcBef>
                <a:spcPct val="20000"/>
              </a:spcBef>
              <a:spcAft>
                <a:spcPct val="0"/>
              </a:spcAft>
              <a:buFont typeface="Arial" charset="0"/>
              <a:buChar char="»"/>
              <a:defRPr sz="2000">
                <a:solidFill>
                  <a:schemeClr val="tx1"/>
                </a:solidFill>
                <a:latin typeface="Calibri" charset="0"/>
              </a:defRPr>
            </a:lvl8pPr>
            <a:lvl9pPr marL="3962400" indent="-304800" eaLnBrk="0" fontAlgn="base" hangingPunct="0">
              <a:spcBef>
                <a:spcPct val="20000"/>
              </a:spcBef>
              <a:spcAft>
                <a:spcPct val="0"/>
              </a:spcAft>
              <a:buFont typeface="Arial" charset="0"/>
              <a:buChar char="»"/>
              <a:defRPr sz="2000">
                <a:solidFill>
                  <a:schemeClr val="tx1"/>
                </a:solidFill>
                <a:latin typeface="Calibri" charset="0"/>
              </a:defRPr>
            </a:lvl9pPr>
          </a:lstStyle>
          <a:p>
            <a:pPr marL="0" indent="0" algn="ctr" eaLnBrk="1" hangingPunct="1">
              <a:spcBef>
                <a:spcPct val="50000"/>
              </a:spcBef>
              <a:buClr>
                <a:srgbClr val="FF6600"/>
              </a:buClr>
              <a:buNone/>
              <a:defRPr/>
            </a:pPr>
            <a:r>
              <a:rPr lang="de-DE" altLang="de-DE" sz="4000" dirty="0">
                <a:solidFill>
                  <a:srgbClr val="686868"/>
                </a:solidFill>
                <a:latin typeface="+mn-lt"/>
                <a:ea typeface="Arial" charset="0"/>
                <a:cs typeface="+mn-cs"/>
              </a:rPr>
              <a:t>Alltagsaktivität</a:t>
            </a: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r>
              <a:rPr lang="de-DE" altLang="de-DE" sz="4000" dirty="0">
                <a:solidFill>
                  <a:srgbClr val="686868"/>
                </a:solidFill>
                <a:latin typeface="+mn-lt"/>
                <a:ea typeface="Arial" charset="0"/>
              </a:rPr>
              <a:t>z. B. 10.000 Schritte</a:t>
            </a:r>
          </a:p>
          <a:p>
            <a:pPr marL="0" indent="0" eaLnBrk="1" hangingPunct="1">
              <a:spcBef>
                <a:spcPct val="50000"/>
              </a:spcBef>
              <a:buClr>
                <a:srgbClr val="FF6600"/>
              </a:buClr>
              <a:buNone/>
              <a:defRPr/>
            </a:pPr>
            <a:endParaRPr lang="de-DE" altLang="de-DE" sz="4000" dirty="0">
              <a:solidFill>
                <a:srgbClr val="686868"/>
              </a:solidFill>
              <a:latin typeface="+mn-lt"/>
              <a:ea typeface="Arial" charset="0"/>
              <a:cs typeface="+mn-cs"/>
            </a:endParaRPr>
          </a:p>
        </p:txBody>
      </p:sp>
      <p:sp>
        <p:nvSpPr>
          <p:cNvPr id="7" name="Pfeil: nach unten 6">
            <a:extLst>
              <a:ext uri="{FF2B5EF4-FFF2-40B4-BE49-F238E27FC236}">
                <a16:creationId xmlns:a16="http://schemas.microsoft.com/office/drawing/2014/main" id="{11B892EE-2848-923E-0EAC-DCC66B3C55CF}"/>
              </a:ext>
            </a:extLst>
          </p:cNvPr>
          <p:cNvSpPr/>
          <p:nvPr/>
        </p:nvSpPr>
        <p:spPr>
          <a:xfrm>
            <a:off x="4210256" y="5149229"/>
            <a:ext cx="1584176"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9">
            <a:extLst>
              <a:ext uri="{FF2B5EF4-FFF2-40B4-BE49-F238E27FC236}">
                <a16:creationId xmlns:a16="http://schemas.microsoft.com/office/drawing/2014/main" id="{6F00ABA9-0D8E-BC6F-73E6-0840AE1EC1D3}"/>
              </a:ext>
            </a:extLst>
          </p:cNvPr>
          <p:cNvSpPr>
            <a:spLocks noChangeArrowheads="1"/>
          </p:cNvSpPr>
          <p:nvPr/>
        </p:nvSpPr>
        <p:spPr bwMode="auto">
          <a:xfrm>
            <a:off x="10107672" y="3394785"/>
            <a:ext cx="4514601" cy="5031307"/>
          </a:xfrm>
          <a:prstGeom prst="rect">
            <a:avLst/>
          </a:prstGeom>
          <a:noFill/>
          <a:ln w="3175">
            <a:solidFill>
              <a:schemeClr val="tx1"/>
            </a:solidFill>
          </a:ln>
          <a:effectLst/>
        </p:spPr>
        <p:txBody>
          <a:bodyPr/>
          <a:lstStyle>
            <a:lvl1pPr marL="457200" indent="-457200" eaLnBrk="0" hangingPunct="0">
              <a:spcBef>
                <a:spcPct val="20000"/>
              </a:spcBef>
              <a:buFont typeface="Arial" charset="0"/>
              <a:buChar char="•"/>
              <a:defRPr sz="3200">
                <a:solidFill>
                  <a:schemeClr val="tx1"/>
                </a:solidFill>
                <a:latin typeface="Calibri" charset="0"/>
              </a:defRPr>
            </a:lvl1pPr>
            <a:lvl2pPr marL="838200" indent="-381000" eaLnBrk="0" hangingPunct="0">
              <a:spcBef>
                <a:spcPct val="20000"/>
              </a:spcBef>
              <a:buFont typeface="Arial" charset="0"/>
              <a:buChar char="–"/>
              <a:defRPr sz="2800">
                <a:solidFill>
                  <a:schemeClr val="tx1"/>
                </a:solidFill>
                <a:latin typeface="Calibri" charset="0"/>
              </a:defRPr>
            </a:lvl2pPr>
            <a:lvl3pPr marL="1257300" indent="-342900" eaLnBrk="0" hangingPunct="0">
              <a:spcBef>
                <a:spcPct val="20000"/>
              </a:spcBef>
              <a:buFont typeface="Arial" charset="0"/>
              <a:buChar char="•"/>
              <a:defRPr sz="2400">
                <a:solidFill>
                  <a:schemeClr val="tx1"/>
                </a:solidFill>
                <a:latin typeface="Calibri" charset="0"/>
              </a:defRPr>
            </a:lvl3pPr>
            <a:lvl4pPr marL="1676400" indent="-304800" eaLnBrk="0" hangingPunct="0">
              <a:spcBef>
                <a:spcPct val="20000"/>
              </a:spcBef>
              <a:buFont typeface="Arial" charset="0"/>
              <a:buChar char="–"/>
              <a:defRPr sz="2000">
                <a:solidFill>
                  <a:schemeClr val="tx1"/>
                </a:solidFill>
                <a:latin typeface="Calibri" charset="0"/>
              </a:defRPr>
            </a:lvl4pPr>
            <a:lvl5pPr marL="2133600" indent="-304800" eaLnBrk="0" hangingPunct="0">
              <a:spcBef>
                <a:spcPct val="20000"/>
              </a:spcBef>
              <a:buFont typeface="Arial" charset="0"/>
              <a:buChar char="»"/>
              <a:defRPr sz="2000">
                <a:solidFill>
                  <a:schemeClr val="tx1"/>
                </a:solidFill>
                <a:latin typeface="Calibri" charset="0"/>
              </a:defRPr>
            </a:lvl5pPr>
            <a:lvl6pPr marL="2590800" indent="-304800" eaLnBrk="0" fontAlgn="base" hangingPunct="0">
              <a:spcBef>
                <a:spcPct val="20000"/>
              </a:spcBef>
              <a:spcAft>
                <a:spcPct val="0"/>
              </a:spcAft>
              <a:buFont typeface="Arial" charset="0"/>
              <a:buChar char="»"/>
              <a:defRPr sz="2000">
                <a:solidFill>
                  <a:schemeClr val="tx1"/>
                </a:solidFill>
                <a:latin typeface="Calibri" charset="0"/>
              </a:defRPr>
            </a:lvl6pPr>
            <a:lvl7pPr marL="3048000" indent="-304800" eaLnBrk="0" fontAlgn="base" hangingPunct="0">
              <a:spcBef>
                <a:spcPct val="20000"/>
              </a:spcBef>
              <a:spcAft>
                <a:spcPct val="0"/>
              </a:spcAft>
              <a:buFont typeface="Arial" charset="0"/>
              <a:buChar char="»"/>
              <a:defRPr sz="2000">
                <a:solidFill>
                  <a:schemeClr val="tx1"/>
                </a:solidFill>
                <a:latin typeface="Calibri" charset="0"/>
              </a:defRPr>
            </a:lvl7pPr>
            <a:lvl8pPr marL="3505200" indent="-304800" eaLnBrk="0" fontAlgn="base" hangingPunct="0">
              <a:spcBef>
                <a:spcPct val="20000"/>
              </a:spcBef>
              <a:spcAft>
                <a:spcPct val="0"/>
              </a:spcAft>
              <a:buFont typeface="Arial" charset="0"/>
              <a:buChar char="»"/>
              <a:defRPr sz="2000">
                <a:solidFill>
                  <a:schemeClr val="tx1"/>
                </a:solidFill>
                <a:latin typeface="Calibri" charset="0"/>
              </a:defRPr>
            </a:lvl8pPr>
            <a:lvl9pPr marL="3962400" indent="-304800" eaLnBrk="0" fontAlgn="base" hangingPunct="0">
              <a:spcBef>
                <a:spcPct val="20000"/>
              </a:spcBef>
              <a:spcAft>
                <a:spcPct val="0"/>
              </a:spcAft>
              <a:buFont typeface="Arial" charset="0"/>
              <a:buChar char="»"/>
              <a:defRPr sz="2000">
                <a:solidFill>
                  <a:schemeClr val="tx1"/>
                </a:solidFill>
                <a:latin typeface="Calibri" charset="0"/>
              </a:defRPr>
            </a:lvl9pPr>
          </a:lstStyle>
          <a:p>
            <a:pPr marL="0" indent="0" algn="ctr" eaLnBrk="1" hangingPunct="1">
              <a:spcBef>
                <a:spcPct val="50000"/>
              </a:spcBef>
              <a:buClr>
                <a:srgbClr val="FF6600"/>
              </a:buClr>
              <a:buNone/>
              <a:defRPr/>
            </a:pPr>
            <a:r>
              <a:rPr lang="de-DE" altLang="de-DE" sz="4000" dirty="0">
                <a:solidFill>
                  <a:srgbClr val="686868"/>
                </a:solidFill>
                <a:latin typeface="+mn-lt"/>
                <a:ea typeface="Arial" charset="0"/>
                <a:cs typeface="+mn-cs"/>
              </a:rPr>
              <a:t>1 Stunde Sport</a:t>
            </a: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endParaRPr lang="de-DE" altLang="de-DE" sz="4000" dirty="0">
              <a:solidFill>
                <a:srgbClr val="686868"/>
              </a:solidFill>
              <a:latin typeface="+mn-lt"/>
              <a:ea typeface="Arial" charset="0"/>
            </a:endParaRPr>
          </a:p>
          <a:p>
            <a:pPr marL="0" indent="0" algn="ctr" eaLnBrk="1" hangingPunct="1">
              <a:spcBef>
                <a:spcPct val="50000"/>
              </a:spcBef>
              <a:buClr>
                <a:srgbClr val="FF6600"/>
              </a:buClr>
              <a:buNone/>
              <a:defRPr/>
            </a:pPr>
            <a:r>
              <a:rPr lang="de-DE" altLang="de-DE" sz="4000" dirty="0">
                <a:solidFill>
                  <a:srgbClr val="686868"/>
                </a:solidFill>
                <a:latin typeface="+mn-lt"/>
                <a:ea typeface="Arial" charset="0"/>
              </a:rPr>
              <a:t>3 x Woche</a:t>
            </a:r>
          </a:p>
          <a:p>
            <a:pPr marL="0" indent="0" eaLnBrk="1" hangingPunct="1">
              <a:spcBef>
                <a:spcPct val="50000"/>
              </a:spcBef>
              <a:buClr>
                <a:srgbClr val="FF6600"/>
              </a:buClr>
              <a:buNone/>
              <a:defRPr/>
            </a:pPr>
            <a:endParaRPr lang="de-DE" altLang="de-DE" sz="4000" dirty="0">
              <a:solidFill>
                <a:srgbClr val="686868"/>
              </a:solidFill>
              <a:latin typeface="+mn-lt"/>
              <a:ea typeface="Arial" charset="0"/>
              <a:cs typeface="+mn-cs"/>
            </a:endParaRPr>
          </a:p>
        </p:txBody>
      </p:sp>
      <p:sp>
        <p:nvSpPr>
          <p:cNvPr id="9" name="Pfeil: nach unten 8">
            <a:extLst>
              <a:ext uri="{FF2B5EF4-FFF2-40B4-BE49-F238E27FC236}">
                <a16:creationId xmlns:a16="http://schemas.microsoft.com/office/drawing/2014/main" id="{B73B9C83-7F84-3978-030B-9C5AADA8B5E4}"/>
              </a:ext>
            </a:extLst>
          </p:cNvPr>
          <p:cNvSpPr/>
          <p:nvPr/>
        </p:nvSpPr>
        <p:spPr>
          <a:xfrm>
            <a:off x="11624132" y="5113724"/>
            <a:ext cx="1584176"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609810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1"/>
          <p:cNvSpPr>
            <a:spLocks noGrp="1" noChangeArrowheads="1"/>
          </p:cNvSpPr>
          <p:nvPr>
            <p:ph type="title"/>
          </p:nvPr>
        </p:nvSpPr>
        <p:spPr>
          <a:xfrm>
            <a:off x="2549526" y="1054101"/>
            <a:ext cx="12290425" cy="1319213"/>
          </a:xfrm>
        </p:spPr>
        <p:txBody>
          <a:bodyPr/>
          <a:lstStyle/>
          <a:p>
            <a:pPr eaLnBrk="1">
              <a:lnSpc>
                <a:spcPct val="100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pPr>
            <a:r>
              <a:rPr lang="de-DE" altLang="de-DE" sz="3600"/>
              <a:t>Vielen Dank für Ihre Aufmerksamkeit</a:t>
            </a:r>
          </a:p>
        </p:txBody>
      </p:sp>
      <p:sp>
        <p:nvSpPr>
          <p:cNvPr id="2" name="Fußzeilenplatzhalter 1">
            <a:extLst>
              <a:ext uri="{FF2B5EF4-FFF2-40B4-BE49-F238E27FC236}">
                <a16:creationId xmlns:a16="http://schemas.microsoft.com/office/drawing/2014/main" id="{7841956F-3C82-400A-2594-C78264F5AEDD}"/>
              </a:ext>
            </a:extLst>
          </p:cNvPr>
          <p:cNvSpPr>
            <a:spLocks noGrp="1"/>
          </p:cNvSpPr>
          <p:nvPr>
            <p:ph type="ftr" sz="quarter" idx="11"/>
          </p:nvPr>
        </p:nvSpPr>
        <p:spPr/>
        <p:txBody>
          <a:bodyPr/>
          <a:lstStyle/>
          <a:p>
            <a:r>
              <a:rPr lang="en-US"/>
              <a:t>Stand: April 2024 © DGPR</a:t>
            </a:r>
            <a:endParaRPr lang="en-US" dirty="0"/>
          </a:p>
        </p:txBody>
      </p:sp>
      <p:sp>
        <p:nvSpPr>
          <p:cNvPr id="55298" name="Foliennummernplatzhalter 3"/>
          <p:cNvSpPr>
            <a:spLocks noGrp="1"/>
          </p:cNvSpPr>
          <p:nvPr>
            <p:ph type="sldNum" sz="quarter" idx="12"/>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ctr">
              <a:lnSpc>
                <a:spcPct val="61000"/>
              </a:lnSpc>
              <a:spcAft>
                <a:spcPts val="142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9pPr>
          </a:lstStyle>
          <a:p>
            <a:pPr algn="r">
              <a:lnSpc>
                <a:spcPct val="93000"/>
              </a:lnSpc>
              <a:spcAft>
                <a:spcPct val="0"/>
              </a:spcAft>
              <a:buClrTx/>
              <a:buFontTx/>
              <a:buNone/>
            </a:pPr>
            <a:fld id="{0E22748A-81DA-4572-8791-6F53DEB5B1DB}" type="slidenum">
              <a:rPr lang="de-DE" altLang="de-DE" sz="1600">
                <a:solidFill>
                  <a:srgbClr val="FFFFFF"/>
                </a:solidFill>
              </a:rPr>
              <a:pPr algn="r">
                <a:lnSpc>
                  <a:spcPct val="93000"/>
                </a:lnSpc>
                <a:spcAft>
                  <a:spcPct val="0"/>
                </a:spcAft>
                <a:buClrTx/>
                <a:buFontTx/>
                <a:buNone/>
              </a:pPr>
              <a:t>27</a:t>
            </a:fld>
            <a:endParaRPr lang="de-DE" altLang="de-DE" sz="1600">
              <a:solidFill>
                <a:srgbClr val="FFFFFF"/>
              </a:solidFill>
            </a:endParaRPr>
          </a:p>
        </p:txBody>
      </p:sp>
      <p:sp>
        <p:nvSpPr>
          <p:cNvPr id="55300" name="Rectangle 2"/>
          <p:cNvSpPr txBox="1">
            <a:spLocks noChangeArrowheads="1"/>
          </p:cNvSpPr>
          <p:nvPr/>
        </p:nvSpPr>
        <p:spPr bwMode="auto">
          <a:xfrm>
            <a:off x="2517776" y="2782889"/>
            <a:ext cx="12290425" cy="6264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0" rIns="45000" bIns="45000"/>
          <a:lstStyle>
            <a:lvl1pPr marL="444500" algn="ctr">
              <a:lnSpc>
                <a:spcPct val="61000"/>
              </a:lnSpc>
              <a:spcAft>
                <a:spcPts val="1425"/>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itchFamily="34" charset="0"/>
                <a:cs typeface="Arial" pitchFamily="34" charset="0"/>
              </a:defRPr>
            </a:lvl9pPr>
          </a:lstStyle>
          <a:p>
            <a:pPr algn="l" eaLnBrk="1">
              <a:lnSpc>
                <a:spcPct val="85000"/>
              </a:lnSpc>
              <a:spcBef>
                <a:spcPts val="1800"/>
              </a:spcBef>
              <a:spcAft>
                <a:spcPts val="1200"/>
              </a:spcAft>
              <a:buClr>
                <a:srgbClr val="757575"/>
              </a:buClr>
              <a:buSzPct val="82000"/>
            </a:pPr>
            <a:r>
              <a:rPr lang="de-DE" altLang="de-DE" sz="2800"/>
              <a:t>Weitere Vorträge im Rahmen der Gesundheitsbildung:</a:t>
            </a:r>
          </a:p>
          <a:p>
            <a:pPr algn="l" eaLnBrk="1">
              <a:lnSpc>
                <a:spcPct val="85000"/>
              </a:lnSpc>
              <a:spcBef>
                <a:spcPts val="1800"/>
              </a:spcBef>
              <a:spcAft>
                <a:spcPts val="1200"/>
              </a:spcAft>
              <a:buClr>
                <a:srgbClr val="757575"/>
              </a:buClr>
              <a:buSzPct val="82000"/>
            </a:pPr>
            <a:r>
              <a:rPr lang="de-DE" altLang="de-DE" sz="2800"/>
              <a:t>A: Krankheitsbewältigung bei arterieller Hypertonie</a:t>
            </a:r>
          </a:p>
          <a:p>
            <a:pPr algn="l" eaLnBrk="1">
              <a:lnSpc>
                <a:spcPct val="85000"/>
              </a:lnSpc>
              <a:spcBef>
                <a:spcPts val="1800"/>
              </a:spcBef>
              <a:spcAft>
                <a:spcPts val="1200"/>
              </a:spcAft>
              <a:buClr>
                <a:srgbClr val="757575"/>
              </a:buClr>
              <a:buSzPct val="82000"/>
            </a:pPr>
            <a:r>
              <a:rPr lang="de-DE" altLang="de-DE" sz="2800"/>
              <a:t>B: Risikofaktor Psyche bei KHK-Patienten, Stressformen</a:t>
            </a:r>
          </a:p>
          <a:p>
            <a:pPr algn="l" eaLnBrk="1">
              <a:lnSpc>
                <a:spcPct val="85000"/>
              </a:lnSpc>
              <a:spcBef>
                <a:spcPts val="1800"/>
              </a:spcBef>
              <a:spcAft>
                <a:spcPts val="1200"/>
              </a:spcAft>
              <a:buClr>
                <a:srgbClr val="757575"/>
              </a:buClr>
              <a:buSzPct val="82000"/>
            </a:pPr>
            <a:r>
              <a:rPr lang="de-DE" altLang="de-DE" sz="2800"/>
              <a:t>C: Kardiovaskuläre Risikofaktoren</a:t>
            </a:r>
          </a:p>
          <a:p>
            <a:pPr algn="l" eaLnBrk="1">
              <a:lnSpc>
                <a:spcPct val="85000"/>
              </a:lnSpc>
              <a:spcBef>
                <a:spcPts val="1800"/>
              </a:spcBef>
              <a:spcAft>
                <a:spcPts val="1200"/>
              </a:spcAft>
              <a:buClr>
                <a:srgbClr val="757575"/>
              </a:buClr>
              <a:buSzPct val="82000"/>
            </a:pPr>
            <a:r>
              <a:rPr lang="de-DE" altLang="de-DE" sz="2800"/>
              <a:t>D: Ernährung</a:t>
            </a:r>
          </a:p>
          <a:p>
            <a:pPr algn="l" eaLnBrk="1">
              <a:lnSpc>
                <a:spcPct val="85000"/>
              </a:lnSpc>
              <a:spcBef>
                <a:spcPts val="1800"/>
              </a:spcBef>
              <a:spcAft>
                <a:spcPts val="1200"/>
              </a:spcAft>
              <a:buClr>
                <a:srgbClr val="757575"/>
              </a:buClr>
              <a:buSzPct val="82000"/>
            </a:pPr>
            <a:r>
              <a:rPr lang="de-DE" altLang="de-DE" sz="2800">
                <a:solidFill>
                  <a:srgbClr val="BFBFBF"/>
                </a:solidFill>
              </a:rPr>
              <a:t>E: Körperliche Aktivität und Training in der Sekundärprävention</a:t>
            </a:r>
          </a:p>
          <a:p>
            <a:pPr algn="l" eaLnBrk="1">
              <a:lnSpc>
                <a:spcPct val="85000"/>
              </a:lnSpc>
              <a:spcBef>
                <a:spcPts val="1800"/>
              </a:spcBef>
              <a:spcAft>
                <a:spcPts val="1200"/>
              </a:spcAft>
              <a:buClr>
                <a:srgbClr val="757575"/>
              </a:buClr>
              <a:buSzPct val="82000"/>
            </a:pPr>
            <a:r>
              <a:rPr lang="de-DE" altLang="de-DE" sz="2800"/>
              <a:t>F: Koronare Krankheitsbilder</a:t>
            </a:r>
          </a:p>
          <a:p>
            <a:pPr algn="l" eaLnBrk="1">
              <a:lnSpc>
                <a:spcPct val="85000"/>
              </a:lnSpc>
              <a:spcBef>
                <a:spcPts val="1800"/>
              </a:spcBef>
              <a:spcAft>
                <a:spcPts val="1200"/>
              </a:spcAft>
              <a:buClr>
                <a:srgbClr val="757575"/>
              </a:buClr>
              <a:buSzPct val="82000"/>
            </a:pPr>
            <a:r>
              <a:rPr lang="de-DE" altLang="de-DE" sz="2800"/>
              <a:t>G: Primär- und Sekundärprävention kardiovaskulärer Erkrankungen</a:t>
            </a:r>
          </a:p>
          <a:p>
            <a:pPr algn="l" eaLnBrk="1">
              <a:lnSpc>
                <a:spcPct val="85000"/>
              </a:lnSpc>
              <a:spcBef>
                <a:spcPts val="1800"/>
              </a:spcBef>
              <a:spcAft>
                <a:spcPts val="1200"/>
              </a:spcAft>
              <a:buClr>
                <a:srgbClr val="757575"/>
              </a:buClr>
              <a:buSzPct val="82000"/>
            </a:pPr>
            <a:r>
              <a:rPr lang="de-DE" altLang="de-DE" sz="2800"/>
              <a:t>H: Risikofaktor Rauchen</a:t>
            </a:r>
          </a:p>
          <a:p>
            <a:pPr algn="l" eaLnBrk="1">
              <a:lnSpc>
                <a:spcPct val="85000"/>
              </a:lnSpc>
              <a:spcBef>
                <a:spcPts val="1800"/>
              </a:spcBef>
              <a:spcAft>
                <a:spcPts val="1200"/>
              </a:spcAft>
              <a:buClr>
                <a:srgbClr val="757575"/>
              </a:buClr>
              <a:buSzPct val="82000"/>
            </a:pPr>
            <a:endParaRPr lang="de-DE" altLang="de-DE" sz="2800"/>
          </a:p>
          <a:p>
            <a:pPr algn="l" eaLnBrk="1">
              <a:lnSpc>
                <a:spcPct val="85000"/>
              </a:lnSpc>
              <a:spcBef>
                <a:spcPts val="600"/>
              </a:spcBef>
              <a:spcAft>
                <a:spcPts val="600"/>
              </a:spcAft>
              <a:buClr>
                <a:srgbClr val="757575"/>
              </a:buClr>
              <a:buSzPct val="82000"/>
            </a:pPr>
            <a:endParaRPr lang="de-DE" altLang="de-DE" sz="2800"/>
          </a:p>
          <a:p>
            <a:pPr algn="l" eaLnBrk="1">
              <a:lnSpc>
                <a:spcPct val="85000"/>
              </a:lnSpc>
              <a:spcBef>
                <a:spcPts val="600"/>
              </a:spcBef>
              <a:spcAft>
                <a:spcPts val="600"/>
              </a:spcAft>
              <a:buClr>
                <a:srgbClr val="757575"/>
              </a:buClr>
              <a:buSzPct val="82000"/>
            </a:pPr>
            <a:endParaRPr lang="de-DE" altLang="de-DE" sz="280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7242D68-6227-2C35-B834-4EBF8B7967F2}"/>
              </a:ext>
            </a:extLst>
          </p:cNvPr>
          <p:cNvSpPr txBox="1">
            <a:spLocks noChangeArrowheads="1"/>
          </p:cNvSpPr>
          <p:nvPr/>
        </p:nvSpPr>
        <p:spPr>
          <a:xfrm>
            <a:off x="1190506" y="734299"/>
            <a:ext cx="14935438" cy="1882790"/>
          </a:xfrm>
          <a:prstGeom prst="rect">
            <a:avLst/>
          </a:prstGeom>
        </p:spPr>
        <p:txBody>
          <a:bodyPr vert="horz" lIns="91440" tIns="45720" rIns="91440" bIns="45720" rtlCol="0" anchor="ctr">
            <a:normAutofit/>
          </a:bodyPr>
          <a:lstStyle>
            <a:lvl1pPr algn="l" defTabSz="1298722" rtl="0" eaLnBrk="1" latinLnBrk="0" hangingPunct="1">
              <a:lnSpc>
                <a:spcPct val="90000"/>
              </a:lnSpc>
              <a:spcBef>
                <a:spcPct val="0"/>
              </a:spcBef>
              <a:buNone/>
              <a:defRPr sz="6249" kern="1200">
                <a:solidFill>
                  <a:schemeClr val="tx1"/>
                </a:solidFill>
                <a:latin typeface="+mj-lt"/>
                <a:ea typeface="+mj-ea"/>
                <a:cs typeface="+mj-cs"/>
              </a:defRPr>
            </a:lvl1pPr>
          </a:lstStyle>
          <a:p>
            <a:pPr>
              <a:spcAft>
                <a:spcPts val="600"/>
              </a:spcAft>
              <a:defRPr/>
            </a:pPr>
            <a:r>
              <a:rPr lang="de-DE" altLang="de-DE" sz="4400" kern="1200" dirty="0">
                <a:ea typeface="+mj-ea"/>
                <a:cs typeface="+mj-cs"/>
              </a:rPr>
              <a:t>Bewegung – Einfluss auf die Arteriosklerose</a:t>
            </a:r>
          </a:p>
        </p:txBody>
      </p:sp>
      <p:sp>
        <p:nvSpPr>
          <p:cNvPr id="2" name="Fußzeilenplatzhalter 1">
            <a:extLst>
              <a:ext uri="{FF2B5EF4-FFF2-40B4-BE49-F238E27FC236}">
                <a16:creationId xmlns:a16="http://schemas.microsoft.com/office/drawing/2014/main" id="{E804D945-06FB-ED3B-B195-111F9863193F}"/>
              </a:ext>
            </a:extLst>
          </p:cNvPr>
          <p:cNvSpPr>
            <a:spLocks noGrp="1"/>
          </p:cNvSpPr>
          <p:nvPr>
            <p:ph type="ftr" sz="quarter" idx="11"/>
          </p:nvPr>
        </p:nvSpPr>
        <p:spPr>
          <a:xfrm>
            <a:off x="14274850" y="8962979"/>
            <a:ext cx="3016256" cy="518613"/>
          </a:xfrm>
        </p:spPr>
        <p:txBody>
          <a:bodyPr vert="horz" lIns="91440" tIns="45720" rIns="91440" bIns="45720" rtlCol="0" anchor="ctr">
            <a:normAutofit/>
          </a:bodyPr>
          <a:lstStyle/>
          <a:p>
            <a:pPr>
              <a:spcAft>
                <a:spcPts val="600"/>
              </a:spcAft>
            </a:pPr>
            <a:r>
              <a:rPr lang="en-US" kern="1200">
                <a:latin typeface="+mn-lt"/>
                <a:ea typeface="+mn-ea"/>
                <a:cs typeface="+mn-cs"/>
              </a:rPr>
              <a:t>Stand: April 2024 © DGPR</a:t>
            </a:r>
            <a:endParaRPr lang="en-US" kern="1200" dirty="0">
              <a:latin typeface="+mn-lt"/>
              <a:ea typeface="+mn-ea"/>
              <a:cs typeface="+mn-cs"/>
            </a:endParaRPr>
          </a:p>
        </p:txBody>
      </p:sp>
      <p:sp>
        <p:nvSpPr>
          <p:cNvPr id="3" name="Foliennummernplatzhalter 2">
            <a:extLst>
              <a:ext uri="{FF2B5EF4-FFF2-40B4-BE49-F238E27FC236}">
                <a16:creationId xmlns:a16="http://schemas.microsoft.com/office/drawing/2014/main" id="{EC2F6C44-F912-AB0E-40F1-9C845FE33249}"/>
              </a:ext>
            </a:extLst>
          </p:cNvPr>
          <p:cNvSpPr>
            <a:spLocks noGrp="1"/>
          </p:cNvSpPr>
          <p:nvPr>
            <p:ph type="sldNum" sz="quarter" idx="12"/>
          </p:nvPr>
        </p:nvSpPr>
        <p:spPr>
          <a:xfrm>
            <a:off x="16222363" y="-1"/>
            <a:ext cx="1083150" cy="378289"/>
          </a:xfrm>
        </p:spPr>
        <p:txBody>
          <a:bodyPr vert="horz" lIns="91440" tIns="45720" rIns="91440" bIns="45720" rtlCol="0" anchor="ctr">
            <a:normAutofit/>
          </a:bodyPr>
          <a:lstStyle/>
          <a:p>
            <a:pPr>
              <a:spcAft>
                <a:spcPts val="600"/>
              </a:spcAft>
            </a:pPr>
            <a:fld id="{94B53EA2-B9A9-424E-B194-AA6E1A27327C}" type="slidenum">
              <a:rPr lang="de-DE" altLang="de-DE" smtClean="0"/>
              <a:pPr>
                <a:spcAft>
                  <a:spcPts val="600"/>
                </a:spcAft>
              </a:pPr>
              <a:t>3</a:t>
            </a:fld>
            <a:endParaRPr lang="de-DE" altLang="de-DE"/>
          </a:p>
        </p:txBody>
      </p:sp>
      <p:pic>
        <p:nvPicPr>
          <p:cNvPr id="4" name="Grafik 5" descr="Ein Bild, das Person enthält.&#10;&#10;Beschreibung automatisch generiert.">
            <a:extLst>
              <a:ext uri="{FF2B5EF4-FFF2-40B4-BE49-F238E27FC236}">
                <a16:creationId xmlns:a16="http://schemas.microsoft.com/office/drawing/2014/main" id="{19CFBA99-1479-10B9-2796-1DE7034651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56"/>
          <a:stretch/>
        </p:blipFill>
        <p:spPr>
          <a:xfrm>
            <a:off x="1191032" y="2857012"/>
            <a:ext cx="14943673" cy="5838342"/>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F92CD738-EBF2-41B7-AFA7-B5E13447E40B}"/>
              </a:ext>
            </a:extLst>
          </p:cNvPr>
          <p:cNvSpPr txBox="1">
            <a:spLocks noChangeArrowheads="1"/>
          </p:cNvSpPr>
          <p:nvPr/>
        </p:nvSpPr>
        <p:spPr bwMode="auto">
          <a:xfrm>
            <a:off x="1190506" y="8832174"/>
            <a:ext cx="285920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845" dirty="0">
                <a:solidFill>
                  <a:srgbClr val="000000"/>
                </a:solidFill>
              </a:rPr>
              <a:t>Bildquelle: iStock.com/</a:t>
            </a:r>
            <a:r>
              <a:rPr lang="de-DE" altLang="de-DE" sz="1100" dirty="0" err="1">
                <a:solidFill>
                  <a:srgbClr val="000000"/>
                </a:solidFill>
              </a:rPr>
              <a:t>KatarzynaBialasiewicz</a:t>
            </a:r>
            <a:endParaRPr lang="de-DE" altLang="de-DE" sz="1100" dirty="0">
              <a:solidFill>
                <a:srgbClr val="000000"/>
              </a:solidFill>
            </a:endParaRPr>
          </a:p>
        </p:txBody>
      </p:sp>
    </p:spTree>
    <p:extLst>
      <p:ext uri="{BB962C8B-B14F-4D97-AF65-F5344CB8AC3E}">
        <p14:creationId xmlns:p14="http://schemas.microsoft.com/office/powerpoint/2010/main" val="951568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CAADC1-95C4-89F1-0830-CD526D9D8928}"/>
              </a:ext>
            </a:extLst>
          </p:cNvPr>
          <p:cNvSpPr>
            <a:spLocks noGrp="1"/>
          </p:cNvSpPr>
          <p:nvPr>
            <p:ph type="title"/>
          </p:nvPr>
        </p:nvSpPr>
        <p:spPr/>
        <p:txBody>
          <a:bodyPr>
            <a:normAutofit/>
          </a:bodyPr>
          <a:lstStyle/>
          <a:p>
            <a:r>
              <a:rPr lang="de-DE" altLang="de-DE" dirty="0"/>
              <a:t>Beeinflussbare Risikofaktoren</a:t>
            </a:r>
            <a:endParaRPr lang="de-DE" dirty="0"/>
          </a:p>
        </p:txBody>
      </p:sp>
      <p:sp>
        <p:nvSpPr>
          <p:cNvPr id="4" name="Fußzeilenplatzhalter 3">
            <a:extLst>
              <a:ext uri="{FF2B5EF4-FFF2-40B4-BE49-F238E27FC236}">
                <a16:creationId xmlns:a16="http://schemas.microsoft.com/office/drawing/2014/main" id="{7CCA51F7-A8D8-84E4-C571-85A795CECB87}"/>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FB89FE12-03E2-3657-2F3D-2DE08C4A2EA5}"/>
              </a:ext>
            </a:extLst>
          </p:cNvPr>
          <p:cNvSpPr>
            <a:spLocks noGrp="1"/>
          </p:cNvSpPr>
          <p:nvPr>
            <p:ph type="sldNum" sz="quarter" idx="12"/>
          </p:nvPr>
        </p:nvSpPr>
        <p:spPr/>
        <p:txBody>
          <a:bodyPr/>
          <a:lstStyle/>
          <a:p>
            <a:fld id="{0F0D4439-3650-497D-BE2E-B18E99C8C999}" type="slidenum">
              <a:rPr lang="de-DE" altLang="de-DE" smtClean="0"/>
              <a:pPr/>
              <a:t>4</a:t>
            </a:fld>
            <a:endParaRPr lang="de-DE" altLang="de-DE"/>
          </a:p>
        </p:txBody>
      </p:sp>
      <p:grpSp>
        <p:nvGrpSpPr>
          <p:cNvPr id="6" name="Gruppieren 5">
            <a:extLst>
              <a:ext uri="{FF2B5EF4-FFF2-40B4-BE49-F238E27FC236}">
                <a16:creationId xmlns:a16="http://schemas.microsoft.com/office/drawing/2014/main" id="{F9BE8DB6-A535-DF50-58AA-0011D21DBBF2}"/>
              </a:ext>
            </a:extLst>
          </p:cNvPr>
          <p:cNvGrpSpPr/>
          <p:nvPr/>
        </p:nvGrpSpPr>
        <p:grpSpPr>
          <a:xfrm>
            <a:off x="3048000" y="2347914"/>
            <a:ext cx="11220450" cy="5849937"/>
            <a:chOff x="885825" y="2347913"/>
            <a:chExt cx="11220450" cy="5849937"/>
          </a:xfrm>
        </p:grpSpPr>
        <p:sp>
          <p:nvSpPr>
            <p:cNvPr id="7" name="Freeform 25">
              <a:extLst>
                <a:ext uri="{FF2B5EF4-FFF2-40B4-BE49-F238E27FC236}">
                  <a16:creationId xmlns:a16="http://schemas.microsoft.com/office/drawing/2014/main" id="{C64ABBD1-B5E4-8340-65A6-55ECEE40CAA6}"/>
                </a:ext>
              </a:extLst>
            </p:cNvPr>
            <p:cNvSpPr>
              <a:spLocks/>
            </p:cNvSpPr>
            <p:nvPr/>
          </p:nvSpPr>
          <p:spPr bwMode="auto">
            <a:xfrm flipH="1">
              <a:off x="2322513" y="2347913"/>
              <a:ext cx="4173537"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99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 name="Freeform 26">
              <a:extLst>
                <a:ext uri="{FF2B5EF4-FFF2-40B4-BE49-F238E27FC236}">
                  <a16:creationId xmlns:a16="http://schemas.microsoft.com/office/drawing/2014/main" id="{535A38E7-9A29-5B17-6FAB-F0EDA44A5350}"/>
                </a:ext>
              </a:extLst>
            </p:cNvPr>
            <p:cNvSpPr>
              <a:spLocks/>
            </p:cNvSpPr>
            <p:nvPr/>
          </p:nvSpPr>
          <p:spPr bwMode="auto">
            <a:xfrm>
              <a:off x="4067175" y="6013450"/>
              <a:ext cx="4843463" cy="2184400"/>
            </a:xfrm>
            <a:custGeom>
              <a:avLst/>
              <a:gdLst>
                <a:gd name="T0" fmla="*/ 2147483646 w 2148"/>
                <a:gd name="T1" fmla="*/ 0 h 969"/>
                <a:gd name="T2" fmla="*/ 2147483646 w 2148"/>
                <a:gd name="T3" fmla="*/ 2147483646 h 969"/>
                <a:gd name="T4" fmla="*/ 2147483646 w 2148"/>
                <a:gd name="T5" fmla="*/ 2147483646 h 969"/>
                <a:gd name="T6" fmla="*/ 2147483646 w 2148"/>
                <a:gd name="T7" fmla="*/ 2147483646 h 969"/>
                <a:gd name="T8" fmla="*/ 2147483646 w 2148"/>
                <a:gd name="T9" fmla="*/ 2147483646 h 969"/>
                <a:gd name="T10" fmla="*/ 2147483646 w 2148"/>
                <a:gd name="T11" fmla="*/ 2147483646 h 969"/>
                <a:gd name="T12" fmla="*/ 2147483646 w 2148"/>
                <a:gd name="T13" fmla="*/ 2147483646 h 969"/>
                <a:gd name="T14" fmla="*/ 2147483646 w 2148"/>
                <a:gd name="T15" fmla="*/ 2147483646 h 969"/>
                <a:gd name="T16" fmla="*/ 0 w 2148"/>
                <a:gd name="T17" fmla="*/ 2147483646 h 969"/>
                <a:gd name="T18" fmla="*/ 2147483646 w 2148"/>
                <a:gd name="T19" fmla="*/ 2147483646 h 969"/>
                <a:gd name="T20" fmla="*/ 2147483646 w 2148"/>
                <a:gd name="T21" fmla="*/ 2147483646 h 969"/>
                <a:gd name="T22" fmla="*/ 2147483646 w 2148"/>
                <a:gd name="T23" fmla="*/ 2147483646 h 969"/>
                <a:gd name="T24" fmla="*/ 2147483646 w 2148"/>
                <a:gd name="T25" fmla="*/ 2147483646 h 969"/>
                <a:gd name="T26" fmla="*/ 2147483646 w 2148"/>
                <a:gd name="T27" fmla="*/ 2147483646 h 969"/>
                <a:gd name="T28" fmla="*/ 2147483646 w 2148"/>
                <a:gd name="T29" fmla="*/ 2147483646 h 969"/>
                <a:gd name="T30" fmla="*/ 2147483646 w 2148"/>
                <a:gd name="T31" fmla="*/ 2147483646 h 969"/>
                <a:gd name="T32" fmla="*/ 2147483646 w 2148"/>
                <a:gd name="T33" fmla="*/ 2147483646 h 969"/>
                <a:gd name="T34" fmla="*/ 2147483646 w 2148"/>
                <a:gd name="T35" fmla="*/ 2147483646 h 969"/>
                <a:gd name="T36" fmla="*/ 2147483646 w 2148"/>
                <a:gd name="T37" fmla="*/ 2147483646 h 969"/>
                <a:gd name="T38" fmla="*/ 2147483646 w 2148"/>
                <a:gd name="T39" fmla="*/ 2147483646 h 969"/>
                <a:gd name="T40" fmla="*/ 2147483646 w 2148"/>
                <a:gd name="T41" fmla="*/ 2147483646 h 969"/>
                <a:gd name="T42" fmla="*/ 2147483646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rgbClr val="89AB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 name="Freeform 27">
              <a:extLst>
                <a:ext uri="{FF2B5EF4-FFF2-40B4-BE49-F238E27FC236}">
                  <a16:creationId xmlns:a16="http://schemas.microsoft.com/office/drawing/2014/main" id="{17E7FA9C-A71E-A4A1-678B-50AF6A100D00}"/>
                </a:ext>
              </a:extLst>
            </p:cNvPr>
            <p:cNvSpPr>
              <a:spLocks/>
            </p:cNvSpPr>
            <p:nvPr/>
          </p:nvSpPr>
          <p:spPr bwMode="auto">
            <a:xfrm>
              <a:off x="7543800" y="3335338"/>
              <a:ext cx="4559300" cy="2638425"/>
            </a:xfrm>
            <a:custGeom>
              <a:avLst/>
              <a:gdLst>
                <a:gd name="T0" fmla="*/ 2147483646 w 2022"/>
                <a:gd name="T1" fmla="*/ 2147483646 h 1170"/>
                <a:gd name="T2" fmla="*/ 2147483646 w 2022"/>
                <a:gd name="T3" fmla="*/ 2147483646 h 1170"/>
                <a:gd name="T4" fmla="*/ 2147483646 w 2022"/>
                <a:gd name="T5" fmla="*/ 2147483646 h 1170"/>
                <a:gd name="T6" fmla="*/ 2147483646 w 2022"/>
                <a:gd name="T7" fmla="*/ 2147483646 h 1170"/>
                <a:gd name="T8" fmla="*/ 2147483646 w 2022"/>
                <a:gd name="T9" fmla="*/ 2147483646 h 1170"/>
                <a:gd name="T10" fmla="*/ 2147483646 w 2022"/>
                <a:gd name="T11" fmla="*/ 2147483646 h 1170"/>
                <a:gd name="T12" fmla="*/ 2147483646 w 2022"/>
                <a:gd name="T13" fmla="*/ 2147483646 h 1170"/>
                <a:gd name="T14" fmla="*/ 2147483646 w 2022"/>
                <a:gd name="T15" fmla="*/ 2147483646 h 1170"/>
                <a:gd name="T16" fmla="*/ 2147483646 w 2022"/>
                <a:gd name="T17" fmla="*/ 2147483646 h 1170"/>
                <a:gd name="T18" fmla="*/ 2147483646 w 2022"/>
                <a:gd name="T19" fmla="*/ 2147483646 h 1170"/>
                <a:gd name="T20" fmla="*/ 2147483646 w 2022"/>
                <a:gd name="T21" fmla="*/ 2147483646 h 1170"/>
                <a:gd name="T22" fmla="*/ 2147483646 w 2022"/>
                <a:gd name="T23" fmla="*/ 2147483646 h 1170"/>
                <a:gd name="T24" fmla="*/ 2147483646 w 2022"/>
                <a:gd name="T25" fmla="*/ 2147483646 h 1170"/>
                <a:gd name="T26" fmla="*/ 2147483646 w 2022"/>
                <a:gd name="T27" fmla="*/ 2147483646 h 1170"/>
                <a:gd name="T28" fmla="*/ 2147483646 w 2022"/>
                <a:gd name="T29" fmla="*/ 2147483646 h 1170"/>
                <a:gd name="T30" fmla="*/ 2147483646 w 2022"/>
                <a:gd name="T31" fmla="*/ 2147483646 h 1170"/>
                <a:gd name="T32" fmla="*/ 2147483646 w 2022"/>
                <a:gd name="T33" fmla="*/ 2147483646 h 1170"/>
                <a:gd name="T34" fmla="*/ 2147483646 w 2022"/>
                <a:gd name="T35" fmla="*/ 2147483646 h 1170"/>
                <a:gd name="T36" fmla="*/ 2147483646 w 2022"/>
                <a:gd name="T37" fmla="*/ 0 h 1170"/>
                <a:gd name="T38" fmla="*/ 0 w 2022"/>
                <a:gd name="T39" fmla="*/ 2147483646 h 1170"/>
                <a:gd name="T40" fmla="*/ 2147483646 w 2022"/>
                <a:gd name="T41" fmla="*/ 2147483646 h 1170"/>
                <a:gd name="T42" fmla="*/ 2147483646 w 2022"/>
                <a:gd name="T43" fmla="*/ 2147483646 h 1170"/>
                <a:gd name="T44" fmla="*/ 2147483646 w 2022"/>
                <a:gd name="T45" fmla="*/ 2147483646 h 1170"/>
                <a:gd name="T46" fmla="*/ 2147483646 w 2022"/>
                <a:gd name="T47" fmla="*/ 2147483646 h 1170"/>
                <a:gd name="T48" fmla="*/ 2147483646 w 2022"/>
                <a:gd name="T49" fmla="*/ 2147483646 h 1170"/>
                <a:gd name="T50" fmla="*/ 2147483646 w 2022"/>
                <a:gd name="T51" fmla="*/ 2147483646 h 1170"/>
                <a:gd name="T52" fmla="*/ 2147483646 w 2022"/>
                <a:gd name="T53" fmla="*/ 2147483646 h 1170"/>
                <a:gd name="T54" fmla="*/ 2147483646 w 2022"/>
                <a:gd name="T55" fmla="*/ 2147483646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rgbClr val="CCC37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 name="Freeform 28">
              <a:extLst>
                <a:ext uri="{FF2B5EF4-FFF2-40B4-BE49-F238E27FC236}">
                  <a16:creationId xmlns:a16="http://schemas.microsoft.com/office/drawing/2014/main" id="{7D289C5E-A81A-4EC1-50F0-F1C1190416F5}"/>
                </a:ext>
              </a:extLst>
            </p:cNvPr>
            <p:cNvSpPr>
              <a:spLocks/>
            </p:cNvSpPr>
            <p:nvPr/>
          </p:nvSpPr>
          <p:spPr bwMode="auto">
            <a:xfrm>
              <a:off x="1036638" y="5438775"/>
              <a:ext cx="4864100" cy="2476500"/>
            </a:xfrm>
            <a:custGeom>
              <a:avLst/>
              <a:gdLst>
                <a:gd name="T0" fmla="*/ 0 w 2157"/>
                <a:gd name="T1" fmla="*/ 2147483646 h 1098"/>
                <a:gd name="T2" fmla="*/ 2147483646 w 2157"/>
                <a:gd name="T3" fmla="*/ 2147483646 h 1098"/>
                <a:gd name="T4" fmla="*/ 2147483646 w 2157"/>
                <a:gd name="T5" fmla="*/ 2147483646 h 1098"/>
                <a:gd name="T6" fmla="*/ 2147483646 w 2157"/>
                <a:gd name="T7" fmla="*/ 2147483646 h 1098"/>
                <a:gd name="T8" fmla="*/ 2147483646 w 2157"/>
                <a:gd name="T9" fmla="*/ 2147483646 h 1098"/>
                <a:gd name="T10" fmla="*/ 2147483646 w 2157"/>
                <a:gd name="T11" fmla="*/ 2147483646 h 1098"/>
                <a:gd name="T12" fmla="*/ 2147483646 w 2157"/>
                <a:gd name="T13" fmla="*/ 2147483646 h 1098"/>
                <a:gd name="T14" fmla="*/ 2147483646 w 2157"/>
                <a:gd name="T15" fmla="*/ 2147483646 h 1098"/>
                <a:gd name="T16" fmla="*/ 2147483646 w 2157"/>
                <a:gd name="T17" fmla="*/ 2147483646 h 1098"/>
                <a:gd name="T18" fmla="*/ 2147483646 w 2157"/>
                <a:gd name="T19" fmla="*/ 2147483646 h 1098"/>
                <a:gd name="T20" fmla="*/ 2147483646 w 2157"/>
                <a:gd name="T21" fmla="*/ 2147483646 h 1098"/>
                <a:gd name="T22" fmla="*/ 2147483646 w 2157"/>
                <a:gd name="T23" fmla="*/ 2147483646 h 1098"/>
                <a:gd name="T24" fmla="*/ 2147483646 w 2157"/>
                <a:gd name="T25" fmla="*/ 2147483646 h 1098"/>
                <a:gd name="T26" fmla="*/ 2147483646 w 2157"/>
                <a:gd name="T27" fmla="*/ 2147483646 h 1098"/>
                <a:gd name="T28" fmla="*/ 2147483646 w 2157"/>
                <a:gd name="T29" fmla="*/ 2147483646 h 1098"/>
                <a:gd name="T30" fmla="*/ 2147483646 w 2157"/>
                <a:gd name="T31" fmla="*/ 2147483646 h 1098"/>
                <a:gd name="T32" fmla="*/ 2147483646 w 2157"/>
                <a:gd name="T33" fmla="*/ 2147483646 h 1098"/>
                <a:gd name="T34" fmla="*/ 2147483646 w 2157"/>
                <a:gd name="T35" fmla="*/ 2147483646 h 1098"/>
                <a:gd name="T36" fmla="*/ 2147483646 w 2157"/>
                <a:gd name="T37" fmla="*/ 2147483646 h 1098"/>
                <a:gd name="T38" fmla="*/ 2147483646 w 2157"/>
                <a:gd name="T39" fmla="*/ 2147483646 h 1098"/>
                <a:gd name="T40" fmla="*/ 2147483646 w 2157"/>
                <a:gd name="T41" fmla="*/ 2147483646 h 1098"/>
                <a:gd name="T42" fmla="*/ 2147483646 w 2157"/>
                <a:gd name="T43" fmla="*/ 2147483646 h 1098"/>
                <a:gd name="T44" fmla="*/ 2147483646 w 2157"/>
                <a:gd name="T45" fmla="*/ 2147483646 h 1098"/>
                <a:gd name="T46" fmla="*/ 2147483646 w 2157"/>
                <a:gd name="T47" fmla="*/ 0 h 1098"/>
                <a:gd name="T48" fmla="*/ 0 w 2157"/>
                <a:gd name="T49" fmla="*/ 2147483646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rgbClr val="BD8FD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1" name="Freeform 29">
              <a:extLst>
                <a:ext uri="{FF2B5EF4-FFF2-40B4-BE49-F238E27FC236}">
                  <a16:creationId xmlns:a16="http://schemas.microsoft.com/office/drawing/2014/main" id="{2A6B734A-7F15-D5EB-B06F-ED7988C10B91}"/>
                </a:ext>
              </a:extLst>
            </p:cNvPr>
            <p:cNvSpPr>
              <a:spLocks/>
            </p:cNvSpPr>
            <p:nvPr/>
          </p:nvSpPr>
          <p:spPr bwMode="auto">
            <a:xfrm>
              <a:off x="7105650" y="5445125"/>
              <a:ext cx="4829175" cy="2468563"/>
            </a:xfrm>
            <a:custGeom>
              <a:avLst/>
              <a:gdLst>
                <a:gd name="T0" fmla="*/ 2147483646 w 2142"/>
                <a:gd name="T1" fmla="*/ 2147483646 h 1095"/>
                <a:gd name="T2" fmla="*/ 2147483646 w 2142"/>
                <a:gd name="T3" fmla="*/ 2147483646 h 1095"/>
                <a:gd name="T4" fmla="*/ 2147483646 w 2142"/>
                <a:gd name="T5" fmla="*/ 2147483646 h 1095"/>
                <a:gd name="T6" fmla="*/ 2147483646 w 2142"/>
                <a:gd name="T7" fmla="*/ 2147483646 h 1095"/>
                <a:gd name="T8" fmla="*/ 2147483646 w 2142"/>
                <a:gd name="T9" fmla="*/ 2147483646 h 1095"/>
                <a:gd name="T10" fmla="*/ 2147483646 w 2142"/>
                <a:gd name="T11" fmla="*/ 2147483646 h 1095"/>
                <a:gd name="T12" fmla="*/ 2147483646 w 2142"/>
                <a:gd name="T13" fmla="*/ 2147483646 h 1095"/>
                <a:gd name="T14" fmla="*/ 2147483646 w 2142"/>
                <a:gd name="T15" fmla="*/ 2147483646 h 1095"/>
                <a:gd name="T16" fmla="*/ 2147483646 w 2142"/>
                <a:gd name="T17" fmla="*/ 2147483646 h 1095"/>
                <a:gd name="T18" fmla="*/ 2147483646 w 2142"/>
                <a:gd name="T19" fmla="*/ 2147483646 h 1095"/>
                <a:gd name="T20" fmla="*/ 2147483646 w 2142"/>
                <a:gd name="T21" fmla="*/ 2147483646 h 1095"/>
                <a:gd name="T22" fmla="*/ 2147483646 w 2142"/>
                <a:gd name="T23" fmla="*/ 2147483646 h 1095"/>
                <a:gd name="T24" fmla="*/ 2147483646 w 2142"/>
                <a:gd name="T25" fmla="*/ 2147483646 h 1095"/>
                <a:gd name="T26" fmla="*/ 2147483646 w 2142"/>
                <a:gd name="T27" fmla="*/ 2147483646 h 1095"/>
                <a:gd name="T28" fmla="*/ 2147483646 w 2142"/>
                <a:gd name="T29" fmla="*/ 2147483646 h 1095"/>
                <a:gd name="T30" fmla="*/ 0 w 2142"/>
                <a:gd name="T31" fmla="*/ 2147483646 h 1095"/>
                <a:gd name="T32" fmla="*/ 2147483646 w 2142"/>
                <a:gd name="T33" fmla="*/ 2147483646 h 1095"/>
                <a:gd name="T34" fmla="*/ 2147483646 w 2142"/>
                <a:gd name="T35" fmla="*/ 2147483646 h 1095"/>
                <a:gd name="T36" fmla="*/ 2147483646 w 2142"/>
                <a:gd name="T37" fmla="*/ 2147483646 h 1095"/>
                <a:gd name="T38" fmla="*/ 2147483646 w 2142"/>
                <a:gd name="T39" fmla="*/ 2147483646 h 1095"/>
                <a:gd name="T40" fmla="*/ 2147483646 w 2142"/>
                <a:gd name="T41" fmla="*/ 2147483646 h 1095"/>
                <a:gd name="T42" fmla="*/ 2147483646 w 2142"/>
                <a:gd name="T43" fmla="*/ 0 h 1095"/>
                <a:gd name="T44" fmla="*/ 2147483646 w 2142"/>
                <a:gd name="T45" fmla="*/ 2147483646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rgbClr val="8BBB8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2" name="Freeform 30">
              <a:extLst>
                <a:ext uri="{FF2B5EF4-FFF2-40B4-BE49-F238E27FC236}">
                  <a16:creationId xmlns:a16="http://schemas.microsoft.com/office/drawing/2014/main" id="{6B6BC879-4848-0128-5F16-33B2E635D9B7}"/>
                </a:ext>
              </a:extLst>
            </p:cNvPr>
            <p:cNvSpPr>
              <a:spLocks/>
            </p:cNvSpPr>
            <p:nvPr/>
          </p:nvSpPr>
          <p:spPr bwMode="auto">
            <a:xfrm>
              <a:off x="6502400" y="2347913"/>
              <a:ext cx="4173538"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C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3" name="Freeform 31">
              <a:extLst>
                <a:ext uri="{FF2B5EF4-FFF2-40B4-BE49-F238E27FC236}">
                  <a16:creationId xmlns:a16="http://schemas.microsoft.com/office/drawing/2014/main" id="{6D3E15C4-378B-2C0D-CC94-143B77FC68E7}"/>
                </a:ext>
              </a:extLst>
            </p:cNvPr>
            <p:cNvSpPr>
              <a:spLocks/>
            </p:cNvSpPr>
            <p:nvPr/>
          </p:nvSpPr>
          <p:spPr bwMode="auto">
            <a:xfrm>
              <a:off x="889000" y="3335338"/>
              <a:ext cx="4529138" cy="2624137"/>
            </a:xfrm>
            <a:custGeom>
              <a:avLst/>
              <a:gdLst>
                <a:gd name="T0" fmla="*/ 2147483646 w 2009"/>
                <a:gd name="T1" fmla="*/ 0 h 1164"/>
                <a:gd name="T2" fmla="*/ 2147483646 w 2009"/>
                <a:gd name="T3" fmla="*/ 2147483646 h 1164"/>
                <a:gd name="T4" fmla="*/ 2147483646 w 2009"/>
                <a:gd name="T5" fmla="*/ 2147483646 h 1164"/>
                <a:gd name="T6" fmla="*/ 2147483646 w 2009"/>
                <a:gd name="T7" fmla="*/ 2147483646 h 1164"/>
                <a:gd name="T8" fmla="*/ 2147483646 w 2009"/>
                <a:gd name="T9" fmla="*/ 2147483646 h 1164"/>
                <a:gd name="T10" fmla="*/ 2147483646 w 2009"/>
                <a:gd name="T11" fmla="*/ 2147483646 h 1164"/>
                <a:gd name="T12" fmla="*/ 2147483646 w 2009"/>
                <a:gd name="T13" fmla="*/ 2147483646 h 1164"/>
                <a:gd name="T14" fmla="*/ 2147483646 w 2009"/>
                <a:gd name="T15" fmla="*/ 2147483646 h 1164"/>
                <a:gd name="T16" fmla="*/ 2147483646 w 2009"/>
                <a:gd name="T17" fmla="*/ 2147483646 h 1164"/>
                <a:gd name="T18" fmla="*/ 2147483646 w 2009"/>
                <a:gd name="T19" fmla="*/ 2147483646 h 1164"/>
                <a:gd name="T20" fmla="*/ 2147483646 w 2009"/>
                <a:gd name="T21" fmla="*/ 2147483646 h 1164"/>
                <a:gd name="T22" fmla="*/ 2147483646 w 2009"/>
                <a:gd name="T23" fmla="*/ 2147483646 h 1164"/>
                <a:gd name="T24" fmla="*/ 0 w 2009"/>
                <a:gd name="T25" fmla="*/ 2147483646 h 1164"/>
                <a:gd name="T26" fmla="*/ 2147483646 w 2009"/>
                <a:gd name="T27" fmla="*/ 2147483646 h 1164"/>
                <a:gd name="T28" fmla="*/ 2147483646 w 2009"/>
                <a:gd name="T29" fmla="*/ 2147483646 h 1164"/>
                <a:gd name="T30" fmla="*/ 2147483646 w 2009"/>
                <a:gd name="T31" fmla="*/ 2147483646 h 1164"/>
                <a:gd name="T32" fmla="*/ 2147483646 w 2009"/>
                <a:gd name="T33" fmla="*/ 2147483646 h 1164"/>
                <a:gd name="T34" fmla="*/ 2147483646 w 2009"/>
                <a:gd name="T35" fmla="*/ 2147483646 h 1164"/>
                <a:gd name="T36" fmla="*/ 2147483646 w 2009"/>
                <a:gd name="T37" fmla="*/ 2147483646 h 1164"/>
                <a:gd name="T38" fmla="*/ 2147483646 w 2009"/>
                <a:gd name="T39" fmla="*/ 2147483646 h 1164"/>
                <a:gd name="T40" fmla="*/ 2147483646 w 2009"/>
                <a:gd name="T41" fmla="*/ 2147483646 h 1164"/>
                <a:gd name="T42" fmla="*/ 2147483646 w 2009"/>
                <a:gd name="T43" fmla="*/ 2147483646 h 1164"/>
                <a:gd name="T44" fmla="*/ 2147483646 w 2009"/>
                <a:gd name="T45" fmla="*/ 2147483646 h 1164"/>
                <a:gd name="T46" fmla="*/ 2147483646 w 2009"/>
                <a:gd name="T47" fmla="*/ 2147483646 h 1164"/>
                <a:gd name="T48" fmla="*/ 2147483646 w 2009"/>
                <a:gd name="T49" fmla="*/ 2147483646 h 1164"/>
                <a:gd name="T50" fmla="*/ 2147483646 w 2009"/>
                <a:gd name="T51" fmla="*/ 2147483646 h 1164"/>
                <a:gd name="T52" fmla="*/ 2147483646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rgbClr val="FF6F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 name="Rectangle 33">
              <a:extLst>
                <a:ext uri="{FF2B5EF4-FFF2-40B4-BE49-F238E27FC236}">
                  <a16:creationId xmlns:a16="http://schemas.microsoft.com/office/drawing/2014/main" id="{655FC9C1-F9B9-F70A-ADE3-8AD259BFA75F}"/>
                </a:ext>
              </a:extLst>
            </p:cNvPr>
            <p:cNvSpPr>
              <a:spLocks noChangeArrowheads="1"/>
            </p:cNvSpPr>
            <p:nvPr/>
          </p:nvSpPr>
          <p:spPr bwMode="auto">
            <a:xfrm>
              <a:off x="8331200" y="6081713"/>
              <a:ext cx="220980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Bewegungs-</a:t>
              </a:r>
              <a:br>
                <a:rPr lang="de-DE" altLang="de-DE" sz="2557">
                  <a:latin typeface="Verdana" charset="0"/>
                  <a:ea typeface="Arial" charset="0"/>
                  <a:cs typeface="Arial" charset="0"/>
                </a:rPr>
              </a:br>
              <a:r>
                <a:rPr lang="de-DE" altLang="de-DE" sz="2557">
                  <a:latin typeface="Verdana" charset="0"/>
                  <a:ea typeface="Arial" charset="0"/>
                  <a:cs typeface="Arial" charset="0"/>
                </a:rPr>
                <a:t>mangel</a:t>
              </a:r>
            </a:p>
          </p:txBody>
        </p:sp>
        <p:sp>
          <p:nvSpPr>
            <p:cNvPr id="15" name="Rectangle 34">
              <a:extLst>
                <a:ext uri="{FF2B5EF4-FFF2-40B4-BE49-F238E27FC236}">
                  <a16:creationId xmlns:a16="http://schemas.microsoft.com/office/drawing/2014/main" id="{801A1666-EE21-5803-F921-A9BFE5B747AB}"/>
                </a:ext>
              </a:extLst>
            </p:cNvPr>
            <p:cNvSpPr>
              <a:spLocks noChangeArrowheads="1"/>
            </p:cNvSpPr>
            <p:nvPr/>
          </p:nvSpPr>
          <p:spPr bwMode="auto">
            <a:xfrm>
              <a:off x="4651375" y="3278188"/>
              <a:ext cx="1335088"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Nikotin</a:t>
              </a:r>
            </a:p>
          </p:txBody>
        </p:sp>
        <p:sp>
          <p:nvSpPr>
            <p:cNvPr id="16" name="Rectangle 35">
              <a:extLst>
                <a:ext uri="{FF2B5EF4-FFF2-40B4-BE49-F238E27FC236}">
                  <a16:creationId xmlns:a16="http://schemas.microsoft.com/office/drawing/2014/main" id="{B81EE88E-4144-E092-3BA6-E69E1064B5CB}"/>
                </a:ext>
              </a:extLst>
            </p:cNvPr>
            <p:cNvSpPr>
              <a:spLocks noChangeArrowheads="1"/>
            </p:cNvSpPr>
            <p:nvPr/>
          </p:nvSpPr>
          <p:spPr bwMode="auto">
            <a:xfrm>
              <a:off x="2541588" y="6088063"/>
              <a:ext cx="191135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erhöhter</a:t>
              </a:r>
            </a:p>
            <a:p>
              <a:pPr eaLnBrk="1" hangingPunct="1">
                <a:spcBef>
                  <a:spcPct val="0"/>
                </a:spcBef>
                <a:buFontTx/>
                <a:buNone/>
                <a:defRPr/>
              </a:pPr>
              <a:r>
                <a:rPr lang="de-DE" altLang="de-DE" sz="2557">
                  <a:latin typeface="Verdana" charset="0"/>
                  <a:ea typeface="Arial" charset="0"/>
                  <a:cs typeface="Arial" charset="0"/>
                </a:rPr>
                <a:t>Blutzucker</a:t>
              </a:r>
            </a:p>
          </p:txBody>
        </p:sp>
        <p:sp>
          <p:nvSpPr>
            <p:cNvPr id="17" name="Rectangle 36">
              <a:extLst>
                <a:ext uri="{FF2B5EF4-FFF2-40B4-BE49-F238E27FC236}">
                  <a16:creationId xmlns:a16="http://schemas.microsoft.com/office/drawing/2014/main" id="{45939407-EE27-9AED-07BA-7DD4E9CD2061}"/>
                </a:ext>
              </a:extLst>
            </p:cNvPr>
            <p:cNvSpPr>
              <a:spLocks noChangeArrowheads="1"/>
            </p:cNvSpPr>
            <p:nvPr/>
          </p:nvSpPr>
          <p:spPr bwMode="auto">
            <a:xfrm>
              <a:off x="8961438" y="4597400"/>
              <a:ext cx="22288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Übergewicht</a:t>
              </a:r>
            </a:p>
          </p:txBody>
        </p:sp>
        <p:sp>
          <p:nvSpPr>
            <p:cNvPr id="18" name="Rectangle 37">
              <a:extLst>
                <a:ext uri="{FF2B5EF4-FFF2-40B4-BE49-F238E27FC236}">
                  <a16:creationId xmlns:a16="http://schemas.microsoft.com/office/drawing/2014/main" id="{DD862772-BCC3-E598-EED8-DB0F82CC8DE5}"/>
                </a:ext>
              </a:extLst>
            </p:cNvPr>
            <p:cNvSpPr>
              <a:spLocks noChangeArrowheads="1"/>
            </p:cNvSpPr>
            <p:nvPr/>
          </p:nvSpPr>
          <p:spPr bwMode="auto">
            <a:xfrm>
              <a:off x="5664200" y="6667500"/>
              <a:ext cx="1751013"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erhöhter</a:t>
              </a:r>
            </a:p>
            <a:p>
              <a:pPr algn="ctr" eaLnBrk="1" hangingPunct="1">
                <a:spcBef>
                  <a:spcPct val="0"/>
                </a:spcBef>
                <a:buFontTx/>
                <a:buNone/>
                <a:defRPr/>
              </a:pPr>
              <a:r>
                <a:rPr lang="de-DE" altLang="de-DE" sz="2557">
                  <a:latin typeface="Verdana" charset="0"/>
                  <a:ea typeface="Arial" charset="0"/>
                  <a:cs typeface="Arial" charset="0"/>
                </a:rPr>
                <a:t>Blutdruck</a:t>
              </a:r>
            </a:p>
          </p:txBody>
        </p:sp>
        <p:sp>
          <p:nvSpPr>
            <p:cNvPr id="19" name="Line 41">
              <a:extLst>
                <a:ext uri="{FF2B5EF4-FFF2-40B4-BE49-F238E27FC236}">
                  <a16:creationId xmlns:a16="http://schemas.microsoft.com/office/drawing/2014/main" id="{DCFD6813-CA09-8916-F369-B1D351C01781}"/>
                </a:ext>
              </a:extLst>
            </p:cNvPr>
            <p:cNvSpPr>
              <a:spLocks noChangeShapeType="1"/>
            </p:cNvSpPr>
            <p:nvPr/>
          </p:nvSpPr>
          <p:spPr bwMode="auto">
            <a:xfrm flipH="1" flipV="1">
              <a:off x="8031163" y="5448300"/>
              <a:ext cx="3913187" cy="52546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grpSp>
          <p:nvGrpSpPr>
            <p:cNvPr id="20" name="Group 49">
              <a:extLst>
                <a:ext uri="{FF2B5EF4-FFF2-40B4-BE49-F238E27FC236}">
                  <a16:creationId xmlns:a16="http://schemas.microsoft.com/office/drawing/2014/main" id="{178B11FB-0664-8699-0788-B4CAFCD6F8E4}"/>
                </a:ext>
              </a:extLst>
            </p:cNvPr>
            <p:cNvGrpSpPr>
              <a:grpSpLocks/>
            </p:cNvGrpSpPr>
            <p:nvPr/>
          </p:nvGrpSpPr>
          <p:grpSpPr bwMode="auto">
            <a:xfrm>
              <a:off x="885825" y="2354263"/>
              <a:ext cx="11220450" cy="5843587"/>
              <a:chOff x="392" y="1044"/>
              <a:chExt cx="4976" cy="2592"/>
            </a:xfrm>
          </p:grpSpPr>
          <p:sp>
            <p:nvSpPr>
              <p:cNvPr id="23" name="Oval 38">
                <a:extLst>
                  <a:ext uri="{FF2B5EF4-FFF2-40B4-BE49-F238E27FC236}">
                    <a16:creationId xmlns:a16="http://schemas.microsoft.com/office/drawing/2014/main" id="{C3F28469-2E50-EB93-6433-F8DF39E70406}"/>
                  </a:ext>
                </a:extLst>
              </p:cNvPr>
              <p:cNvSpPr>
                <a:spLocks noChangeArrowheads="1"/>
              </p:cNvSpPr>
              <p:nvPr/>
            </p:nvSpPr>
            <p:spPr bwMode="auto">
              <a:xfrm>
                <a:off x="2183" y="1971"/>
                <a:ext cx="1394" cy="726"/>
              </a:xfrm>
              <a:prstGeom prst="ellipse">
                <a:avLst/>
              </a:prstGeom>
              <a:solidFill>
                <a:srgbClr val="FF0000"/>
              </a:solidFill>
              <a:ln w="38100">
                <a:solidFill>
                  <a:srgbClr val="5F5F5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algn="l" eaLnBrk="1" hangingPunct="1">
                  <a:lnSpc>
                    <a:spcPct val="100000"/>
                  </a:lnSpc>
                  <a:spcAft>
                    <a:spcPct val="0"/>
                  </a:spcAft>
                  <a:buClrTx/>
                  <a:buSzTx/>
                  <a:buFontTx/>
                  <a:buNone/>
                </a:pPr>
                <a:endParaRPr lang="de-DE" altLang="de-DE" sz="1900">
                  <a:solidFill>
                    <a:schemeClr val="tx1"/>
                  </a:solidFill>
                  <a:latin typeface="Verdana" pitchFamily="34" charset="0"/>
                </a:endParaRPr>
              </a:p>
            </p:txBody>
          </p:sp>
          <p:sp>
            <p:nvSpPr>
              <p:cNvPr id="24" name="Oval 39">
                <a:extLst>
                  <a:ext uri="{FF2B5EF4-FFF2-40B4-BE49-F238E27FC236}">
                    <a16:creationId xmlns:a16="http://schemas.microsoft.com/office/drawing/2014/main" id="{51215EDB-8271-D113-0FF5-7D9BEB46F768}"/>
                  </a:ext>
                </a:extLst>
              </p:cNvPr>
              <p:cNvSpPr>
                <a:spLocks noChangeArrowheads="1"/>
              </p:cNvSpPr>
              <p:nvPr/>
            </p:nvSpPr>
            <p:spPr bwMode="auto">
              <a:xfrm>
                <a:off x="392" y="1044"/>
                <a:ext cx="4976" cy="2592"/>
              </a:xfrm>
              <a:prstGeom prst="ellipse">
                <a:avLst/>
              </a:prstGeom>
              <a:noFill/>
              <a:ln w="38100">
                <a:solidFill>
                  <a:srgbClr val="5F5F5F"/>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algn="l" eaLnBrk="1" hangingPunct="1">
                  <a:lnSpc>
                    <a:spcPct val="100000"/>
                  </a:lnSpc>
                  <a:spcAft>
                    <a:spcPct val="0"/>
                  </a:spcAft>
                  <a:buClrTx/>
                  <a:buSzTx/>
                  <a:buFontTx/>
                  <a:buNone/>
                </a:pPr>
                <a:endParaRPr lang="de-DE" altLang="de-DE" sz="1900">
                  <a:solidFill>
                    <a:schemeClr val="tx1"/>
                  </a:solidFill>
                  <a:latin typeface="Verdana" pitchFamily="34" charset="0"/>
                </a:endParaRPr>
              </a:p>
            </p:txBody>
          </p:sp>
          <p:sp>
            <p:nvSpPr>
              <p:cNvPr id="25" name="Line 40">
                <a:extLst>
                  <a:ext uri="{FF2B5EF4-FFF2-40B4-BE49-F238E27FC236}">
                    <a16:creationId xmlns:a16="http://schemas.microsoft.com/office/drawing/2014/main" id="{61958D88-0BDA-3CC3-C031-0B7AC47BA820}"/>
                  </a:ext>
                </a:extLst>
              </p:cNvPr>
              <p:cNvSpPr>
                <a:spLocks noChangeShapeType="1"/>
              </p:cNvSpPr>
              <p:nvPr/>
            </p:nvSpPr>
            <p:spPr bwMode="auto">
              <a:xfrm flipH="1">
                <a:off x="458" y="2415"/>
                <a:ext cx="1745" cy="227"/>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26" name="Line 42">
                <a:extLst>
                  <a:ext uri="{FF2B5EF4-FFF2-40B4-BE49-F238E27FC236}">
                    <a16:creationId xmlns:a16="http://schemas.microsoft.com/office/drawing/2014/main" id="{29A6088A-0AE8-5E7A-51A3-0E926878755A}"/>
                  </a:ext>
                </a:extLst>
              </p:cNvPr>
              <p:cNvSpPr>
                <a:spLocks noChangeShapeType="1"/>
              </p:cNvSpPr>
              <p:nvPr/>
            </p:nvSpPr>
            <p:spPr bwMode="auto">
              <a:xfrm flipH="1" flipV="1">
                <a:off x="2886" y="1055"/>
                <a:ext cx="0" cy="921"/>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27" name="Line 43">
                <a:extLst>
                  <a:ext uri="{FF2B5EF4-FFF2-40B4-BE49-F238E27FC236}">
                    <a16:creationId xmlns:a16="http://schemas.microsoft.com/office/drawing/2014/main" id="{9354F909-23B2-76C5-4787-171780AFF5B2}"/>
                  </a:ext>
                </a:extLst>
              </p:cNvPr>
              <p:cNvSpPr>
                <a:spLocks noChangeShapeType="1"/>
              </p:cNvSpPr>
              <p:nvPr/>
            </p:nvSpPr>
            <p:spPr bwMode="auto">
              <a:xfrm flipV="1">
                <a:off x="333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28" name="Line 44">
                <a:extLst>
                  <a:ext uri="{FF2B5EF4-FFF2-40B4-BE49-F238E27FC236}">
                    <a16:creationId xmlns:a16="http://schemas.microsoft.com/office/drawing/2014/main" id="{741FA721-6E7B-69B6-0683-E0E6A962B2EA}"/>
                  </a:ext>
                </a:extLst>
              </p:cNvPr>
              <p:cNvSpPr>
                <a:spLocks noChangeShapeType="1"/>
              </p:cNvSpPr>
              <p:nvPr/>
            </p:nvSpPr>
            <p:spPr bwMode="auto">
              <a:xfrm>
                <a:off x="3153" y="2673"/>
                <a:ext cx="788" cy="828"/>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29" name="Line 45">
                <a:extLst>
                  <a:ext uri="{FF2B5EF4-FFF2-40B4-BE49-F238E27FC236}">
                    <a16:creationId xmlns:a16="http://schemas.microsoft.com/office/drawing/2014/main" id="{F70F746D-3109-4EEA-7986-F1A3CE0CB220}"/>
                  </a:ext>
                </a:extLst>
              </p:cNvPr>
              <p:cNvSpPr>
                <a:spLocks noChangeShapeType="1"/>
              </p:cNvSpPr>
              <p:nvPr/>
            </p:nvSpPr>
            <p:spPr bwMode="auto">
              <a:xfrm flipH="1">
                <a:off x="1814" y="2672"/>
                <a:ext cx="798" cy="82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0" name="Rectangle 46">
                <a:extLst>
                  <a:ext uri="{FF2B5EF4-FFF2-40B4-BE49-F238E27FC236}">
                    <a16:creationId xmlns:a16="http://schemas.microsoft.com/office/drawing/2014/main" id="{74AF51DB-FF7B-B365-2270-D16372A764FF}"/>
                  </a:ext>
                </a:extLst>
              </p:cNvPr>
              <p:cNvSpPr>
                <a:spLocks noChangeArrowheads="1"/>
              </p:cNvSpPr>
              <p:nvPr/>
            </p:nvSpPr>
            <p:spPr bwMode="auto">
              <a:xfrm>
                <a:off x="2204" y="2238"/>
                <a:ext cx="120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solidFill>
                      <a:schemeClr val="bg1"/>
                    </a:solidFill>
                    <a:latin typeface="Verdana" charset="0"/>
                    <a:ea typeface="Arial" charset="0"/>
                    <a:cs typeface="Arial" charset="0"/>
                  </a:rPr>
                  <a:t>ARTERIOSKLEROSE</a:t>
                </a:r>
              </a:p>
            </p:txBody>
          </p:sp>
          <p:sp>
            <p:nvSpPr>
              <p:cNvPr id="31" name="Line 47">
                <a:extLst>
                  <a:ext uri="{FF2B5EF4-FFF2-40B4-BE49-F238E27FC236}">
                    <a16:creationId xmlns:a16="http://schemas.microsoft.com/office/drawing/2014/main" id="{C842E904-7595-CE8D-C23E-C4777A84C2B3}"/>
                  </a:ext>
                </a:extLst>
              </p:cNvPr>
              <p:cNvSpPr>
                <a:spLocks noChangeShapeType="1"/>
              </p:cNvSpPr>
              <p:nvPr/>
            </p:nvSpPr>
            <p:spPr bwMode="auto">
              <a:xfrm flipH="1" flipV="1">
                <a:off x="101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grpSp>
        <p:sp>
          <p:nvSpPr>
            <p:cNvPr id="21" name="Rectangle 48">
              <a:extLst>
                <a:ext uri="{FF2B5EF4-FFF2-40B4-BE49-F238E27FC236}">
                  <a16:creationId xmlns:a16="http://schemas.microsoft.com/office/drawing/2014/main" id="{3436DC7A-0929-D4D3-4901-EEB5D292EE50}"/>
                </a:ext>
              </a:extLst>
            </p:cNvPr>
            <p:cNvSpPr>
              <a:spLocks noChangeArrowheads="1"/>
            </p:cNvSpPr>
            <p:nvPr/>
          </p:nvSpPr>
          <p:spPr bwMode="auto">
            <a:xfrm>
              <a:off x="1566863" y="4383088"/>
              <a:ext cx="2435225"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Psychosoziale</a:t>
              </a:r>
            </a:p>
            <a:p>
              <a:pPr eaLnBrk="1" hangingPunct="1">
                <a:spcBef>
                  <a:spcPct val="0"/>
                </a:spcBef>
                <a:buFontTx/>
                <a:buNone/>
                <a:defRPr/>
              </a:pPr>
              <a:r>
                <a:rPr lang="de-DE" altLang="de-DE" sz="2557">
                  <a:latin typeface="Verdana" charset="0"/>
                  <a:ea typeface="Arial" charset="0"/>
                  <a:cs typeface="Arial" charset="0"/>
                </a:rPr>
                <a:t>Faktoren</a:t>
              </a:r>
            </a:p>
          </p:txBody>
        </p:sp>
        <p:sp>
          <p:nvSpPr>
            <p:cNvPr id="22" name="Rectangle 50">
              <a:extLst>
                <a:ext uri="{FF2B5EF4-FFF2-40B4-BE49-F238E27FC236}">
                  <a16:creationId xmlns:a16="http://schemas.microsoft.com/office/drawing/2014/main" id="{9E825F9F-110E-DFDB-3C29-EEE3986FB10F}"/>
                </a:ext>
              </a:extLst>
            </p:cNvPr>
            <p:cNvSpPr>
              <a:spLocks noChangeArrowheads="1"/>
            </p:cNvSpPr>
            <p:nvPr/>
          </p:nvSpPr>
          <p:spPr bwMode="auto">
            <a:xfrm>
              <a:off x="6867525" y="3265488"/>
              <a:ext cx="20383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Cholesterin</a:t>
              </a:r>
            </a:p>
          </p:txBody>
        </p:sp>
      </p:grpSp>
    </p:spTree>
    <p:extLst>
      <p:ext uri="{BB962C8B-B14F-4D97-AF65-F5344CB8AC3E}">
        <p14:creationId xmlns:p14="http://schemas.microsoft.com/office/powerpoint/2010/main" val="909903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84A515-5321-6661-057A-ACCE033353D9}"/>
              </a:ext>
            </a:extLst>
          </p:cNvPr>
          <p:cNvSpPr>
            <a:spLocks noGrp="1"/>
          </p:cNvSpPr>
          <p:nvPr>
            <p:ph type="title"/>
          </p:nvPr>
        </p:nvSpPr>
        <p:spPr/>
        <p:txBody>
          <a:bodyPr>
            <a:normAutofit/>
          </a:bodyPr>
          <a:lstStyle/>
          <a:p>
            <a:r>
              <a:rPr lang="de-DE" altLang="de-DE" dirty="0">
                <a:solidFill>
                  <a:schemeClr val="tx1"/>
                </a:solidFill>
                <a:latin typeface="Arial" panose="020B0604020202020204" pitchFamily="34" charset="0"/>
                <a:cs typeface="Arial" panose="020B0604020202020204" pitchFamily="34" charset="0"/>
              </a:rPr>
              <a:t>Beeinflussbare Risikofaktoren</a:t>
            </a:r>
            <a:endParaRPr lang="de-DE" dirty="0">
              <a:latin typeface="Arial" panose="020B0604020202020204" pitchFamily="34" charset="0"/>
              <a:cs typeface="Arial" panose="020B0604020202020204" pitchFamily="34" charset="0"/>
            </a:endParaRPr>
          </a:p>
        </p:txBody>
      </p:sp>
      <p:sp>
        <p:nvSpPr>
          <p:cNvPr id="4" name="Fußzeilenplatzhalter 3">
            <a:extLst>
              <a:ext uri="{FF2B5EF4-FFF2-40B4-BE49-F238E27FC236}">
                <a16:creationId xmlns:a16="http://schemas.microsoft.com/office/drawing/2014/main" id="{FC84E161-1A33-F2E6-A435-6C6941DBD5D9}"/>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D182E6D7-B755-8283-5A46-640EEFB45D44}"/>
              </a:ext>
            </a:extLst>
          </p:cNvPr>
          <p:cNvSpPr>
            <a:spLocks noGrp="1"/>
          </p:cNvSpPr>
          <p:nvPr>
            <p:ph type="sldNum" sz="quarter" idx="12"/>
          </p:nvPr>
        </p:nvSpPr>
        <p:spPr/>
        <p:txBody>
          <a:bodyPr/>
          <a:lstStyle/>
          <a:p>
            <a:fld id="{0F0D4439-3650-497D-BE2E-B18E99C8C999}" type="slidenum">
              <a:rPr lang="de-DE" altLang="de-DE" smtClean="0"/>
              <a:pPr/>
              <a:t>5</a:t>
            </a:fld>
            <a:endParaRPr lang="de-DE" altLang="de-DE"/>
          </a:p>
        </p:txBody>
      </p:sp>
      <p:grpSp>
        <p:nvGrpSpPr>
          <p:cNvPr id="6" name="Gruppieren 5">
            <a:extLst>
              <a:ext uri="{FF2B5EF4-FFF2-40B4-BE49-F238E27FC236}">
                <a16:creationId xmlns:a16="http://schemas.microsoft.com/office/drawing/2014/main" id="{2E9A45BA-7BB3-0FF2-05F3-2B4DD3B0813A}"/>
              </a:ext>
            </a:extLst>
          </p:cNvPr>
          <p:cNvGrpSpPr/>
          <p:nvPr/>
        </p:nvGrpSpPr>
        <p:grpSpPr>
          <a:xfrm>
            <a:off x="3036888" y="2347914"/>
            <a:ext cx="11231562" cy="5849937"/>
            <a:chOff x="874713" y="2347913"/>
            <a:chExt cx="11231562" cy="5849937"/>
          </a:xfrm>
        </p:grpSpPr>
        <p:sp>
          <p:nvSpPr>
            <p:cNvPr id="7" name="Freeform 26">
              <a:extLst>
                <a:ext uri="{FF2B5EF4-FFF2-40B4-BE49-F238E27FC236}">
                  <a16:creationId xmlns:a16="http://schemas.microsoft.com/office/drawing/2014/main" id="{02747B79-45AB-199B-6265-E19F377FB052}"/>
                </a:ext>
              </a:extLst>
            </p:cNvPr>
            <p:cNvSpPr>
              <a:spLocks/>
            </p:cNvSpPr>
            <p:nvPr/>
          </p:nvSpPr>
          <p:spPr bwMode="auto">
            <a:xfrm flipH="1">
              <a:off x="2322513" y="2347913"/>
              <a:ext cx="4173537"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99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8" name="Freeform 2">
              <a:extLst>
                <a:ext uri="{FF2B5EF4-FFF2-40B4-BE49-F238E27FC236}">
                  <a16:creationId xmlns:a16="http://schemas.microsoft.com/office/drawing/2014/main" id="{2829CAFB-A4F4-506B-9B78-8CEF401E778A}"/>
                </a:ext>
              </a:extLst>
            </p:cNvPr>
            <p:cNvSpPr>
              <a:spLocks/>
            </p:cNvSpPr>
            <p:nvPr/>
          </p:nvSpPr>
          <p:spPr bwMode="auto">
            <a:xfrm>
              <a:off x="4067175" y="6013450"/>
              <a:ext cx="4843463" cy="2184400"/>
            </a:xfrm>
            <a:custGeom>
              <a:avLst/>
              <a:gdLst>
                <a:gd name="T0" fmla="*/ 2147483646 w 2148"/>
                <a:gd name="T1" fmla="*/ 0 h 969"/>
                <a:gd name="T2" fmla="*/ 2147483646 w 2148"/>
                <a:gd name="T3" fmla="*/ 2147483646 h 969"/>
                <a:gd name="T4" fmla="*/ 2147483646 w 2148"/>
                <a:gd name="T5" fmla="*/ 2147483646 h 969"/>
                <a:gd name="T6" fmla="*/ 2147483646 w 2148"/>
                <a:gd name="T7" fmla="*/ 2147483646 h 969"/>
                <a:gd name="T8" fmla="*/ 2147483646 w 2148"/>
                <a:gd name="T9" fmla="*/ 2147483646 h 969"/>
                <a:gd name="T10" fmla="*/ 2147483646 w 2148"/>
                <a:gd name="T11" fmla="*/ 2147483646 h 969"/>
                <a:gd name="T12" fmla="*/ 2147483646 w 2148"/>
                <a:gd name="T13" fmla="*/ 2147483646 h 969"/>
                <a:gd name="T14" fmla="*/ 2147483646 w 2148"/>
                <a:gd name="T15" fmla="*/ 2147483646 h 969"/>
                <a:gd name="T16" fmla="*/ 0 w 2148"/>
                <a:gd name="T17" fmla="*/ 2147483646 h 969"/>
                <a:gd name="T18" fmla="*/ 2147483646 w 2148"/>
                <a:gd name="T19" fmla="*/ 2147483646 h 969"/>
                <a:gd name="T20" fmla="*/ 2147483646 w 2148"/>
                <a:gd name="T21" fmla="*/ 2147483646 h 969"/>
                <a:gd name="T22" fmla="*/ 2147483646 w 2148"/>
                <a:gd name="T23" fmla="*/ 2147483646 h 969"/>
                <a:gd name="T24" fmla="*/ 2147483646 w 2148"/>
                <a:gd name="T25" fmla="*/ 2147483646 h 969"/>
                <a:gd name="T26" fmla="*/ 2147483646 w 2148"/>
                <a:gd name="T27" fmla="*/ 2147483646 h 969"/>
                <a:gd name="T28" fmla="*/ 2147483646 w 2148"/>
                <a:gd name="T29" fmla="*/ 2147483646 h 969"/>
                <a:gd name="T30" fmla="*/ 2147483646 w 2148"/>
                <a:gd name="T31" fmla="*/ 2147483646 h 969"/>
                <a:gd name="T32" fmla="*/ 2147483646 w 2148"/>
                <a:gd name="T33" fmla="*/ 2147483646 h 969"/>
                <a:gd name="T34" fmla="*/ 2147483646 w 2148"/>
                <a:gd name="T35" fmla="*/ 2147483646 h 969"/>
                <a:gd name="T36" fmla="*/ 2147483646 w 2148"/>
                <a:gd name="T37" fmla="*/ 2147483646 h 969"/>
                <a:gd name="T38" fmla="*/ 2147483646 w 2148"/>
                <a:gd name="T39" fmla="*/ 2147483646 h 969"/>
                <a:gd name="T40" fmla="*/ 2147483646 w 2148"/>
                <a:gd name="T41" fmla="*/ 2147483646 h 969"/>
                <a:gd name="T42" fmla="*/ 2147483646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rgbClr val="89AB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9" name="Freeform 3">
              <a:extLst>
                <a:ext uri="{FF2B5EF4-FFF2-40B4-BE49-F238E27FC236}">
                  <a16:creationId xmlns:a16="http://schemas.microsoft.com/office/drawing/2014/main" id="{7F6601A3-AF46-5282-76A3-079BE686D0D1}"/>
                </a:ext>
              </a:extLst>
            </p:cNvPr>
            <p:cNvSpPr>
              <a:spLocks/>
            </p:cNvSpPr>
            <p:nvPr/>
          </p:nvSpPr>
          <p:spPr bwMode="auto">
            <a:xfrm>
              <a:off x="7543800" y="3335338"/>
              <a:ext cx="4559300" cy="2638425"/>
            </a:xfrm>
            <a:custGeom>
              <a:avLst/>
              <a:gdLst>
                <a:gd name="T0" fmla="*/ 2147483646 w 2022"/>
                <a:gd name="T1" fmla="*/ 2147483646 h 1170"/>
                <a:gd name="T2" fmla="*/ 2147483646 w 2022"/>
                <a:gd name="T3" fmla="*/ 2147483646 h 1170"/>
                <a:gd name="T4" fmla="*/ 2147483646 w 2022"/>
                <a:gd name="T5" fmla="*/ 2147483646 h 1170"/>
                <a:gd name="T6" fmla="*/ 2147483646 w 2022"/>
                <a:gd name="T7" fmla="*/ 2147483646 h 1170"/>
                <a:gd name="T8" fmla="*/ 2147483646 w 2022"/>
                <a:gd name="T9" fmla="*/ 2147483646 h 1170"/>
                <a:gd name="T10" fmla="*/ 2147483646 w 2022"/>
                <a:gd name="T11" fmla="*/ 2147483646 h 1170"/>
                <a:gd name="T12" fmla="*/ 2147483646 w 2022"/>
                <a:gd name="T13" fmla="*/ 2147483646 h 1170"/>
                <a:gd name="T14" fmla="*/ 2147483646 w 2022"/>
                <a:gd name="T15" fmla="*/ 2147483646 h 1170"/>
                <a:gd name="T16" fmla="*/ 2147483646 w 2022"/>
                <a:gd name="T17" fmla="*/ 2147483646 h 1170"/>
                <a:gd name="T18" fmla="*/ 2147483646 w 2022"/>
                <a:gd name="T19" fmla="*/ 2147483646 h 1170"/>
                <a:gd name="T20" fmla="*/ 2147483646 w 2022"/>
                <a:gd name="T21" fmla="*/ 2147483646 h 1170"/>
                <a:gd name="T22" fmla="*/ 2147483646 w 2022"/>
                <a:gd name="T23" fmla="*/ 2147483646 h 1170"/>
                <a:gd name="T24" fmla="*/ 2147483646 w 2022"/>
                <a:gd name="T25" fmla="*/ 2147483646 h 1170"/>
                <a:gd name="T26" fmla="*/ 2147483646 w 2022"/>
                <a:gd name="T27" fmla="*/ 2147483646 h 1170"/>
                <a:gd name="T28" fmla="*/ 2147483646 w 2022"/>
                <a:gd name="T29" fmla="*/ 2147483646 h 1170"/>
                <a:gd name="T30" fmla="*/ 2147483646 w 2022"/>
                <a:gd name="T31" fmla="*/ 2147483646 h 1170"/>
                <a:gd name="T32" fmla="*/ 2147483646 w 2022"/>
                <a:gd name="T33" fmla="*/ 2147483646 h 1170"/>
                <a:gd name="T34" fmla="*/ 2147483646 w 2022"/>
                <a:gd name="T35" fmla="*/ 2147483646 h 1170"/>
                <a:gd name="T36" fmla="*/ 2147483646 w 2022"/>
                <a:gd name="T37" fmla="*/ 0 h 1170"/>
                <a:gd name="T38" fmla="*/ 0 w 2022"/>
                <a:gd name="T39" fmla="*/ 2147483646 h 1170"/>
                <a:gd name="T40" fmla="*/ 2147483646 w 2022"/>
                <a:gd name="T41" fmla="*/ 2147483646 h 1170"/>
                <a:gd name="T42" fmla="*/ 2147483646 w 2022"/>
                <a:gd name="T43" fmla="*/ 2147483646 h 1170"/>
                <a:gd name="T44" fmla="*/ 2147483646 w 2022"/>
                <a:gd name="T45" fmla="*/ 2147483646 h 1170"/>
                <a:gd name="T46" fmla="*/ 2147483646 w 2022"/>
                <a:gd name="T47" fmla="*/ 2147483646 h 1170"/>
                <a:gd name="T48" fmla="*/ 2147483646 w 2022"/>
                <a:gd name="T49" fmla="*/ 2147483646 h 1170"/>
                <a:gd name="T50" fmla="*/ 2147483646 w 2022"/>
                <a:gd name="T51" fmla="*/ 2147483646 h 1170"/>
                <a:gd name="T52" fmla="*/ 2147483646 w 2022"/>
                <a:gd name="T53" fmla="*/ 2147483646 h 1170"/>
                <a:gd name="T54" fmla="*/ 2147483646 w 2022"/>
                <a:gd name="T55" fmla="*/ 2147483646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rgbClr val="CCC37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0" name="Freeform 4">
              <a:extLst>
                <a:ext uri="{FF2B5EF4-FFF2-40B4-BE49-F238E27FC236}">
                  <a16:creationId xmlns:a16="http://schemas.microsoft.com/office/drawing/2014/main" id="{6337716A-108A-CC09-B3EC-60B240743F5C}"/>
                </a:ext>
              </a:extLst>
            </p:cNvPr>
            <p:cNvSpPr>
              <a:spLocks/>
            </p:cNvSpPr>
            <p:nvPr/>
          </p:nvSpPr>
          <p:spPr bwMode="auto">
            <a:xfrm>
              <a:off x="1036638" y="5438775"/>
              <a:ext cx="4864100" cy="2476500"/>
            </a:xfrm>
            <a:custGeom>
              <a:avLst/>
              <a:gdLst>
                <a:gd name="T0" fmla="*/ 0 w 2157"/>
                <a:gd name="T1" fmla="*/ 2147483646 h 1098"/>
                <a:gd name="T2" fmla="*/ 2147483646 w 2157"/>
                <a:gd name="T3" fmla="*/ 2147483646 h 1098"/>
                <a:gd name="T4" fmla="*/ 2147483646 w 2157"/>
                <a:gd name="T5" fmla="*/ 2147483646 h 1098"/>
                <a:gd name="T6" fmla="*/ 2147483646 w 2157"/>
                <a:gd name="T7" fmla="*/ 2147483646 h 1098"/>
                <a:gd name="T8" fmla="*/ 2147483646 w 2157"/>
                <a:gd name="T9" fmla="*/ 2147483646 h 1098"/>
                <a:gd name="T10" fmla="*/ 2147483646 w 2157"/>
                <a:gd name="T11" fmla="*/ 2147483646 h 1098"/>
                <a:gd name="T12" fmla="*/ 2147483646 w 2157"/>
                <a:gd name="T13" fmla="*/ 2147483646 h 1098"/>
                <a:gd name="T14" fmla="*/ 2147483646 w 2157"/>
                <a:gd name="T15" fmla="*/ 2147483646 h 1098"/>
                <a:gd name="T16" fmla="*/ 2147483646 w 2157"/>
                <a:gd name="T17" fmla="*/ 2147483646 h 1098"/>
                <a:gd name="T18" fmla="*/ 2147483646 w 2157"/>
                <a:gd name="T19" fmla="*/ 2147483646 h 1098"/>
                <a:gd name="T20" fmla="*/ 2147483646 w 2157"/>
                <a:gd name="T21" fmla="*/ 2147483646 h 1098"/>
                <a:gd name="T22" fmla="*/ 2147483646 w 2157"/>
                <a:gd name="T23" fmla="*/ 2147483646 h 1098"/>
                <a:gd name="T24" fmla="*/ 2147483646 w 2157"/>
                <a:gd name="T25" fmla="*/ 2147483646 h 1098"/>
                <a:gd name="T26" fmla="*/ 2147483646 w 2157"/>
                <a:gd name="T27" fmla="*/ 2147483646 h 1098"/>
                <a:gd name="T28" fmla="*/ 2147483646 w 2157"/>
                <a:gd name="T29" fmla="*/ 2147483646 h 1098"/>
                <a:gd name="T30" fmla="*/ 2147483646 w 2157"/>
                <a:gd name="T31" fmla="*/ 2147483646 h 1098"/>
                <a:gd name="T32" fmla="*/ 2147483646 w 2157"/>
                <a:gd name="T33" fmla="*/ 2147483646 h 1098"/>
                <a:gd name="T34" fmla="*/ 2147483646 w 2157"/>
                <a:gd name="T35" fmla="*/ 2147483646 h 1098"/>
                <a:gd name="T36" fmla="*/ 2147483646 w 2157"/>
                <a:gd name="T37" fmla="*/ 2147483646 h 1098"/>
                <a:gd name="T38" fmla="*/ 2147483646 w 2157"/>
                <a:gd name="T39" fmla="*/ 2147483646 h 1098"/>
                <a:gd name="T40" fmla="*/ 2147483646 w 2157"/>
                <a:gd name="T41" fmla="*/ 2147483646 h 1098"/>
                <a:gd name="T42" fmla="*/ 2147483646 w 2157"/>
                <a:gd name="T43" fmla="*/ 2147483646 h 1098"/>
                <a:gd name="T44" fmla="*/ 2147483646 w 2157"/>
                <a:gd name="T45" fmla="*/ 2147483646 h 1098"/>
                <a:gd name="T46" fmla="*/ 2147483646 w 2157"/>
                <a:gd name="T47" fmla="*/ 0 h 1098"/>
                <a:gd name="T48" fmla="*/ 0 w 2157"/>
                <a:gd name="T49" fmla="*/ 2147483646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rgbClr val="BD8FD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1" name="Freeform 5">
              <a:extLst>
                <a:ext uri="{FF2B5EF4-FFF2-40B4-BE49-F238E27FC236}">
                  <a16:creationId xmlns:a16="http://schemas.microsoft.com/office/drawing/2014/main" id="{E2703017-0032-611D-5989-B7774C2CEBC3}"/>
                </a:ext>
              </a:extLst>
            </p:cNvPr>
            <p:cNvSpPr>
              <a:spLocks/>
            </p:cNvSpPr>
            <p:nvPr/>
          </p:nvSpPr>
          <p:spPr bwMode="auto">
            <a:xfrm>
              <a:off x="7105650" y="5445125"/>
              <a:ext cx="4829175" cy="2468563"/>
            </a:xfrm>
            <a:custGeom>
              <a:avLst/>
              <a:gdLst>
                <a:gd name="T0" fmla="*/ 2147483646 w 2142"/>
                <a:gd name="T1" fmla="*/ 2147483646 h 1095"/>
                <a:gd name="T2" fmla="*/ 2147483646 w 2142"/>
                <a:gd name="T3" fmla="*/ 2147483646 h 1095"/>
                <a:gd name="T4" fmla="*/ 2147483646 w 2142"/>
                <a:gd name="T5" fmla="*/ 2147483646 h 1095"/>
                <a:gd name="T6" fmla="*/ 2147483646 w 2142"/>
                <a:gd name="T7" fmla="*/ 2147483646 h 1095"/>
                <a:gd name="T8" fmla="*/ 2147483646 w 2142"/>
                <a:gd name="T9" fmla="*/ 2147483646 h 1095"/>
                <a:gd name="T10" fmla="*/ 2147483646 w 2142"/>
                <a:gd name="T11" fmla="*/ 2147483646 h 1095"/>
                <a:gd name="T12" fmla="*/ 2147483646 w 2142"/>
                <a:gd name="T13" fmla="*/ 2147483646 h 1095"/>
                <a:gd name="T14" fmla="*/ 2147483646 w 2142"/>
                <a:gd name="T15" fmla="*/ 2147483646 h 1095"/>
                <a:gd name="T16" fmla="*/ 2147483646 w 2142"/>
                <a:gd name="T17" fmla="*/ 2147483646 h 1095"/>
                <a:gd name="T18" fmla="*/ 2147483646 w 2142"/>
                <a:gd name="T19" fmla="*/ 2147483646 h 1095"/>
                <a:gd name="T20" fmla="*/ 2147483646 w 2142"/>
                <a:gd name="T21" fmla="*/ 2147483646 h 1095"/>
                <a:gd name="T22" fmla="*/ 2147483646 w 2142"/>
                <a:gd name="T23" fmla="*/ 2147483646 h 1095"/>
                <a:gd name="T24" fmla="*/ 2147483646 w 2142"/>
                <a:gd name="T25" fmla="*/ 2147483646 h 1095"/>
                <a:gd name="T26" fmla="*/ 2147483646 w 2142"/>
                <a:gd name="T27" fmla="*/ 2147483646 h 1095"/>
                <a:gd name="T28" fmla="*/ 2147483646 w 2142"/>
                <a:gd name="T29" fmla="*/ 2147483646 h 1095"/>
                <a:gd name="T30" fmla="*/ 0 w 2142"/>
                <a:gd name="T31" fmla="*/ 2147483646 h 1095"/>
                <a:gd name="T32" fmla="*/ 2147483646 w 2142"/>
                <a:gd name="T33" fmla="*/ 2147483646 h 1095"/>
                <a:gd name="T34" fmla="*/ 2147483646 w 2142"/>
                <a:gd name="T35" fmla="*/ 2147483646 h 1095"/>
                <a:gd name="T36" fmla="*/ 2147483646 w 2142"/>
                <a:gd name="T37" fmla="*/ 2147483646 h 1095"/>
                <a:gd name="T38" fmla="*/ 2147483646 w 2142"/>
                <a:gd name="T39" fmla="*/ 2147483646 h 1095"/>
                <a:gd name="T40" fmla="*/ 2147483646 w 2142"/>
                <a:gd name="T41" fmla="*/ 2147483646 h 1095"/>
                <a:gd name="T42" fmla="*/ 2147483646 w 2142"/>
                <a:gd name="T43" fmla="*/ 0 h 1095"/>
                <a:gd name="T44" fmla="*/ 2147483646 w 2142"/>
                <a:gd name="T45" fmla="*/ 2147483646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rgbClr val="8BBB8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2" name="Freeform 6">
              <a:extLst>
                <a:ext uri="{FF2B5EF4-FFF2-40B4-BE49-F238E27FC236}">
                  <a16:creationId xmlns:a16="http://schemas.microsoft.com/office/drawing/2014/main" id="{167940EF-0469-33EC-4F9A-5985323AC251}"/>
                </a:ext>
              </a:extLst>
            </p:cNvPr>
            <p:cNvSpPr>
              <a:spLocks/>
            </p:cNvSpPr>
            <p:nvPr/>
          </p:nvSpPr>
          <p:spPr bwMode="auto">
            <a:xfrm>
              <a:off x="6502400" y="2347913"/>
              <a:ext cx="4173538"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C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3" name="Freeform 7">
              <a:extLst>
                <a:ext uri="{FF2B5EF4-FFF2-40B4-BE49-F238E27FC236}">
                  <a16:creationId xmlns:a16="http://schemas.microsoft.com/office/drawing/2014/main" id="{B53200FA-E029-B6D6-08CE-EFF20697E0EB}"/>
                </a:ext>
              </a:extLst>
            </p:cNvPr>
            <p:cNvSpPr>
              <a:spLocks/>
            </p:cNvSpPr>
            <p:nvPr/>
          </p:nvSpPr>
          <p:spPr bwMode="auto">
            <a:xfrm>
              <a:off x="889000" y="3335338"/>
              <a:ext cx="4529138" cy="2624137"/>
            </a:xfrm>
            <a:custGeom>
              <a:avLst/>
              <a:gdLst>
                <a:gd name="T0" fmla="*/ 2147483646 w 2009"/>
                <a:gd name="T1" fmla="*/ 0 h 1164"/>
                <a:gd name="T2" fmla="*/ 2147483646 w 2009"/>
                <a:gd name="T3" fmla="*/ 2147483646 h 1164"/>
                <a:gd name="T4" fmla="*/ 2147483646 w 2009"/>
                <a:gd name="T5" fmla="*/ 2147483646 h 1164"/>
                <a:gd name="T6" fmla="*/ 2147483646 w 2009"/>
                <a:gd name="T7" fmla="*/ 2147483646 h 1164"/>
                <a:gd name="T8" fmla="*/ 2147483646 w 2009"/>
                <a:gd name="T9" fmla="*/ 2147483646 h 1164"/>
                <a:gd name="T10" fmla="*/ 2147483646 w 2009"/>
                <a:gd name="T11" fmla="*/ 2147483646 h 1164"/>
                <a:gd name="T12" fmla="*/ 2147483646 w 2009"/>
                <a:gd name="T13" fmla="*/ 2147483646 h 1164"/>
                <a:gd name="T14" fmla="*/ 2147483646 w 2009"/>
                <a:gd name="T15" fmla="*/ 2147483646 h 1164"/>
                <a:gd name="T16" fmla="*/ 2147483646 w 2009"/>
                <a:gd name="T17" fmla="*/ 2147483646 h 1164"/>
                <a:gd name="T18" fmla="*/ 2147483646 w 2009"/>
                <a:gd name="T19" fmla="*/ 2147483646 h 1164"/>
                <a:gd name="T20" fmla="*/ 2147483646 w 2009"/>
                <a:gd name="T21" fmla="*/ 2147483646 h 1164"/>
                <a:gd name="T22" fmla="*/ 2147483646 w 2009"/>
                <a:gd name="T23" fmla="*/ 2147483646 h 1164"/>
                <a:gd name="T24" fmla="*/ 0 w 2009"/>
                <a:gd name="T25" fmla="*/ 2147483646 h 1164"/>
                <a:gd name="T26" fmla="*/ 2147483646 w 2009"/>
                <a:gd name="T27" fmla="*/ 2147483646 h 1164"/>
                <a:gd name="T28" fmla="*/ 2147483646 w 2009"/>
                <a:gd name="T29" fmla="*/ 2147483646 h 1164"/>
                <a:gd name="T30" fmla="*/ 2147483646 w 2009"/>
                <a:gd name="T31" fmla="*/ 2147483646 h 1164"/>
                <a:gd name="T32" fmla="*/ 2147483646 w 2009"/>
                <a:gd name="T33" fmla="*/ 2147483646 h 1164"/>
                <a:gd name="T34" fmla="*/ 2147483646 w 2009"/>
                <a:gd name="T35" fmla="*/ 2147483646 h 1164"/>
                <a:gd name="T36" fmla="*/ 2147483646 w 2009"/>
                <a:gd name="T37" fmla="*/ 2147483646 h 1164"/>
                <a:gd name="T38" fmla="*/ 2147483646 w 2009"/>
                <a:gd name="T39" fmla="*/ 2147483646 h 1164"/>
                <a:gd name="T40" fmla="*/ 2147483646 w 2009"/>
                <a:gd name="T41" fmla="*/ 2147483646 h 1164"/>
                <a:gd name="T42" fmla="*/ 2147483646 w 2009"/>
                <a:gd name="T43" fmla="*/ 2147483646 h 1164"/>
                <a:gd name="T44" fmla="*/ 2147483646 w 2009"/>
                <a:gd name="T45" fmla="*/ 2147483646 h 1164"/>
                <a:gd name="T46" fmla="*/ 2147483646 w 2009"/>
                <a:gd name="T47" fmla="*/ 2147483646 h 1164"/>
                <a:gd name="T48" fmla="*/ 2147483646 w 2009"/>
                <a:gd name="T49" fmla="*/ 2147483646 h 1164"/>
                <a:gd name="T50" fmla="*/ 2147483646 w 2009"/>
                <a:gd name="T51" fmla="*/ 2147483646 h 1164"/>
                <a:gd name="T52" fmla="*/ 2147483646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rgbClr val="FF6F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 name="Rectangle 10">
              <a:extLst>
                <a:ext uri="{FF2B5EF4-FFF2-40B4-BE49-F238E27FC236}">
                  <a16:creationId xmlns:a16="http://schemas.microsoft.com/office/drawing/2014/main" id="{14E71CCC-9BD1-A47F-635D-FCB4B8A3ECCC}"/>
                </a:ext>
              </a:extLst>
            </p:cNvPr>
            <p:cNvSpPr>
              <a:spLocks noChangeArrowheads="1"/>
            </p:cNvSpPr>
            <p:nvPr/>
          </p:nvSpPr>
          <p:spPr bwMode="auto">
            <a:xfrm>
              <a:off x="8331200" y="6081713"/>
              <a:ext cx="220980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solidFill>
                    <a:srgbClr val="000066"/>
                  </a:solidFill>
                  <a:latin typeface="Verdana" charset="0"/>
                  <a:ea typeface="Arial" charset="0"/>
                  <a:cs typeface="Arial" charset="0"/>
                </a:rPr>
                <a:t>Bewegungs-</a:t>
              </a:r>
              <a:br>
                <a:rPr lang="de-DE" altLang="de-DE" sz="2557">
                  <a:solidFill>
                    <a:srgbClr val="000066"/>
                  </a:solidFill>
                  <a:latin typeface="Verdana" charset="0"/>
                  <a:ea typeface="Arial" charset="0"/>
                  <a:cs typeface="Arial" charset="0"/>
                </a:rPr>
              </a:br>
              <a:r>
                <a:rPr lang="de-DE" altLang="de-DE" sz="2557">
                  <a:solidFill>
                    <a:srgbClr val="000066"/>
                  </a:solidFill>
                  <a:latin typeface="Verdana" charset="0"/>
                  <a:ea typeface="Arial" charset="0"/>
                  <a:cs typeface="Arial" charset="0"/>
                </a:rPr>
                <a:t>mangel</a:t>
              </a:r>
            </a:p>
          </p:txBody>
        </p:sp>
        <p:sp>
          <p:nvSpPr>
            <p:cNvPr id="15" name="Rectangle 11">
              <a:extLst>
                <a:ext uri="{FF2B5EF4-FFF2-40B4-BE49-F238E27FC236}">
                  <a16:creationId xmlns:a16="http://schemas.microsoft.com/office/drawing/2014/main" id="{8F4A2AE9-C663-369B-E7BE-364557EF0F5E}"/>
                </a:ext>
              </a:extLst>
            </p:cNvPr>
            <p:cNvSpPr>
              <a:spLocks noChangeArrowheads="1"/>
            </p:cNvSpPr>
            <p:nvPr/>
          </p:nvSpPr>
          <p:spPr bwMode="auto">
            <a:xfrm>
              <a:off x="4651375" y="3278188"/>
              <a:ext cx="1335088"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Nikotin</a:t>
              </a:r>
            </a:p>
          </p:txBody>
        </p:sp>
        <p:sp>
          <p:nvSpPr>
            <p:cNvPr id="16" name="Rectangle 12">
              <a:extLst>
                <a:ext uri="{FF2B5EF4-FFF2-40B4-BE49-F238E27FC236}">
                  <a16:creationId xmlns:a16="http://schemas.microsoft.com/office/drawing/2014/main" id="{C4A5D759-81FB-07EC-0294-8101927165E1}"/>
                </a:ext>
              </a:extLst>
            </p:cNvPr>
            <p:cNvSpPr>
              <a:spLocks noChangeArrowheads="1"/>
            </p:cNvSpPr>
            <p:nvPr/>
          </p:nvSpPr>
          <p:spPr bwMode="auto">
            <a:xfrm>
              <a:off x="2541588" y="6088063"/>
              <a:ext cx="191135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erhöhter</a:t>
              </a:r>
            </a:p>
            <a:p>
              <a:pPr eaLnBrk="1" hangingPunct="1">
                <a:spcBef>
                  <a:spcPct val="0"/>
                </a:spcBef>
                <a:buFontTx/>
                <a:buNone/>
                <a:defRPr/>
              </a:pPr>
              <a:r>
                <a:rPr lang="de-DE" altLang="de-DE" sz="2557">
                  <a:latin typeface="Verdana" charset="0"/>
                  <a:ea typeface="Arial" charset="0"/>
                  <a:cs typeface="Arial" charset="0"/>
                </a:rPr>
                <a:t>Blutzucker</a:t>
              </a:r>
            </a:p>
          </p:txBody>
        </p:sp>
        <p:sp>
          <p:nvSpPr>
            <p:cNvPr id="17" name="Rectangle 13">
              <a:extLst>
                <a:ext uri="{FF2B5EF4-FFF2-40B4-BE49-F238E27FC236}">
                  <a16:creationId xmlns:a16="http://schemas.microsoft.com/office/drawing/2014/main" id="{6BF4D240-E2E3-B334-BAE5-8C7126EB0F05}"/>
                </a:ext>
              </a:extLst>
            </p:cNvPr>
            <p:cNvSpPr>
              <a:spLocks noChangeArrowheads="1"/>
            </p:cNvSpPr>
            <p:nvPr/>
          </p:nvSpPr>
          <p:spPr bwMode="auto">
            <a:xfrm>
              <a:off x="8961438" y="4597400"/>
              <a:ext cx="22288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Übergewicht</a:t>
              </a:r>
            </a:p>
          </p:txBody>
        </p:sp>
        <p:sp>
          <p:nvSpPr>
            <p:cNvPr id="18" name="Rectangle 14">
              <a:extLst>
                <a:ext uri="{FF2B5EF4-FFF2-40B4-BE49-F238E27FC236}">
                  <a16:creationId xmlns:a16="http://schemas.microsoft.com/office/drawing/2014/main" id="{6FD3DC0C-76AC-56DA-4C72-A5FDFB10E742}"/>
                </a:ext>
              </a:extLst>
            </p:cNvPr>
            <p:cNvSpPr>
              <a:spLocks noChangeArrowheads="1"/>
            </p:cNvSpPr>
            <p:nvPr/>
          </p:nvSpPr>
          <p:spPr bwMode="auto">
            <a:xfrm>
              <a:off x="5664200" y="6667500"/>
              <a:ext cx="1751013"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defRPr/>
              </a:pPr>
              <a:r>
                <a:rPr lang="de-DE" altLang="de-DE" sz="2557">
                  <a:latin typeface="Verdana" charset="0"/>
                  <a:ea typeface="Arial" charset="0"/>
                  <a:cs typeface="Arial" charset="0"/>
                </a:rPr>
                <a:t>erhöhter</a:t>
              </a:r>
            </a:p>
            <a:p>
              <a:pPr algn="ctr" eaLnBrk="1" hangingPunct="1">
                <a:spcBef>
                  <a:spcPct val="0"/>
                </a:spcBef>
                <a:buFontTx/>
                <a:buNone/>
                <a:defRPr/>
              </a:pPr>
              <a:r>
                <a:rPr lang="de-DE" altLang="de-DE" sz="2557">
                  <a:latin typeface="Verdana" charset="0"/>
                  <a:ea typeface="Arial" charset="0"/>
                  <a:cs typeface="Arial" charset="0"/>
                </a:rPr>
                <a:t>Blutdruck</a:t>
              </a:r>
            </a:p>
          </p:txBody>
        </p:sp>
        <p:sp>
          <p:nvSpPr>
            <p:cNvPr id="19" name="Rectangle 27">
              <a:extLst>
                <a:ext uri="{FF2B5EF4-FFF2-40B4-BE49-F238E27FC236}">
                  <a16:creationId xmlns:a16="http://schemas.microsoft.com/office/drawing/2014/main" id="{D114A3D0-496B-1700-98EC-CBA063CA7821}"/>
                </a:ext>
              </a:extLst>
            </p:cNvPr>
            <p:cNvSpPr>
              <a:spLocks noChangeArrowheads="1"/>
            </p:cNvSpPr>
            <p:nvPr/>
          </p:nvSpPr>
          <p:spPr bwMode="auto">
            <a:xfrm>
              <a:off x="1566863" y="4383088"/>
              <a:ext cx="2435225"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Psychosoziale</a:t>
              </a:r>
            </a:p>
            <a:p>
              <a:pPr eaLnBrk="1" hangingPunct="1">
                <a:spcBef>
                  <a:spcPct val="0"/>
                </a:spcBef>
                <a:buFontTx/>
                <a:buNone/>
                <a:defRPr/>
              </a:pPr>
              <a:r>
                <a:rPr lang="de-DE" altLang="de-DE" sz="2557">
                  <a:latin typeface="Verdana" charset="0"/>
                  <a:ea typeface="Arial" charset="0"/>
                  <a:cs typeface="Arial" charset="0"/>
                </a:rPr>
                <a:t>Faktoren</a:t>
              </a:r>
            </a:p>
          </p:txBody>
        </p:sp>
        <p:sp>
          <p:nvSpPr>
            <p:cNvPr id="20" name="Freeform 46">
              <a:extLst>
                <a:ext uri="{FF2B5EF4-FFF2-40B4-BE49-F238E27FC236}">
                  <a16:creationId xmlns:a16="http://schemas.microsoft.com/office/drawing/2014/main" id="{F6154D96-CEDE-0A63-AD94-2B77438A9112}"/>
                </a:ext>
              </a:extLst>
            </p:cNvPr>
            <p:cNvSpPr>
              <a:spLocks/>
            </p:cNvSpPr>
            <p:nvPr/>
          </p:nvSpPr>
          <p:spPr bwMode="auto">
            <a:xfrm flipH="1">
              <a:off x="2308225" y="2347913"/>
              <a:ext cx="4173538"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1" name="Freeform 47">
              <a:extLst>
                <a:ext uri="{FF2B5EF4-FFF2-40B4-BE49-F238E27FC236}">
                  <a16:creationId xmlns:a16="http://schemas.microsoft.com/office/drawing/2014/main" id="{346BE557-F4D0-009A-297C-0C34D26C345B}"/>
                </a:ext>
              </a:extLst>
            </p:cNvPr>
            <p:cNvSpPr>
              <a:spLocks/>
            </p:cNvSpPr>
            <p:nvPr/>
          </p:nvSpPr>
          <p:spPr bwMode="auto">
            <a:xfrm>
              <a:off x="4054475" y="6013450"/>
              <a:ext cx="4843463" cy="2184400"/>
            </a:xfrm>
            <a:custGeom>
              <a:avLst/>
              <a:gdLst>
                <a:gd name="T0" fmla="*/ 2147483646 w 2148"/>
                <a:gd name="T1" fmla="*/ 0 h 969"/>
                <a:gd name="T2" fmla="*/ 2147483646 w 2148"/>
                <a:gd name="T3" fmla="*/ 2147483646 h 969"/>
                <a:gd name="T4" fmla="*/ 2147483646 w 2148"/>
                <a:gd name="T5" fmla="*/ 2147483646 h 969"/>
                <a:gd name="T6" fmla="*/ 2147483646 w 2148"/>
                <a:gd name="T7" fmla="*/ 2147483646 h 969"/>
                <a:gd name="T8" fmla="*/ 2147483646 w 2148"/>
                <a:gd name="T9" fmla="*/ 2147483646 h 969"/>
                <a:gd name="T10" fmla="*/ 2147483646 w 2148"/>
                <a:gd name="T11" fmla="*/ 2147483646 h 969"/>
                <a:gd name="T12" fmla="*/ 2147483646 w 2148"/>
                <a:gd name="T13" fmla="*/ 2147483646 h 969"/>
                <a:gd name="T14" fmla="*/ 2147483646 w 2148"/>
                <a:gd name="T15" fmla="*/ 2147483646 h 969"/>
                <a:gd name="T16" fmla="*/ 0 w 2148"/>
                <a:gd name="T17" fmla="*/ 2147483646 h 969"/>
                <a:gd name="T18" fmla="*/ 2147483646 w 2148"/>
                <a:gd name="T19" fmla="*/ 2147483646 h 969"/>
                <a:gd name="T20" fmla="*/ 2147483646 w 2148"/>
                <a:gd name="T21" fmla="*/ 2147483646 h 969"/>
                <a:gd name="T22" fmla="*/ 2147483646 w 2148"/>
                <a:gd name="T23" fmla="*/ 2147483646 h 969"/>
                <a:gd name="T24" fmla="*/ 2147483646 w 2148"/>
                <a:gd name="T25" fmla="*/ 2147483646 h 969"/>
                <a:gd name="T26" fmla="*/ 2147483646 w 2148"/>
                <a:gd name="T27" fmla="*/ 2147483646 h 969"/>
                <a:gd name="T28" fmla="*/ 2147483646 w 2148"/>
                <a:gd name="T29" fmla="*/ 2147483646 h 969"/>
                <a:gd name="T30" fmla="*/ 2147483646 w 2148"/>
                <a:gd name="T31" fmla="*/ 2147483646 h 969"/>
                <a:gd name="T32" fmla="*/ 2147483646 w 2148"/>
                <a:gd name="T33" fmla="*/ 2147483646 h 969"/>
                <a:gd name="T34" fmla="*/ 2147483646 w 2148"/>
                <a:gd name="T35" fmla="*/ 2147483646 h 969"/>
                <a:gd name="T36" fmla="*/ 2147483646 w 2148"/>
                <a:gd name="T37" fmla="*/ 2147483646 h 969"/>
                <a:gd name="T38" fmla="*/ 2147483646 w 2148"/>
                <a:gd name="T39" fmla="*/ 2147483646 h 969"/>
                <a:gd name="T40" fmla="*/ 2147483646 w 2148"/>
                <a:gd name="T41" fmla="*/ 2147483646 h 969"/>
                <a:gd name="T42" fmla="*/ 2147483646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2" name="Freeform 48">
              <a:extLst>
                <a:ext uri="{FF2B5EF4-FFF2-40B4-BE49-F238E27FC236}">
                  <a16:creationId xmlns:a16="http://schemas.microsoft.com/office/drawing/2014/main" id="{2940465C-7A18-E9AB-C752-F5C33A6AD4A2}"/>
                </a:ext>
              </a:extLst>
            </p:cNvPr>
            <p:cNvSpPr>
              <a:spLocks/>
            </p:cNvSpPr>
            <p:nvPr/>
          </p:nvSpPr>
          <p:spPr bwMode="auto">
            <a:xfrm>
              <a:off x="7531100" y="3335338"/>
              <a:ext cx="4559300" cy="2638425"/>
            </a:xfrm>
            <a:custGeom>
              <a:avLst/>
              <a:gdLst>
                <a:gd name="T0" fmla="*/ 2147483646 w 2022"/>
                <a:gd name="T1" fmla="*/ 2147483646 h 1170"/>
                <a:gd name="T2" fmla="*/ 2147483646 w 2022"/>
                <a:gd name="T3" fmla="*/ 2147483646 h 1170"/>
                <a:gd name="T4" fmla="*/ 2147483646 w 2022"/>
                <a:gd name="T5" fmla="*/ 2147483646 h 1170"/>
                <a:gd name="T6" fmla="*/ 2147483646 w 2022"/>
                <a:gd name="T7" fmla="*/ 2147483646 h 1170"/>
                <a:gd name="T8" fmla="*/ 2147483646 w 2022"/>
                <a:gd name="T9" fmla="*/ 2147483646 h 1170"/>
                <a:gd name="T10" fmla="*/ 2147483646 w 2022"/>
                <a:gd name="T11" fmla="*/ 2147483646 h 1170"/>
                <a:gd name="T12" fmla="*/ 2147483646 w 2022"/>
                <a:gd name="T13" fmla="*/ 2147483646 h 1170"/>
                <a:gd name="T14" fmla="*/ 2147483646 w 2022"/>
                <a:gd name="T15" fmla="*/ 2147483646 h 1170"/>
                <a:gd name="T16" fmla="*/ 2147483646 w 2022"/>
                <a:gd name="T17" fmla="*/ 2147483646 h 1170"/>
                <a:gd name="T18" fmla="*/ 2147483646 w 2022"/>
                <a:gd name="T19" fmla="*/ 2147483646 h 1170"/>
                <a:gd name="T20" fmla="*/ 2147483646 w 2022"/>
                <a:gd name="T21" fmla="*/ 2147483646 h 1170"/>
                <a:gd name="T22" fmla="*/ 2147483646 w 2022"/>
                <a:gd name="T23" fmla="*/ 2147483646 h 1170"/>
                <a:gd name="T24" fmla="*/ 2147483646 w 2022"/>
                <a:gd name="T25" fmla="*/ 2147483646 h 1170"/>
                <a:gd name="T26" fmla="*/ 2147483646 w 2022"/>
                <a:gd name="T27" fmla="*/ 2147483646 h 1170"/>
                <a:gd name="T28" fmla="*/ 2147483646 w 2022"/>
                <a:gd name="T29" fmla="*/ 2147483646 h 1170"/>
                <a:gd name="T30" fmla="*/ 2147483646 w 2022"/>
                <a:gd name="T31" fmla="*/ 2147483646 h 1170"/>
                <a:gd name="T32" fmla="*/ 2147483646 w 2022"/>
                <a:gd name="T33" fmla="*/ 2147483646 h 1170"/>
                <a:gd name="T34" fmla="*/ 2147483646 w 2022"/>
                <a:gd name="T35" fmla="*/ 2147483646 h 1170"/>
                <a:gd name="T36" fmla="*/ 2147483646 w 2022"/>
                <a:gd name="T37" fmla="*/ 0 h 1170"/>
                <a:gd name="T38" fmla="*/ 0 w 2022"/>
                <a:gd name="T39" fmla="*/ 2147483646 h 1170"/>
                <a:gd name="T40" fmla="*/ 2147483646 w 2022"/>
                <a:gd name="T41" fmla="*/ 2147483646 h 1170"/>
                <a:gd name="T42" fmla="*/ 2147483646 w 2022"/>
                <a:gd name="T43" fmla="*/ 2147483646 h 1170"/>
                <a:gd name="T44" fmla="*/ 2147483646 w 2022"/>
                <a:gd name="T45" fmla="*/ 2147483646 h 1170"/>
                <a:gd name="T46" fmla="*/ 2147483646 w 2022"/>
                <a:gd name="T47" fmla="*/ 2147483646 h 1170"/>
                <a:gd name="T48" fmla="*/ 2147483646 w 2022"/>
                <a:gd name="T49" fmla="*/ 2147483646 h 1170"/>
                <a:gd name="T50" fmla="*/ 2147483646 w 2022"/>
                <a:gd name="T51" fmla="*/ 2147483646 h 1170"/>
                <a:gd name="T52" fmla="*/ 2147483646 w 2022"/>
                <a:gd name="T53" fmla="*/ 2147483646 h 1170"/>
                <a:gd name="T54" fmla="*/ 2147483646 w 2022"/>
                <a:gd name="T55" fmla="*/ 2147483646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3" name="Freeform 49">
              <a:extLst>
                <a:ext uri="{FF2B5EF4-FFF2-40B4-BE49-F238E27FC236}">
                  <a16:creationId xmlns:a16="http://schemas.microsoft.com/office/drawing/2014/main" id="{B86947A0-752E-2458-0AAA-B67D09391517}"/>
                </a:ext>
              </a:extLst>
            </p:cNvPr>
            <p:cNvSpPr>
              <a:spLocks/>
            </p:cNvSpPr>
            <p:nvPr/>
          </p:nvSpPr>
          <p:spPr bwMode="auto">
            <a:xfrm>
              <a:off x="1023938" y="5438775"/>
              <a:ext cx="4864100" cy="2476500"/>
            </a:xfrm>
            <a:custGeom>
              <a:avLst/>
              <a:gdLst>
                <a:gd name="T0" fmla="*/ 0 w 2157"/>
                <a:gd name="T1" fmla="*/ 2147483646 h 1098"/>
                <a:gd name="T2" fmla="*/ 2147483646 w 2157"/>
                <a:gd name="T3" fmla="*/ 2147483646 h 1098"/>
                <a:gd name="T4" fmla="*/ 2147483646 w 2157"/>
                <a:gd name="T5" fmla="*/ 2147483646 h 1098"/>
                <a:gd name="T6" fmla="*/ 2147483646 w 2157"/>
                <a:gd name="T7" fmla="*/ 2147483646 h 1098"/>
                <a:gd name="T8" fmla="*/ 2147483646 w 2157"/>
                <a:gd name="T9" fmla="*/ 2147483646 h 1098"/>
                <a:gd name="T10" fmla="*/ 2147483646 w 2157"/>
                <a:gd name="T11" fmla="*/ 2147483646 h 1098"/>
                <a:gd name="T12" fmla="*/ 2147483646 w 2157"/>
                <a:gd name="T13" fmla="*/ 2147483646 h 1098"/>
                <a:gd name="T14" fmla="*/ 2147483646 w 2157"/>
                <a:gd name="T15" fmla="*/ 2147483646 h 1098"/>
                <a:gd name="T16" fmla="*/ 2147483646 w 2157"/>
                <a:gd name="T17" fmla="*/ 2147483646 h 1098"/>
                <a:gd name="T18" fmla="*/ 2147483646 w 2157"/>
                <a:gd name="T19" fmla="*/ 2147483646 h 1098"/>
                <a:gd name="T20" fmla="*/ 2147483646 w 2157"/>
                <a:gd name="T21" fmla="*/ 2147483646 h 1098"/>
                <a:gd name="T22" fmla="*/ 2147483646 w 2157"/>
                <a:gd name="T23" fmla="*/ 2147483646 h 1098"/>
                <a:gd name="T24" fmla="*/ 2147483646 w 2157"/>
                <a:gd name="T25" fmla="*/ 2147483646 h 1098"/>
                <a:gd name="T26" fmla="*/ 2147483646 w 2157"/>
                <a:gd name="T27" fmla="*/ 2147483646 h 1098"/>
                <a:gd name="T28" fmla="*/ 2147483646 w 2157"/>
                <a:gd name="T29" fmla="*/ 2147483646 h 1098"/>
                <a:gd name="T30" fmla="*/ 2147483646 w 2157"/>
                <a:gd name="T31" fmla="*/ 2147483646 h 1098"/>
                <a:gd name="T32" fmla="*/ 2147483646 w 2157"/>
                <a:gd name="T33" fmla="*/ 2147483646 h 1098"/>
                <a:gd name="T34" fmla="*/ 2147483646 w 2157"/>
                <a:gd name="T35" fmla="*/ 2147483646 h 1098"/>
                <a:gd name="T36" fmla="*/ 2147483646 w 2157"/>
                <a:gd name="T37" fmla="*/ 2147483646 h 1098"/>
                <a:gd name="T38" fmla="*/ 2147483646 w 2157"/>
                <a:gd name="T39" fmla="*/ 2147483646 h 1098"/>
                <a:gd name="T40" fmla="*/ 2147483646 w 2157"/>
                <a:gd name="T41" fmla="*/ 2147483646 h 1098"/>
                <a:gd name="T42" fmla="*/ 2147483646 w 2157"/>
                <a:gd name="T43" fmla="*/ 2147483646 h 1098"/>
                <a:gd name="T44" fmla="*/ 2147483646 w 2157"/>
                <a:gd name="T45" fmla="*/ 2147483646 h 1098"/>
                <a:gd name="T46" fmla="*/ 2147483646 w 2157"/>
                <a:gd name="T47" fmla="*/ 0 h 1098"/>
                <a:gd name="T48" fmla="*/ 0 w 2157"/>
                <a:gd name="T49" fmla="*/ 2147483646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4" name="Freeform 51">
              <a:extLst>
                <a:ext uri="{FF2B5EF4-FFF2-40B4-BE49-F238E27FC236}">
                  <a16:creationId xmlns:a16="http://schemas.microsoft.com/office/drawing/2014/main" id="{64049CD5-D394-8DE6-7C74-B78208C2E241}"/>
                </a:ext>
              </a:extLst>
            </p:cNvPr>
            <p:cNvSpPr>
              <a:spLocks/>
            </p:cNvSpPr>
            <p:nvPr/>
          </p:nvSpPr>
          <p:spPr bwMode="auto">
            <a:xfrm>
              <a:off x="874713" y="3335338"/>
              <a:ext cx="4530725" cy="2624137"/>
            </a:xfrm>
            <a:custGeom>
              <a:avLst/>
              <a:gdLst>
                <a:gd name="T0" fmla="*/ 2147483646 w 2009"/>
                <a:gd name="T1" fmla="*/ 0 h 1164"/>
                <a:gd name="T2" fmla="*/ 2147483646 w 2009"/>
                <a:gd name="T3" fmla="*/ 2147483646 h 1164"/>
                <a:gd name="T4" fmla="*/ 2147483646 w 2009"/>
                <a:gd name="T5" fmla="*/ 2147483646 h 1164"/>
                <a:gd name="T6" fmla="*/ 2147483646 w 2009"/>
                <a:gd name="T7" fmla="*/ 2147483646 h 1164"/>
                <a:gd name="T8" fmla="*/ 2147483646 w 2009"/>
                <a:gd name="T9" fmla="*/ 2147483646 h 1164"/>
                <a:gd name="T10" fmla="*/ 2147483646 w 2009"/>
                <a:gd name="T11" fmla="*/ 2147483646 h 1164"/>
                <a:gd name="T12" fmla="*/ 2147483646 w 2009"/>
                <a:gd name="T13" fmla="*/ 2147483646 h 1164"/>
                <a:gd name="T14" fmla="*/ 2147483646 w 2009"/>
                <a:gd name="T15" fmla="*/ 2147483646 h 1164"/>
                <a:gd name="T16" fmla="*/ 2147483646 w 2009"/>
                <a:gd name="T17" fmla="*/ 2147483646 h 1164"/>
                <a:gd name="T18" fmla="*/ 2147483646 w 2009"/>
                <a:gd name="T19" fmla="*/ 2147483646 h 1164"/>
                <a:gd name="T20" fmla="*/ 2147483646 w 2009"/>
                <a:gd name="T21" fmla="*/ 2147483646 h 1164"/>
                <a:gd name="T22" fmla="*/ 2147483646 w 2009"/>
                <a:gd name="T23" fmla="*/ 2147483646 h 1164"/>
                <a:gd name="T24" fmla="*/ 0 w 2009"/>
                <a:gd name="T25" fmla="*/ 2147483646 h 1164"/>
                <a:gd name="T26" fmla="*/ 2147483646 w 2009"/>
                <a:gd name="T27" fmla="*/ 2147483646 h 1164"/>
                <a:gd name="T28" fmla="*/ 2147483646 w 2009"/>
                <a:gd name="T29" fmla="*/ 2147483646 h 1164"/>
                <a:gd name="T30" fmla="*/ 2147483646 w 2009"/>
                <a:gd name="T31" fmla="*/ 2147483646 h 1164"/>
                <a:gd name="T32" fmla="*/ 2147483646 w 2009"/>
                <a:gd name="T33" fmla="*/ 2147483646 h 1164"/>
                <a:gd name="T34" fmla="*/ 2147483646 w 2009"/>
                <a:gd name="T35" fmla="*/ 2147483646 h 1164"/>
                <a:gd name="T36" fmla="*/ 2147483646 w 2009"/>
                <a:gd name="T37" fmla="*/ 2147483646 h 1164"/>
                <a:gd name="T38" fmla="*/ 2147483646 w 2009"/>
                <a:gd name="T39" fmla="*/ 2147483646 h 1164"/>
                <a:gd name="T40" fmla="*/ 2147483646 w 2009"/>
                <a:gd name="T41" fmla="*/ 2147483646 h 1164"/>
                <a:gd name="T42" fmla="*/ 2147483646 w 2009"/>
                <a:gd name="T43" fmla="*/ 2147483646 h 1164"/>
                <a:gd name="T44" fmla="*/ 2147483646 w 2009"/>
                <a:gd name="T45" fmla="*/ 2147483646 h 1164"/>
                <a:gd name="T46" fmla="*/ 2147483646 w 2009"/>
                <a:gd name="T47" fmla="*/ 2147483646 h 1164"/>
                <a:gd name="T48" fmla="*/ 2147483646 w 2009"/>
                <a:gd name="T49" fmla="*/ 2147483646 h 1164"/>
                <a:gd name="T50" fmla="*/ 2147483646 w 2009"/>
                <a:gd name="T51" fmla="*/ 2147483646 h 1164"/>
                <a:gd name="T52" fmla="*/ 2147483646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5" name="Rectangle 52">
              <a:extLst>
                <a:ext uri="{FF2B5EF4-FFF2-40B4-BE49-F238E27FC236}">
                  <a16:creationId xmlns:a16="http://schemas.microsoft.com/office/drawing/2014/main" id="{A55D14C1-6284-CD5A-F009-2C52CD0C44C6}"/>
                </a:ext>
              </a:extLst>
            </p:cNvPr>
            <p:cNvSpPr>
              <a:spLocks noChangeArrowheads="1"/>
            </p:cNvSpPr>
            <p:nvPr/>
          </p:nvSpPr>
          <p:spPr bwMode="auto">
            <a:xfrm>
              <a:off x="6867525" y="3265488"/>
              <a:ext cx="203835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Cholesterin</a:t>
              </a:r>
            </a:p>
          </p:txBody>
        </p:sp>
        <p:sp>
          <p:nvSpPr>
            <p:cNvPr id="26" name="Freeform 50">
              <a:extLst>
                <a:ext uri="{FF2B5EF4-FFF2-40B4-BE49-F238E27FC236}">
                  <a16:creationId xmlns:a16="http://schemas.microsoft.com/office/drawing/2014/main" id="{A11B81FC-27B5-151C-5F5B-8480EB3BC8FB}"/>
                </a:ext>
              </a:extLst>
            </p:cNvPr>
            <p:cNvSpPr>
              <a:spLocks/>
            </p:cNvSpPr>
            <p:nvPr/>
          </p:nvSpPr>
          <p:spPr bwMode="auto">
            <a:xfrm>
              <a:off x="6489700" y="2347913"/>
              <a:ext cx="4173538" cy="2298700"/>
            </a:xfrm>
            <a:custGeom>
              <a:avLst/>
              <a:gdLst>
                <a:gd name="T0" fmla="*/ 2147483646 w 1851"/>
                <a:gd name="T1" fmla="*/ 2147483646 h 1020"/>
                <a:gd name="T2" fmla="*/ 2147483646 w 1851"/>
                <a:gd name="T3" fmla="*/ 2147483646 h 1020"/>
                <a:gd name="T4" fmla="*/ 2147483646 w 1851"/>
                <a:gd name="T5" fmla="*/ 2147483646 h 1020"/>
                <a:gd name="T6" fmla="*/ 2147483646 w 1851"/>
                <a:gd name="T7" fmla="*/ 2147483646 h 1020"/>
                <a:gd name="T8" fmla="*/ 2147483646 w 1851"/>
                <a:gd name="T9" fmla="*/ 2147483646 h 1020"/>
                <a:gd name="T10" fmla="*/ 2147483646 w 1851"/>
                <a:gd name="T11" fmla="*/ 2147483646 h 1020"/>
                <a:gd name="T12" fmla="*/ 2147483646 w 1851"/>
                <a:gd name="T13" fmla="*/ 2147483646 h 1020"/>
                <a:gd name="T14" fmla="*/ 2147483646 w 1851"/>
                <a:gd name="T15" fmla="*/ 2147483646 h 1020"/>
                <a:gd name="T16" fmla="*/ 2147483646 w 1851"/>
                <a:gd name="T17" fmla="*/ 2147483646 h 1020"/>
                <a:gd name="T18" fmla="*/ 2147483646 w 1851"/>
                <a:gd name="T19" fmla="*/ 2147483646 h 1020"/>
                <a:gd name="T20" fmla="*/ 2147483646 w 1851"/>
                <a:gd name="T21" fmla="*/ 2147483646 h 1020"/>
                <a:gd name="T22" fmla="*/ 2147483646 w 1851"/>
                <a:gd name="T23" fmla="*/ 2147483646 h 1020"/>
                <a:gd name="T24" fmla="*/ 0 w 1851"/>
                <a:gd name="T25" fmla="*/ 0 h 1020"/>
                <a:gd name="T26" fmla="*/ 2147483646 w 1851"/>
                <a:gd name="T27" fmla="*/ 2147483646 h 1020"/>
                <a:gd name="T28" fmla="*/ 2147483646 w 1851"/>
                <a:gd name="T29" fmla="*/ 2147483646 h 1020"/>
                <a:gd name="T30" fmla="*/ 2147483646 w 1851"/>
                <a:gd name="T31" fmla="*/ 2147483646 h 1020"/>
                <a:gd name="T32" fmla="*/ 2147483646 w 1851"/>
                <a:gd name="T33" fmla="*/ 2147483646 h 1020"/>
                <a:gd name="T34" fmla="*/ 2147483646 w 1851"/>
                <a:gd name="T35" fmla="*/ 2147483646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nvGrpSpPr>
            <p:cNvPr id="27" name="Group 28">
              <a:extLst>
                <a:ext uri="{FF2B5EF4-FFF2-40B4-BE49-F238E27FC236}">
                  <a16:creationId xmlns:a16="http://schemas.microsoft.com/office/drawing/2014/main" id="{192A582D-2518-5289-2966-24457EF7FCEB}"/>
                </a:ext>
              </a:extLst>
            </p:cNvPr>
            <p:cNvGrpSpPr>
              <a:grpSpLocks/>
            </p:cNvGrpSpPr>
            <p:nvPr/>
          </p:nvGrpSpPr>
          <p:grpSpPr bwMode="auto">
            <a:xfrm>
              <a:off x="885825" y="2354263"/>
              <a:ext cx="11220450" cy="5843587"/>
              <a:chOff x="392" y="1044"/>
              <a:chExt cx="4976" cy="2592"/>
            </a:xfrm>
          </p:grpSpPr>
          <p:sp>
            <p:nvSpPr>
              <p:cNvPr id="28" name="Oval 16">
                <a:extLst>
                  <a:ext uri="{FF2B5EF4-FFF2-40B4-BE49-F238E27FC236}">
                    <a16:creationId xmlns:a16="http://schemas.microsoft.com/office/drawing/2014/main" id="{58B049E8-6195-EDD8-F3B7-C20F0E446474}"/>
                  </a:ext>
                </a:extLst>
              </p:cNvPr>
              <p:cNvSpPr>
                <a:spLocks noChangeArrowheads="1"/>
              </p:cNvSpPr>
              <p:nvPr/>
            </p:nvSpPr>
            <p:spPr bwMode="auto">
              <a:xfrm>
                <a:off x="2183" y="1971"/>
                <a:ext cx="1394" cy="726"/>
              </a:xfrm>
              <a:prstGeom prst="ellipse">
                <a:avLst/>
              </a:prstGeom>
              <a:solidFill>
                <a:srgbClr val="FF0000"/>
              </a:solidFill>
              <a:ln w="38100">
                <a:solidFill>
                  <a:srgbClr val="5F5F5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algn="l" eaLnBrk="1" hangingPunct="1">
                  <a:lnSpc>
                    <a:spcPct val="100000"/>
                  </a:lnSpc>
                  <a:spcAft>
                    <a:spcPct val="0"/>
                  </a:spcAft>
                  <a:buClrTx/>
                  <a:buSzTx/>
                  <a:buFontTx/>
                  <a:buNone/>
                </a:pPr>
                <a:endParaRPr lang="de-DE" altLang="de-DE" sz="1900">
                  <a:solidFill>
                    <a:schemeClr val="tx1"/>
                  </a:solidFill>
                  <a:latin typeface="Verdana" pitchFamily="34" charset="0"/>
                </a:endParaRPr>
              </a:p>
            </p:txBody>
          </p:sp>
          <p:sp>
            <p:nvSpPr>
              <p:cNvPr id="29" name="Oval 17">
                <a:extLst>
                  <a:ext uri="{FF2B5EF4-FFF2-40B4-BE49-F238E27FC236}">
                    <a16:creationId xmlns:a16="http://schemas.microsoft.com/office/drawing/2014/main" id="{384545C8-1550-B364-B1CC-3C0FE406CCF8}"/>
                  </a:ext>
                </a:extLst>
              </p:cNvPr>
              <p:cNvSpPr>
                <a:spLocks noChangeArrowheads="1"/>
              </p:cNvSpPr>
              <p:nvPr/>
            </p:nvSpPr>
            <p:spPr bwMode="auto">
              <a:xfrm>
                <a:off x="392" y="1044"/>
                <a:ext cx="4976" cy="2592"/>
              </a:xfrm>
              <a:prstGeom prst="ellipse">
                <a:avLst/>
              </a:prstGeom>
              <a:noFill/>
              <a:ln w="38100">
                <a:solidFill>
                  <a:srgbClr val="5F5F5F"/>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algn="l" eaLnBrk="1" hangingPunct="1">
                  <a:lnSpc>
                    <a:spcPct val="100000"/>
                  </a:lnSpc>
                  <a:spcAft>
                    <a:spcPct val="0"/>
                  </a:spcAft>
                  <a:buClrTx/>
                  <a:buSzTx/>
                  <a:buFontTx/>
                  <a:buNone/>
                </a:pPr>
                <a:endParaRPr lang="de-DE" altLang="de-DE" sz="1900">
                  <a:solidFill>
                    <a:schemeClr val="tx1"/>
                  </a:solidFill>
                  <a:latin typeface="Verdana" pitchFamily="34" charset="0"/>
                </a:endParaRPr>
              </a:p>
            </p:txBody>
          </p:sp>
          <p:sp>
            <p:nvSpPr>
              <p:cNvPr id="30" name="Line 18">
                <a:extLst>
                  <a:ext uri="{FF2B5EF4-FFF2-40B4-BE49-F238E27FC236}">
                    <a16:creationId xmlns:a16="http://schemas.microsoft.com/office/drawing/2014/main" id="{01F67FB9-AF73-CD05-658A-9D99F67E2E34}"/>
                  </a:ext>
                </a:extLst>
              </p:cNvPr>
              <p:cNvSpPr>
                <a:spLocks noChangeShapeType="1"/>
              </p:cNvSpPr>
              <p:nvPr/>
            </p:nvSpPr>
            <p:spPr bwMode="auto">
              <a:xfrm flipH="1">
                <a:off x="458" y="2415"/>
                <a:ext cx="1745" cy="227"/>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1" name="Line 19">
                <a:extLst>
                  <a:ext uri="{FF2B5EF4-FFF2-40B4-BE49-F238E27FC236}">
                    <a16:creationId xmlns:a16="http://schemas.microsoft.com/office/drawing/2014/main" id="{E3B6D4F3-147E-2747-E62E-E9548CDD2B4A}"/>
                  </a:ext>
                </a:extLst>
              </p:cNvPr>
              <p:cNvSpPr>
                <a:spLocks noChangeShapeType="1"/>
              </p:cNvSpPr>
              <p:nvPr/>
            </p:nvSpPr>
            <p:spPr bwMode="auto">
              <a:xfrm flipH="1" flipV="1">
                <a:off x="3561" y="2416"/>
                <a:ext cx="1735" cy="23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2" name="Line 20">
                <a:extLst>
                  <a:ext uri="{FF2B5EF4-FFF2-40B4-BE49-F238E27FC236}">
                    <a16:creationId xmlns:a16="http://schemas.microsoft.com/office/drawing/2014/main" id="{12644E5D-F96A-08B7-309B-B77953E09B21}"/>
                  </a:ext>
                </a:extLst>
              </p:cNvPr>
              <p:cNvSpPr>
                <a:spLocks noChangeShapeType="1"/>
              </p:cNvSpPr>
              <p:nvPr/>
            </p:nvSpPr>
            <p:spPr bwMode="auto">
              <a:xfrm flipH="1" flipV="1">
                <a:off x="2886" y="1055"/>
                <a:ext cx="0" cy="921"/>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3" name="Line 21">
                <a:extLst>
                  <a:ext uri="{FF2B5EF4-FFF2-40B4-BE49-F238E27FC236}">
                    <a16:creationId xmlns:a16="http://schemas.microsoft.com/office/drawing/2014/main" id="{455E83BF-46E5-EA90-1532-2FC3E4526971}"/>
                  </a:ext>
                </a:extLst>
              </p:cNvPr>
              <p:cNvSpPr>
                <a:spLocks noChangeShapeType="1"/>
              </p:cNvSpPr>
              <p:nvPr/>
            </p:nvSpPr>
            <p:spPr bwMode="auto">
              <a:xfrm flipV="1">
                <a:off x="333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4" name="Line 22">
                <a:extLst>
                  <a:ext uri="{FF2B5EF4-FFF2-40B4-BE49-F238E27FC236}">
                    <a16:creationId xmlns:a16="http://schemas.microsoft.com/office/drawing/2014/main" id="{2B110F45-8287-B575-313A-D69EF6AD2614}"/>
                  </a:ext>
                </a:extLst>
              </p:cNvPr>
              <p:cNvSpPr>
                <a:spLocks noChangeShapeType="1"/>
              </p:cNvSpPr>
              <p:nvPr/>
            </p:nvSpPr>
            <p:spPr bwMode="auto">
              <a:xfrm>
                <a:off x="3153" y="2673"/>
                <a:ext cx="788" cy="828"/>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5" name="Line 23">
                <a:extLst>
                  <a:ext uri="{FF2B5EF4-FFF2-40B4-BE49-F238E27FC236}">
                    <a16:creationId xmlns:a16="http://schemas.microsoft.com/office/drawing/2014/main" id="{7D1036F3-79A6-4F23-CF51-444339F068FE}"/>
                  </a:ext>
                </a:extLst>
              </p:cNvPr>
              <p:cNvSpPr>
                <a:spLocks noChangeShapeType="1"/>
              </p:cNvSpPr>
              <p:nvPr/>
            </p:nvSpPr>
            <p:spPr bwMode="auto">
              <a:xfrm flipH="1">
                <a:off x="1814" y="2672"/>
                <a:ext cx="798" cy="82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sp>
            <p:nvSpPr>
              <p:cNvPr id="36" name="Rectangle 24">
                <a:extLst>
                  <a:ext uri="{FF2B5EF4-FFF2-40B4-BE49-F238E27FC236}">
                    <a16:creationId xmlns:a16="http://schemas.microsoft.com/office/drawing/2014/main" id="{ACFE1D1C-ABD6-D903-D77C-588C8B4B15E8}"/>
                  </a:ext>
                </a:extLst>
              </p:cNvPr>
              <p:cNvSpPr>
                <a:spLocks noChangeArrowheads="1"/>
              </p:cNvSpPr>
              <p:nvPr/>
            </p:nvSpPr>
            <p:spPr bwMode="auto">
              <a:xfrm>
                <a:off x="2204" y="2238"/>
                <a:ext cx="1200"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solidFill>
                      <a:schemeClr val="bg1"/>
                    </a:solidFill>
                    <a:latin typeface="Verdana" charset="0"/>
                    <a:ea typeface="Arial" charset="0"/>
                    <a:cs typeface="Arial" charset="0"/>
                  </a:rPr>
                  <a:t>ARTERIOSKLEROSE</a:t>
                </a:r>
              </a:p>
            </p:txBody>
          </p:sp>
          <p:sp>
            <p:nvSpPr>
              <p:cNvPr id="37" name="Line 25">
                <a:extLst>
                  <a:ext uri="{FF2B5EF4-FFF2-40B4-BE49-F238E27FC236}">
                    <a16:creationId xmlns:a16="http://schemas.microsoft.com/office/drawing/2014/main" id="{B79E2114-3B0C-5E84-DAAA-F22B932D29A9}"/>
                  </a:ext>
                </a:extLst>
              </p:cNvPr>
              <p:cNvSpPr>
                <a:spLocks noChangeShapeType="1"/>
              </p:cNvSpPr>
              <p:nvPr/>
            </p:nvSpPr>
            <p:spPr bwMode="auto">
              <a:xfrm flipH="1" flipV="1">
                <a:off x="101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latin typeface="Arial" charset="0"/>
                  <a:ea typeface="Arial" charset="0"/>
                  <a:cs typeface="Arial" charset="0"/>
                </a:endParaRPr>
              </a:p>
            </p:txBody>
          </p:sp>
        </p:grpSp>
      </p:grpSp>
    </p:spTree>
    <p:extLst>
      <p:ext uri="{BB962C8B-B14F-4D97-AF65-F5344CB8AC3E}">
        <p14:creationId xmlns:p14="http://schemas.microsoft.com/office/powerpoint/2010/main" val="4278314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0C09775F-BCE2-FA9C-0DEA-533E45D70167}"/>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2566A1D0-4D33-48F0-E7AC-C03F722F99D6}"/>
              </a:ext>
            </a:extLst>
          </p:cNvPr>
          <p:cNvSpPr>
            <a:spLocks noGrp="1"/>
          </p:cNvSpPr>
          <p:nvPr>
            <p:ph type="sldNum" sz="quarter" idx="12"/>
          </p:nvPr>
        </p:nvSpPr>
        <p:spPr/>
        <p:txBody>
          <a:bodyPr/>
          <a:lstStyle/>
          <a:p>
            <a:fld id="{2F4FE6EF-D537-4672-BBFE-023594EAF338}" type="slidenum">
              <a:rPr lang="de-DE" altLang="de-DE" smtClean="0"/>
              <a:pPr/>
              <a:t>6</a:t>
            </a:fld>
            <a:endParaRPr lang="de-DE" altLang="de-DE"/>
          </a:p>
        </p:txBody>
      </p:sp>
      <p:sp>
        <p:nvSpPr>
          <p:cNvPr id="6" name="Rectangle 2">
            <a:extLst>
              <a:ext uri="{FF2B5EF4-FFF2-40B4-BE49-F238E27FC236}">
                <a16:creationId xmlns:a16="http://schemas.microsoft.com/office/drawing/2014/main" id="{FBB5830F-8690-2943-19A8-EEB1C76CEA08}"/>
              </a:ext>
            </a:extLst>
          </p:cNvPr>
          <p:cNvSpPr txBox="1">
            <a:spLocks noChangeArrowheads="1"/>
          </p:cNvSpPr>
          <p:nvPr/>
        </p:nvSpPr>
        <p:spPr>
          <a:xfrm>
            <a:off x="3138489" y="6775451"/>
            <a:ext cx="11039475" cy="1624013"/>
          </a:xfrm>
          <a:prstGeom prst="rect">
            <a:avLst/>
          </a:prstGeom>
        </p:spPr>
        <p:txBody>
          <a:bodyPr vert="horz" lIns="91440" tIns="45720" rIns="91440" bIns="45720" rtlCol="0" anchor="b">
            <a:normAutofit/>
          </a:bodyPr>
          <a:lstStyle>
            <a:lvl1pPr algn="l" defTabSz="1298722" rtl="0" eaLnBrk="1" latinLnBrk="0" hangingPunct="1">
              <a:lnSpc>
                <a:spcPct val="90000"/>
              </a:lnSpc>
              <a:spcBef>
                <a:spcPct val="0"/>
              </a:spcBef>
              <a:buNone/>
              <a:defRPr sz="8522" kern="1200">
                <a:solidFill>
                  <a:schemeClr val="tx1"/>
                </a:solidFill>
                <a:latin typeface="+mj-lt"/>
                <a:ea typeface="+mj-ea"/>
                <a:cs typeface="+mj-cs"/>
              </a:defRPr>
            </a:lvl1pPr>
          </a:lstStyle>
          <a:p>
            <a:pPr algn="ctr">
              <a:buFont typeface="Times New Roman" charset="0"/>
              <a:buNone/>
              <a:defRPr/>
            </a:pPr>
            <a:r>
              <a:rPr lang="de-DE" altLang="de-DE" sz="5400" dirty="0"/>
              <a:t>Bewegung und Herz</a:t>
            </a:r>
          </a:p>
        </p:txBody>
      </p:sp>
      <p:sp>
        <p:nvSpPr>
          <p:cNvPr id="7" name="Rectangle 3">
            <a:extLst>
              <a:ext uri="{FF2B5EF4-FFF2-40B4-BE49-F238E27FC236}">
                <a16:creationId xmlns:a16="http://schemas.microsoft.com/office/drawing/2014/main" id="{7F97D4E1-484D-060F-E232-6335E1E45E29}"/>
              </a:ext>
            </a:extLst>
          </p:cNvPr>
          <p:cNvSpPr txBox="1">
            <a:spLocks noChangeArrowheads="1"/>
          </p:cNvSpPr>
          <p:nvPr/>
        </p:nvSpPr>
        <p:spPr>
          <a:xfrm>
            <a:off x="4112420" y="8469314"/>
            <a:ext cx="9091612" cy="1081087"/>
          </a:xfrm>
          <a:prstGeom prst="rect">
            <a:avLst/>
          </a:prstGeom>
        </p:spPr>
        <p:txBody>
          <a:bodyPr vert="horz" lIns="91440" tIns="45720" rIns="91440" bIns="45720" rtlCol="0">
            <a:normAutofit/>
          </a:bodyPr>
          <a:lstStyle>
            <a:lvl1pPr marL="0" indent="0" algn="l" defTabSz="1298722" rtl="0" eaLnBrk="1" latinLnBrk="0" hangingPunct="1">
              <a:lnSpc>
                <a:spcPct val="90000"/>
              </a:lnSpc>
              <a:spcBef>
                <a:spcPts val="1420"/>
              </a:spcBef>
              <a:buFont typeface="Arial" panose="020B0604020202020204" pitchFamily="34" charset="0"/>
              <a:buNone/>
              <a:defRPr sz="3409" kern="1200">
                <a:solidFill>
                  <a:schemeClr val="tx1">
                    <a:tint val="75000"/>
                  </a:schemeClr>
                </a:solidFill>
                <a:latin typeface="+mn-lt"/>
                <a:ea typeface="+mn-ea"/>
                <a:cs typeface="+mn-cs"/>
              </a:defRPr>
            </a:lvl1pPr>
            <a:lvl2pPr marL="649361" indent="0" algn="l" defTabSz="1298722" rtl="0" eaLnBrk="1" latinLnBrk="0" hangingPunct="1">
              <a:lnSpc>
                <a:spcPct val="90000"/>
              </a:lnSpc>
              <a:spcBef>
                <a:spcPts val="710"/>
              </a:spcBef>
              <a:buFont typeface="Arial" panose="020B0604020202020204" pitchFamily="34" charset="0"/>
              <a:buNone/>
              <a:defRPr sz="2841" kern="1200">
                <a:solidFill>
                  <a:schemeClr val="tx1">
                    <a:tint val="75000"/>
                  </a:schemeClr>
                </a:solidFill>
                <a:latin typeface="+mn-lt"/>
                <a:ea typeface="+mn-ea"/>
                <a:cs typeface="+mn-cs"/>
              </a:defRPr>
            </a:lvl2pPr>
            <a:lvl3pPr marL="1298722" indent="0" algn="l" defTabSz="1298722" rtl="0" eaLnBrk="1" latinLnBrk="0" hangingPunct="1">
              <a:lnSpc>
                <a:spcPct val="90000"/>
              </a:lnSpc>
              <a:spcBef>
                <a:spcPts val="710"/>
              </a:spcBef>
              <a:buFont typeface="Arial" panose="020B0604020202020204" pitchFamily="34" charset="0"/>
              <a:buNone/>
              <a:defRPr sz="2557" kern="1200">
                <a:solidFill>
                  <a:schemeClr val="tx1">
                    <a:tint val="75000"/>
                  </a:schemeClr>
                </a:solidFill>
                <a:latin typeface="+mn-lt"/>
                <a:ea typeface="+mn-ea"/>
                <a:cs typeface="+mn-cs"/>
              </a:defRPr>
            </a:lvl3pPr>
            <a:lvl4pPr marL="1948083"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4pPr>
            <a:lvl5pPr marL="2597445"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5pPr>
            <a:lvl6pPr marL="3246806"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6pPr>
            <a:lvl7pPr marL="3896167"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7pPr>
            <a:lvl8pPr marL="4545528"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8pPr>
            <a:lvl9pPr marL="5194889" indent="0" algn="l" defTabSz="1298722" rtl="0" eaLnBrk="1" latinLnBrk="0" hangingPunct="1">
              <a:lnSpc>
                <a:spcPct val="90000"/>
              </a:lnSpc>
              <a:spcBef>
                <a:spcPts val="710"/>
              </a:spcBef>
              <a:buFont typeface="Arial" panose="020B0604020202020204" pitchFamily="34" charset="0"/>
              <a:buNone/>
              <a:defRPr sz="2272" kern="1200">
                <a:solidFill>
                  <a:schemeClr val="tx1">
                    <a:tint val="75000"/>
                  </a:schemeClr>
                </a:solidFill>
                <a:latin typeface="+mn-lt"/>
                <a:ea typeface="+mn-ea"/>
                <a:cs typeface="+mn-cs"/>
              </a:defRPr>
            </a:lvl9pPr>
          </a:lstStyle>
          <a:p>
            <a:pPr algn="ctr">
              <a:defRPr/>
            </a:pPr>
            <a:r>
              <a:rPr lang="de-DE" altLang="de-DE" dirty="0"/>
              <a:t>mit Bewegung länger gut leben</a:t>
            </a:r>
          </a:p>
        </p:txBody>
      </p:sp>
      <p:pic>
        <p:nvPicPr>
          <p:cNvPr id="2" name="Grafik 7" descr="Ein Bild, das Person, draußen, Gelände, Sportspiele enthält.&#10;&#10;Beschreibung automatisch generiert.">
            <a:extLst>
              <a:ext uri="{FF2B5EF4-FFF2-40B4-BE49-F238E27FC236}">
                <a16:creationId xmlns:a16="http://schemas.microsoft.com/office/drawing/2014/main" id="{EE8BF3A2-E224-709F-5AA0-CF0371A608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40823" y="1162209"/>
            <a:ext cx="11615913" cy="6210525"/>
          </a:xfrm>
          <a:prstGeom prst="rect">
            <a:avLst/>
          </a:prstGeom>
          <a:ln>
            <a:noFill/>
          </a:ln>
          <a:effectLst>
            <a:outerShdw blurRad="292100" dist="139700" dir="2700000" algn="tl" rotWithShape="0">
              <a:srgbClr val="333333">
                <a:alpha val="65000"/>
              </a:srgbClr>
            </a:outerShdw>
          </a:effectLst>
        </p:spPr>
      </p:pic>
      <p:sp>
        <p:nvSpPr>
          <p:cNvPr id="3" name="Textfeld 1">
            <a:extLst>
              <a:ext uri="{FF2B5EF4-FFF2-40B4-BE49-F238E27FC236}">
                <a16:creationId xmlns:a16="http://schemas.microsoft.com/office/drawing/2014/main" id="{EF15F2C2-457A-9BC7-4702-F0BCA9399367}"/>
              </a:ext>
            </a:extLst>
          </p:cNvPr>
          <p:cNvSpPr txBox="1">
            <a:spLocks noChangeArrowheads="1"/>
          </p:cNvSpPr>
          <p:nvPr/>
        </p:nvSpPr>
        <p:spPr bwMode="auto">
          <a:xfrm>
            <a:off x="2927601" y="7425686"/>
            <a:ext cx="197842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PeopleImages</a:t>
            </a:r>
            <a:endParaRPr lang="de-DE" altLang="de-DE" sz="845" dirty="0">
              <a:solidFill>
                <a:srgbClr val="000000"/>
              </a:solidFill>
            </a:endParaRPr>
          </a:p>
        </p:txBody>
      </p:sp>
    </p:spTree>
    <p:extLst>
      <p:ext uri="{BB962C8B-B14F-4D97-AF65-F5344CB8AC3E}">
        <p14:creationId xmlns:p14="http://schemas.microsoft.com/office/powerpoint/2010/main" val="2630618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44CE12-3429-F0CE-7E15-E2FAA4CB3F5D}"/>
              </a:ext>
            </a:extLst>
          </p:cNvPr>
          <p:cNvSpPr>
            <a:spLocks noGrp="1"/>
          </p:cNvSpPr>
          <p:nvPr>
            <p:ph type="title"/>
          </p:nvPr>
        </p:nvSpPr>
        <p:spPr/>
        <p:txBody>
          <a:bodyPr>
            <a:normAutofit/>
          </a:bodyPr>
          <a:lstStyle/>
          <a:p>
            <a:r>
              <a:rPr lang="de-DE" altLang="de-DE" sz="4400" dirty="0"/>
              <a:t>Bewegung verlängert das Leben</a:t>
            </a:r>
            <a:endParaRPr lang="de-DE" sz="4400" dirty="0"/>
          </a:p>
        </p:txBody>
      </p:sp>
      <p:sp>
        <p:nvSpPr>
          <p:cNvPr id="3" name="Fußzeilenplatzhalter 2">
            <a:extLst>
              <a:ext uri="{FF2B5EF4-FFF2-40B4-BE49-F238E27FC236}">
                <a16:creationId xmlns:a16="http://schemas.microsoft.com/office/drawing/2014/main" id="{6BE2E63E-DF69-DE1A-96BD-14D386D38602}"/>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53EC935E-1F4E-250D-1012-EDF6CC36E537}"/>
              </a:ext>
            </a:extLst>
          </p:cNvPr>
          <p:cNvSpPr>
            <a:spLocks noGrp="1"/>
          </p:cNvSpPr>
          <p:nvPr>
            <p:ph type="sldNum" sz="quarter" idx="12"/>
          </p:nvPr>
        </p:nvSpPr>
        <p:spPr/>
        <p:txBody>
          <a:bodyPr/>
          <a:lstStyle/>
          <a:p>
            <a:fld id="{B3A822A4-EDFE-4CD2-96DE-76F9B1E0F00B}" type="slidenum">
              <a:rPr lang="de-DE" altLang="de-DE" smtClean="0"/>
              <a:pPr/>
              <a:t>7</a:t>
            </a:fld>
            <a:endParaRPr lang="de-DE" altLang="de-DE"/>
          </a:p>
        </p:txBody>
      </p:sp>
      <p:grpSp>
        <p:nvGrpSpPr>
          <p:cNvPr id="5" name="Gruppieren 4">
            <a:extLst>
              <a:ext uri="{FF2B5EF4-FFF2-40B4-BE49-F238E27FC236}">
                <a16:creationId xmlns:a16="http://schemas.microsoft.com/office/drawing/2014/main" id="{20E3BE63-3225-9E7E-3E66-3804CC03BB40}"/>
              </a:ext>
            </a:extLst>
          </p:cNvPr>
          <p:cNvGrpSpPr/>
          <p:nvPr/>
        </p:nvGrpSpPr>
        <p:grpSpPr>
          <a:xfrm>
            <a:off x="3329633" y="1991263"/>
            <a:ext cx="11007725" cy="7405687"/>
            <a:chOff x="347663" y="2151063"/>
            <a:chExt cx="11007725" cy="7405687"/>
          </a:xfrm>
        </p:grpSpPr>
        <p:grpSp>
          <p:nvGrpSpPr>
            <p:cNvPr id="6" name="Group 16">
              <a:extLst>
                <a:ext uri="{FF2B5EF4-FFF2-40B4-BE49-F238E27FC236}">
                  <a16:creationId xmlns:a16="http://schemas.microsoft.com/office/drawing/2014/main" id="{E4943F14-E984-79C8-C158-AA547BA4443E}"/>
                </a:ext>
              </a:extLst>
            </p:cNvPr>
            <p:cNvGrpSpPr>
              <a:grpSpLocks/>
            </p:cNvGrpSpPr>
            <p:nvPr/>
          </p:nvGrpSpPr>
          <p:grpSpPr bwMode="auto">
            <a:xfrm>
              <a:off x="2757488" y="2151063"/>
              <a:ext cx="5686425" cy="6276975"/>
              <a:chOff x="1222" y="954"/>
              <a:chExt cx="2522" cy="2784"/>
            </a:xfrm>
          </p:grpSpPr>
          <p:pic>
            <p:nvPicPr>
              <p:cNvPr id="14" name="Picture 5" descr="C:\ARBEIT\REHA Andreas Hoppe\Abbildungen Neu\Hakim et al.19983 Kopie.jpg">
                <a:extLst>
                  <a:ext uri="{FF2B5EF4-FFF2-40B4-BE49-F238E27FC236}">
                    <a16:creationId xmlns:a16="http://schemas.microsoft.com/office/drawing/2014/main" id="{6BFA88A0-D066-ED3A-F310-9D8A94C76D2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22" y="954"/>
                <a:ext cx="2522" cy="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3">
                <a:extLst>
                  <a:ext uri="{FF2B5EF4-FFF2-40B4-BE49-F238E27FC236}">
                    <a16:creationId xmlns:a16="http://schemas.microsoft.com/office/drawing/2014/main" id="{DFC254A0-FA1B-6EF2-CAA3-DF9A4904F23F}"/>
                  </a:ext>
                </a:extLst>
              </p:cNvPr>
              <p:cNvSpPr>
                <a:spLocks noChangeArrowheads="1"/>
              </p:cNvSpPr>
              <p:nvPr/>
            </p:nvSpPr>
            <p:spPr bwMode="auto">
              <a:xfrm>
                <a:off x="1841" y="1480"/>
                <a:ext cx="951" cy="4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algn="l" eaLnBrk="1" hangingPunct="1">
                  <a:lnSpc>
                    <a:spcPct val="100000"/>
                  </a:lnSpc>
                  <a:spcAft>
                    <a:spcPct val="0"/>
                  </a:spcAft>
                  <a:buClrTx/>
                  <a:buSzTx/>
                  <a:buFontTx/>
                  <a:buNone/>
                </a:pPr>
                <a:endParaRPr lang="de-DE" altLang="de-DE" sz="1900">
                  <a:solidFill>
                    <a:schemeClr val="tx1"/>
                  </a:solidFill>
                  <a:latin typeface="Verdana" pitchFamily="34" charset="0"/>
                </a:endParaRPr>
              </a:p>
            </p:txBody>
          </p:sp>
        </p:grpSp>
        <p:sp>
          <p:nvSpPr>
            <p:cNvPr id="7" name="Text Box 6">
              <a:extLst>
                <a:ext uri="{FF2B5EF4-FFF2-40B4-BE49-F238E27FC236}">
                  <a16:creationId xmlns:a16="http://schemas.microsoft.com/office/drawing/2014/main" id="{A6064C13-D8ED-A5F6-7FF4-877571596F95}"/>
                </a:ext>
              </a:extLst>
            </p:cNvPr>
            <p:cNvSpPr txBox="1">
              <a:spLocks noChangeArrowheads="1"/>
            </p:cNvSpPr>
            <p:nvPr/>
          </p:nvSpPr>
          <p:spPr bwMode="auto">
            <a:xfrm>
              <a:off x="8180388" y="5740400"/>
              <a:ext cx="3175000"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704" dirty="0">
                  <a:latin typeface="Verdana" charset="0"/>
                  <a:ea typeface="Arial" charset="0"/>
                  <a:cs typeface="Arial" charset="0"/>
                </a:rPr>
                <a:t>Zurückgelegte Wegstrecke </a:t>
              </a:r>
            </a:p>
          </p:txBody>
        </p:sp>
        <p:sp>
          <p:nvSpPr>
            <p:cNvPr id="8" name="Text Box 7">
              <a:extLst>
                <a:ext uri="{FF2B5EF4-FFF2-40B4-BE49-F238E27FC236}">
                  <a16:creationId xmlns:a16="http://schemas.microsoft.com/office/drawing/2014/main" id="{33FE693A-0B47-D817-BE6A-02ED1434188F}"/>
                </a:ext>
              </a:extLst>
            </p:cNvPr>
            <p:cNvSpPr txBox="1">
              <a:spLocks noChangeArrowheads="1"/>
            </p:cNvSpPr>
            <p:nvPr/>
          </p:nvSpPr>
          <p:spPr bwMode="auto">
            <a:xfrm>
              <a:off x="4214813" y="8245475"/>
              <a:ext cx="2655887"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Beobachtungsjahre</a:t>
              </a:r>
            </a:p>
          </p:txBody>
        </p:sp>
        <p:sp>
          <p:nvSpPr>
            <p:cNvPr id="9" name="Text Box 8">
              <a:extLst>
                <a:ext uri="{FF2B5EF4-FFF2-40B4-BE49-F238E27FC236}">
                  <a16:creationId xmlns:a16="http://schemas.microsoft.com/office/drawing/2014/main" id="{399230DF-F8A1-AE4C-4535-02EC8D28B795}"/>
                </a:ext>
              </a:extLst>
            </p:cNvPr>
            <p:cNvSpPr txBox="1">
              <a:spLocks noChangeArrowheads="1"/>
            </p:cNvSpPr>
            <p:nvPr/>
          </p:nvSpPr>
          <p:spPr bwMode="auto">
            <a:xfrm rot="-5400000">
              <a:off x="685007" y="4777581"/>
              <a:ext cx="332740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dirty="0">
                  <a:latin typeface="Verdana" charset="0"/>
                  <a:ea typeface="Arial" charset="0"/>
                  <a:cs typeface="Arial" charset="0"/>
                </a:rPr>
                <a:t>Gesamtsterblichkeit (%)</a:t>
              </a:r>
            </a:p>
          </p:txBody>
        </p:sp>
        <p:sp>
          <p:nvSpPr>
            <p:cNvPr id="10" name="Text Box 9">
              <a:extLst>
                <a:ext uri="{FF2B5EF4-FFF2-40B4-BE49-F238E27FC236}">
                  <a16:creationId xmlns:a16="http://schemas.microsoft.com/office/drawing/2014/main" id="{BFEFA9BC-E684-E06B-E4EB-71012EE54DA7}"/>
                </a:ext>
              </a:extLst>
            </p:cNvPr>
            <p:cNvSpPr txBox="1">
              <a:spLocks noChangeArrowheads="1"/>
            </p:cNvSpPr>
            <p:nvPr/>
          </p:nvSpPr>
          <p:spPr bwMode="auto">
            <a:xfrm>
              <a:off x="347663" y="9202738"/>
              <a:ext cx="4851400"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r" eaLnBrk="1" hangingPunct="1">
                <a:spcBef>
                  <a:spcPct val="0"/>
                </a:spcBef>
                <a:buFontTx/>
                <a:buNone/>
                <a:defRPr/>
              </a:pPr>
              <a:r>
                <a:rPr lang="de-DE" altLang="de-DE" sz="1704">
                  <a:solidFill>
                    <a:srgbClr val="000099"/>
                  </a:solidFill>
                  <a:latin typeface="Verdana" charset="0"/>
                  <a:ea typeface="Arial" charset="0"/>
                  <a:cs typeface="Arial" charset="0"/>
                </a:rPr>
                <a:t>Hakim et al., N Engl J Med 1998;338:94-9</a:t>
              </a:r>
            </a:p>
          </p:txBody>
        </p:sp>
        <p:sp>
          <p:nvSpPr>
            <p:cNvPr id="11" name="Text Box 10">
              <a:extLst>
                <a:ext uri="{FF2B5EF4-FFF2-40B4-BE49-F238E27FC236}">
                  <a16:creationId xmlns:a16="http://schemas.microsoft.com/office/drawing/2014/main" id="{1CF6047C-A725-5CA3-79CE-A0CA34D9728B}"/>
                </a:ext>
              </a:extLst>
            </p:cNvPr>
            <p:cNvSpPr txBox="1">
              <a:spLocks noChangeArrowheads="1"/>
            </p:cNvSpPr>
            <p:nvPr/>
          </p:nvSpPr>
          <p:spPr bwMode="auto">
            <a:xfrm>
              <a:off x="8197850" y="2328863"/>
              <a:ext cx="209232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704">
                  <a:latin typeface="Verdana" charset="0"/>
                  <a:ea typeface="Arial" charset="0"/>
                  <a:cs typeface="Arial" charset="0"/>
                </a:rPr>
                <a:t>0,0 – 1,5 km/Tag</a:t>
              </a:r>
            </a:p>
          </p:txBody>
        </p:sp>
        <p:sp>
          <p:nvSpPr>
            <p:cNvPr id="12" name="Text Box 11">
              <a:extLst>
                <a:ext uri="{FF2B5EF4-FFF2-40B4-BE49-F238E27FC236}">
                  <a16:creationId xmlns:a16="http://schemas.microsoft.com/office/drawing/2014/main" id="{64263B26-B50A-5F70-8860-DC291E5689C5}"/>
                </a:ext>
              </a:extLst>
            </p:cNvPr>
            <p:cNvSpPr txBox="1">
              <a:spLocks noChangeArrowheads="1"/>
            </p:cNvSpPr>
            <p:nvPr/>
          </p:nvSpPr>
          <p:spPr bwMode="auto">
            <a:xfrm>
              <a:off x="8197850" y="4259263"/>
              <a:ext cx="20923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704">
                  <a:latin typeface="Verdana" charset="0"/>
                  <a:ea typeface="Arial" charset="0"/>
                  <a:cs typeface="Arial" charset="0"/>
                </a:rPr>
                <a:t>1,7 – 3,4 km/Tag</a:t>
              </a:r>
            </a:p>
          </p:txBody>
        </p:sp>
        <p:sp>
          <p:nvSpPr>
            <p:cNvPr id="13" name="Text Box 12">
              <a:extLst>
                <a:ext uri="{FF2B5EF4-FFF2-40B4-BE49-F238E27FC236}">
                  <a16:creationId xmlns:a16="http://schemas.microsoft.com/office/drawing/2014/main" id="{AE535664-E5A6-3506-1403-381DBBC16EF8}"/>
                </a:ext>
              </a:extLst>
            </p:cNvPr>
            <p:cNvSpPr txBox="1">
              <a:spLocks noChangeArrowheads="1"/>
            </p:cNvSpPr>
            <p:nvPr/>
          </p:nvSpPr>
          <p:spPr bwMode="auto">
            <a:xfrm>
              <a:off x="8197850" y="5068888"/>
              <a:ext cx="22320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704">
                  <a:latin typeface="Verdana" charset="0"/>
                  <a:ea typeface="Arial" charset="0"/>
                  <a:cs typeface="Arial" charset="0"/>
                </a:rPr>
                <a:t>3,5 – 13,5 km/Tag</a:t>
              </a:r>
            </a:p>
          </p:txBody>
        </p:sp>
      </p:grpSp>
    </p:spTree>
    <p:extLst>
      <p:ext uri="{BB962C8B-B14F-4D97-AF65-F5344CB8AC3E}">
        <p14:creationId xmlns:p14="http://schemas.microsoft.com/office/powerpoint/2010/main" val="2701001882"/>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9604F3-83EB-2D8B-EE69-5512C5A6AF06}"/>
              </a:ext>
            </a:extLst>
          </p:cNvPr>
          <p:cNvSpPr>
            <a:spLocks noGrp="1"/>
          </p:cNvSpPr>
          <p:nvPr>
            <p:ph type="title"/>
          </p:nvPr>
        </p:nvSpPr>
        <p:spPr/>
        <p:txBody>
          <a:bodyPr/>
          <a:lstStyle/>
          <a:p>
            <a:r>
              <a:rPr lang="de-DE" altLang="de-DE" sz="5400" dirty="0"/>
              <a:t>Bewegung verlängert das Leben – auch nach dem Herzinfarkt</a:t>
            </a:r>
            <a:endParaRPr lang="de-DE" dirty="0"/>
          </a:p>
        </p:txBody>
      </p:sp>
      <p:sp>
        <p:nvSpPr>
          <p:cNvPr id="3" name="Fußzeilenplatzhalter 2">
            <a:extLst>
              <a:ext uri="{FF2B5EF4-FFF2-40B4-BE49-F238E27FC236}">
                <a16:creationId xmlns:a16="http://schemas.microsoft.com/office/drawing/2014/main" id="{36D8C2E7-2CCE-108F-6C13-E553C4AAD771}"/>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837FAD7D-5576-3AFA-A766-C294323D2952}"/>
              </a:ext>
            </a:extLst>
          </p:cNvPr>
          <p:cNvSpPr>
            <a:spLocks noGrp="1"/>
          </p:cNvSpPr>
          <p:nvPr>
            <p:ph type="sldNum" sz="quarter" idx="12"/>
          </p:nvPr>
        </p:nvSpPr>
        <p:spPr/>
        <p:txBody>
          <a:bodyPr/>
          <a:lstStyle/>
          <a:p>
            <a:fld id="{B3A822A4-EDFE-4CD2-96DE-76F9B1E0F00B}" type="slidenum">
              <a:rPr lang="de-DE" altLang="de-DE" smtClean="0"/>
              <a:pPr/>
              <a:t>8</a:t>
            </a:fld>
            <a:endParaRPr lang="de-DE" altLang="de-DE"/>
          </a:p>
        </p:txBody>
      </p:sp>
      <p:grpSp>
        <p:nvGrpSpPr>
          <p:cNvPr id="5" name="Gruppieren 4">
            <a:extLst>
              <a:ext uri="{FF2B5EF4-FFF2-40B4-BE49-F238E27FC236}">
                <a16:creationId xmlns:a16="http://schemas.microsoft.com/office/drawing/2014/main" id="{ECC06388-5654-CDA2-5029-2CB2FB4C8837}"/>
              </a:ext>
            </a:extLst>
          </p:cNvPr>
          <p:cNvGrpSpPr/>
          <p:nvPr/>
        </p:nvGrpSpPr>
        <p:grpSpPr>
          <a:xfrm>
            <a:off x="2268539" y="2209800"/>
            <a:ext cx="12715875" cy="7346950"/>
            <a:chOff x="106363" y="2209800"/>
            <a:chExt cx="12715875" cy="7346950"/>
          </a:xfrm>
        </p:grpSpPr>
        <p:pic>
          <p:nvPicPr>
            <p:cNvPr id="6" name="Picture 13" descr="C:\ARBEIT\REHA Andreas Hoppe\Abbildungen 16.07.04\Lyn et al.2000 Seite 4.jpg">
              <a:extLst>
                <a:ext uri="{FF2B5EF4-FFF2-40B4-BE49-F238E27FC236}">
                  <a16:creationId xmlns:a16="http://schemas.microsoft.com/office/drawing/2014/main" id="{92AFDE72-ACC6-F1BB-93AA-A4AC8AB288C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08088" y="2924175"/>
              <a:ext cx="9020175" cy="527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4">
              <a:extLst>
                <a:ext uri="{FF2B5EF4-FFF2-40B4-BE49-F238E27FC236}">
                  <a16:creationId xmlns:a16="http://schemas.microsoft.com/office/drawing/2014/main" id="{15CCA4EA-4FC4-EB2D-D9B8-6EA619836953}"/>
                </a:ext>
              </a:extLst>
            </p:cNvPr>
            <p:cNvSpPr txBox="1">
              <a:spLocks noChangeArrowheads="1"/>
            </p:cNvSpPr>
            <p:nvPr/>
          </p:nvSpPr>
          <p:spPr bwMode="auto">
            <a:xfrm>
              <a:off x="9836150" y="3117850"/>
              <a:ext cx="13668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vermehrt</a:t>
              </a:r>
            </a:p>
          </p:txBody>
        </p:sp>
        <p:sp>
          <p:nvSpPr>
            <p:cNvPr id="8" name="Text Box 15">
              <a:extLst>
                <a:ext uri="{FF2B5EF4-FFF2-40B4-BE49-F238E27FC236}">
                  <a16:creationId xmlns:a16="http://schemas.microsoft.com/office/drawing/2014/main" id="{2411501C-F30B-5D78-24A3-1722FA0A48DC}"/>
                </a:ext>
              </a:extLst>
            </p:cNvPr>
            <p:cNvSpPr txBox="1">
              <a:spLocks noChangeArrowheads="1"/>
            </p:cNvSpPr>
            <p:nvPr/>
          </p:nvSpPr>
          <p:spPr bwMode="auto">
            <a:xfrm>
              <a:off x="9836150" y="3411538"/>
              <a:ext cx="2716213"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gleichbleibend hoch</a:t>
              </a:r>
            </a:p>
          </p:txBody>
        </p:sp>
        <p:sp>
          <p:nvSpPr>
            <p:cNvPr id="9" name="Text Box 16">
              <a:extLst>
                <a:ext uri="{FF2B5EF4-FFF2-40B4-BE49-F238E27FC236}">
                  <a16:creationId xmlns:a16="http://schemas.microsoft.com/office/drawing/2014/main" id="{EEB789B5-B111-FC78-979F-51F1AB6BCEC2}"/>
                </a:ext>
              </a:extLst>
            </p:cNvPr>
            <p:cNvSpPr txBox="1">
              <a:spLocks noChangeArrowheads="1"/>
            </p:cNvSpPr>
            <p:nvPr/>
          </p:nvSpPr>
          <p:spPr bwMode="auto">
            <a:xfrm>
              <a:off x="9836150" y="4071938"/>
              <a:ext cx="1595438"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vermindert</a:t>
              </a:r>
            </a:p>
          </p:txBody>
        </p:sp>
        <p:sp>
          <p:nvSpPr>
            <p:cNvPr id="10" name="Text Box 17">
              <a:extLst>
                <a:ext uri="{FF2B5EF4-FFF2-40B4-BE49-F238E27FC236}">
                  <a16:creationId xmlns:a16="http://schemas.microsoft.com/office/drawing/2014/main" id="{21D79D9B-9FDF-5414-21A1-A677A6A57D49}"/>
                </a:ext>
              </a:extLst>
            </p:cNvPr>
            <p:cNvSpPr txBox="1">
              <a:spLocks noChangeArrowheads="1"/>
            </p:cNvSpPr>
            <p:nvPr/>
          </p:nvSpPr>
          <p:spPr bwMode="auto">
            <a:xfrm>
              <a:off x="9836150" y="4924425"/>
              <a:ext cx="298608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gleichbleibend niedrig</a:t>
              </a:r>
            </a:p>
          </p:txBody>
        </p:sp>
        <p:sp>
          <p:nvSpPr>
            <p:cNvPr id="11" name="Text Box 18">
              <a:extLst>
                <a:ext uri="{FF2B5EF4-FFF2-40B4-BE49-F238E27FC236}">
                  <a16:creationId xmlns:a16="http://schemas.microsoft.com/office/drawing/2014/main" id="{5D8BD617-7531-9B5D-75DF-EECF4C5FBBFF}"/>
                </a:ext>
              </a:extLst>
            </p:cNvPr>
            <p:cNvSpPr txBox="1">
              <a:spLocks noChangeArrowheads="1"/>
            </p:cNvSpPr>
            <p:nvPr/>
          </p:nvSpPr>
          <p:spPr bwMode="auto">
            <a:xfrm>
              <a:off x="5513388" y="8340725"/>
              <a:ext cx="776287"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Tage</a:t>
              </a:r>
            </a:p>
          </p:txBody>
        </p:sp>
        <p:sp>
          <p:nvSpPr>
            <p:cNvPr id="12" name="Text Box 19">
              <a:extLst>
                <a:ext uri="{FF2B5EF4-FFF2-40B4-BE49-F238E27FC236}">
                  <a16:creationId xmlns:a16="http://schemas.microsoft.com/office/drawing/2014/main" id="{83941C7E-B960-BA14-5458-74F5BC427751}"/>
                </a:ext>
              </a:extLst>
            </p:cNvPr>
            <p:cNvSpPr txBox="1">
              <a:spLocks noChangeArrowheads="1"/>
            </p:cNvSpPr>
            <p:nvPr/>
          </p:nvSpPr>
          <p:spPr bwMode="auto">
            <a:xfrm rot="-5400000">
              <a:off x="-186531" y="5247481"/>
              <a:ext cx="2130425"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1989">
                  <a:latin typeface="Verdana" charset="0"/>
                  <a:ea typeface="Arial" charset="0"/>
                  <a:cs typeface="Arial" charset="0"/>
                </a:rPr>
                <a:t>Überlebensrate</a:t>
              </a:r>
            </a:p>
          </p:txBody>
        </p:sp>
        <p:sp>
          <p:nvSpPr>
            <p:cNvPr id="13" name="Text Box 20">
              <a:extLst>
                <a:ext uri="{FF2B5EF4-FFF2-40B4-BE49-F238E27FC236}">
                  <a16:creationId xmlns:a16="http://schemas.microsoft.com/office/drawing/2014/main" id="{DF786D6E-1339-EF15-1E04-BD7634AB2F53}"/>
                </a:ext>
              </a:extLst>
            </p:cNvPr>
            <p:cNvSpPr txBox="1">
              <a:spLocks noChangeArrowheads="1"/>
            </p:cNvSpPr>
            <p:nvPr/>
          </p:nvSpPr>
          <p:spPr bwMode="auto">
            <a:xfrm>
              <a:off x="106363" y="9202738"/>
              <a:ext cx="6270625"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r" eaLnBrk="1" hangingPunct="1">
                <a:spcBef>
                  <a:spcPct val="0"/>
                </a:spcBef>
                <a:buFontTx/>
                <a:buNone/>
                <a:defRPr/>
              </a:pPr>
              <a:r>
                <a:rPr lang="de-DE" altLang="de-DE" sz="1704">
                  <a:solidFill>
                    <a:srgbClr val="000099"/>
                  </a:solidFill>
                  <a:latin typeface="Verdana" charset="0"/>
                  <a:ea typeface="Arial" charset="0"/>
                  <a:cs typeface="Arial" charset="0"/>
                </a:rPr>
                <a:t>Steffen-Batey et al., Circulation. 2000; 102:2204-2209</a:t>
              </a:r>
            </a:p>
          </p:txBody>
        </p:sp>
        <p:sp>
          <p:nvSpPr>
            <p:cNvPr id="14" name="Rectangle 21">
              <a:extLst>
                <a:ext uri="{FF2B5EF4-FFF2-40B4-BE49-F238E27FC236}">
                  <a16:creationId xmlns:a16="http://schemas.microsoft.com/office/drawing/2014/main" id="{D73B7650-8003-124C-202A-7789EA4001C9}"/>
                </a:ext>
              </a:extLst>
            </p:cNvPr>
            <p:cNvSpPr>
              <a:spLocks noChangeArrowheads="1"/>
            </p:cNvSpPr>
            <p:nvPr/>
          </p:nvSpPr>
          <p:spPr bwMode="auto">
            <a:xfrm>
              <a:off x="9880600" y="2209800"/>
              <a:ext cx="2157413"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defRPr/>
              </a:pPr>
              <a:r>
                <a:rPr lang="de-DE" altLang="de-DE" sz="2557">
                  <a:latin typeface="Verdana" charset="0"/>
                  <a:ea typeface="Arial" charset="0"/>
                  <a:cs typeface="Arial" charset="0"/>
                </a:rPr>
                <a:t>Körperliche </a:t>
              </a:r>
              <a:br>
                <a:rPr lang="de-DE" altLang="de-DE" sz="2557">
                  <a:latin typeface="Verdana" charset="0"/>
                  <a:ea typeface="Arial" charset="0"/>
                  <a:cs typeface="Arial" charset="0"/>
                </a:rPr>
              </a:br>
              <a:r>
                <a:rPr lang="de-DE" altLang="de-DE" sz="2557">
                  <a:latin typeface="Verdana" charset="0"/>
                  <a:ea typeface="Arial" charset="0"/>
                  <a:cs typeface="Arial" charset="0"/>
                </a:rPr>
                <a:t>Aktivität:</a:t>
              </a:r>
            </a:p>
          </p:txBody>
        </p:sp>
      </p:grpSp>
    </p:spTree>
    <p:extLst>
      <p:ext uri="{BB962C8B-B14F-4D97-AF65-F5344CB8AC3E}">
        <p14:creationId xmlns:p14="http://schemas.microsoft.com/office/powerpoint/2010/main" val="1052179336"/>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B6D034-9506-5DED-8C21-4DA62770CA4B}"/>
              </a:ext>
            </a:extLst>
          </p:cNvPr>
          <p:cNvSpPr>
            <a:spLocks noGrp="1"/>
          </p:cNvSpPr>
          <p:nvPr>
            <p:ph type="title"/>
          </p:nvPr>
        </p:nvSpPr>
        <p:spPr/>
        <p:txBody>
          <a:bodyPr/>
          <a:lstStyle/>
          <a:p>
            <a:r>
              <a:rPr lang="de-DE" altLang="de-DE" dirty="0"/>
              <a:t>Auswirkungen von Bewegung</a:t>
            </a:r>
            <a:endParaRPr lang="de-DE" dirty="0"/>
          </a:p>
        </p:txBody>
      </p:sp>
      <p:sp>
        <p:nvSpPr>
          <p:cNvPr id="3" name="Fußzeilenplatzhalter 2">
            <a:extLst>
              <a:ext uri="{FF2B5EF4-FFF2-40B4-BE49-F238E27FC236}">
                <a16:creationId xmlns:a16="http://schemas.microsoft.com/office/drawing/2014/main" id="{F9040892-EA02-F16D-6BAD-97895DC1E076}"/>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3100797C-8EEE-BB38-AB08-320DB72B2242}"/>
              </a:ext>
            </a:extLst>
          </p:cNvPr>
          <p:cNvSpPr>
            <a:spLocks noGrp="1"/>
          </p:cNvSpPr>
          <p:nvPr>
            <p:ph type="sldNum" sz="quarter" idx="12"/>
          </p:nvPr>
        </p:nvSpPr>
        <p:spPr/>
        <p:txBody>
          <a:bodyPr/>
          <a:lstStyle/>
          <a:p>
            <a:fld id="{B3A822A4-EDFE-4CD2-96DE-76F9B1E0F00B}" type="slidenum">
              <a:rPr lang="de-DE" altLang="de-DE" smtClean="0"/>
              <a:pPr/>
              <a:t>9</a:t>
            </a:fld>
            <a:endParaRPr lang="de-DE" altLang="de-DE"/>
          </a:p>
        </p:txBody>
      </p:sp>
      <p:grpSp>
        <p:nvGrpSpPr>
          <p:cNvPr id="5" name="Gruppieren 4">
            <a:extLst>
              <a:ext uri="{FF2B5EF4-FFF2-40B4-BE49-F238E27FC236}">
                <a16:creationId xmlns:a16="http://schemas.microsoft.com/office/drawing/2014/main" id="{261C9A91-4771-78E4-5902-222903C3ACC9}"/>
              </a:ext>
            </a:extLst>
          </p:cNvPr>
          <p:cNvGrpSpPr/>
          <p:nvPr/>
        </p:nvGrpSpPr>
        <p:grpSpPr>
          <a:xfrm>
            <a:off x="2859882" y="2072878"/>
            <a:ext cx="11596687" cy="7262068"/>
            <a:chOff x="697706" y="2072878"/>
            <a:chExt cx="11596687" cy="7262068"/>
          </a:xfrm>
        </p:grpSpPr>
        <p:grpSp>
          <p:nvGrpSpPr>
            <p:cNvPr id="6" name="Gruppieren 5">
              <a:extLst>
                <a:ext uri="{FF2B5EF4-FFF2-40B4-BE49-F238E27FC236}">
                  <a16:creationId xmlns:a16="http://schemas.microsoft.com/office/drawing/2014/main" id="{095712C6-68AC-94CD-E39C-7C6A24685447}"/>
                </a:ext>
              </a:extLst>
            </p:cNvPr>
            <p:cNvGrpSpPr/>
            <p:nvPr/>
          </p:nvGrpSpPr>
          <p:grpSpPr>
            <a:xfrm>
              <a:off x="697706" y="2072878"/>
              <a:ext cx="11596687" cy="7262068"/>
              <a:chOff x="649288" y="1558082"/>
              <a:chExt cx="11596687" cy="7262068"/>
            </a:xfrm>
          </p:grpSpPr>
          <p:sp>
            <p:nvSpPr>
              <p:cNvPr id="11" name="Oval 36">
                <a:extLst>
                  <a:ext uri="{FF2B5EF4-FFF2-40B4-BE49-F238E27FC236}">
                    <a16:creationId xmlns:a16="http://schemas.microsoft.com/office/drawing/2014/main" id="{3718BC08-2FA8-A974-0E10-5923D3950B3E}"/>
                  </a:ext>
                </a:extLst>
              </p:cNvPr>
              <p:cNvSpPr>
                <a:spLocks noChangeArrowheads="1"/>
              </p:cNvSpPr>
              <p:nvPr/>
            </p:nvSpPr>
            <p:spPr bwMode="auto">
              <a:xfrm>
                <a:off x="4230688" y="6962775"/>
                <a:ext cx="4500562" cy="1857375"/>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Gefäßfunktion</a:t>
                </a:r>
              </a:p>
            </p:txBody>
          </p:sp>
          <p:sp>
            <p:nvSpPr>
              <p:cNvPr id="12" name="Oval 35">
                <a:extLst>
                  <a:ext uri="{FF2B5EF4-FFF2-40B4-BE49-F238E27FC236}">
                    <a16:creationId xmlns:a16="http://schemas.microsoft.com/office/drawing/2014/main" id="{F0FC6C3A-26AB-75F0-EF1A-B99AF6093BA9}"/>
                  </a:ext>
                </a:extLst>
              </p:cNvPr>
              <p:cNvSpPr>
                <a:spLocks noChangeArrowheads="1"/>
              </p:cNvSpPr>
              <p:nvPr/>
            </p:nvSpPr>
            <p:spPr bwMode="auto">
              <a:xfrm>
                <a:off x="6507163" y="5853113"/>
                <a:ext cx="4500562" cy="1858962"/>
              </a:xfrm>
              <a:prstGeom prst="ellipse">
                <a:avLst/>
              </a:prstGeom>
              <a:gradFill rotWithShape="0">
                <a:gsLst>
                  <a:gs pos="0">
                    <a:srgbClr val="9999FF"/>
                  </a:gs>
                  <a:gs pos="50000">
                    <a:srgbClr val="FFFFFF"/>
                  </a:gs>
                  <a:gs pos="100000">
                    <a:srgbClr val="9999FF"/>
                  </a:gs>
                </a:gsLst>
                <a:lin ang="5400000" scaled="1"/>
              </a:gradFill>
              <a:ln w="9525">
                <a:solidFill>
                  <a:srgbClr val="99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Blutfette</a:t>
                </a:r>
              </a:p>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Blutzucker</a:t>
                </a:r>
              </a:p>
            </p:txBody>
          </p:sp>
          <p:sp>
            <p:nvSpPr>
              <p:cNvPr id="13" name="AutoShape 57">
                <a:extLst>
                  <a:ext uri="{FF2B5EF4-FFF2-40B4-BE49-F238E27FC236}">
                    <a16:creationId xmlns:a16="http://schemas.microsoft.com/office/drawing/2014/main" id="{F3D9945E-F3CD-4F7C-9AFA-7477251D01AE}"/>
                  </a:ext>
                </a:extLst>
              </p:cNvPr>
              <p:cNvSpPr>
                <a:spLocks noChangeArrowheads="1"/>
              </p:cNvSpPr>
              <p:nvPr/>
            </p:nvSpPr>
            <p:spPr bwMode="auto">
              <a:xfrm rot="5399966">
                <a:off x="9899650" y="6530975"/>
                <a:ext cx="969963" cy="576263"/>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4" name="Oval 58">
                <a:extLst>
                  <a:ext uri="{FF2B5EF4-FFF2-40B4-BE49-F238E27FC236}">
                    <a16:creationId xmlns:a16="http://schemas.microsoft.com/office/drawing/2014/main" id="{9410BCEC-C359-9CDC-0316-4A035A24E84B}"/>
                  </a:ext>
                </a:extLst>
              </p:cNvPr>
              <p:cNvSpPr>
                <a:spLocks noChangeArrowheads="1"/>
              </p:cNvSpPr>
              <p:nvPr/>
            </p:nvSpPr>
            <p:spPr bwMode="auto">
              <a:xfrm>
                <a:off x="7672388" y="4308475"/>
                <a:ext cx="4500562" cy="1858963"/>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Abwehrsystem</a:t>
                </a:r>
              </a:p>
            </p:txBody>
          </p:sp>
          <p:sp>
            <p:nvSpPr>
              <p:cNvPr id="15" name="AutoShape 59">
                <a:extLst>
                  <a:ext uri="{FF2B5EF4-FFF2-40B4-BE49-F238E27FC236}">
                    <a16:creationId xmlns:a16="http://schemas.microsoft.com/office/drawing/2014/main" id="{30EA2C60-83D4-0759-AF79-8F85A4E91E35}"/>
                  </a:ext>
                </a:extLst>
              </p:cNvPr>
              <p:cNvSpPr>
                <a:spLocks noChangeArrowheads="1"/>
              </p:cNvSpPr>
              <p:nvPr/>
            </p:nvSpPr>
            <p:spPr bwMode="auto">
              <a:xfrm rot="-5376161">
                <a:off x="10980738" y="4910138"/>
                <a:ext cx="968375"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6" name="Oval 41">
                <a:extLst>
                  <a:ext uri="{FF2B5EF4-FFF2-40B4-BE49-F238E27FC236}">
                    <a16:creationId xmlns:a16="http://schemas.microsoft.com/office/drawing/2014/main" id="{75AFD468-AE8A-5D86-28C4-66F876471AED}"/>
                  </a:ext>
                </a:extLst>
              </p:cNvPr>
              <p:cNvSpPr>
                <a:spLocks noChangeArrowheads="1"/>
              </p:cNvSpPr>
              <p:nvPr/>
            </p:nvSpPr>
            <p:spPr bwMode="auto">
              <a:xfrm>
                <a:off x="2108200" y="5888038"/>
                <a:ext cx="4308475" cy="1778000"/>
              </a:xfrm>
              <a:prstGeom prst="ellipse">
                <a:avLst/>
              </a:prstGeom>
              <a:gradFill rotWithShape="0">
                <a:gsLst>
                  <a:gs pos="0">
                    <a:srgbClr val="9999FF"/>
                  </a:gs>
                  <a:gs pos="50000">
                    <a:srgbClr val="FFFFFF"/>
                  </a:gs>
                  <a:gs pos="100000">
                    <a:srgbClr val="9999FF"/>
                  </a:gs>
                </a:gsLst>
                <a:lin ang="5400000" scaled="1"/>
              </a:gradFill>
              <a:ln w="9525">
                <a:solidFill>
                  <a:srgbClr val="99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Gewicht</a:t>
                </a:r>
              </a:p>
            </p:txBody>
          </p:sp>
          <p:sp>
            <p:nvSpPr>
              <p:cNvPr id="17" name="AutoShape 42">
                <a:extLst>
                  <a:ext uri="{FF2B5EF4-FFF2-40B4-BE49-F238E27FC236}">
                    <a16:creationId xmlns:a16="http://schemas.microsoft.com/office/drawing/2014/main" id="{41FC9DE2-2925-711C-31BE-84F4D575E074}"/>
                  </a:ext>
                </a:extLst>
              </p:cNvPr>
              <p:cNvSpPr>
                <a:spLocks noChangeArrowheads="1"/>
              </p:cNvSpPr>
              <p:nvPr/>
            </p:nvSpPr>
            <p:spPr bwMode="auto">
              <a:xfrm rot="5399966">
                <a:off x="2499520" y="6488906"/>
                <a:ext cx="969962"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8" name="Oval 33">
                <a:extLst>
                  <a:ext uri="{FF2B5EF4-FFF2-40B4-BE49-F238E27FC236}">
                    <a16:creationId xmlns:a16="http://schemas.microsoft.com/office/drawing/2014/main" id="{9A3891FC-43E9-E899-A8E4-3CD1B36AD340}"/>
                  </a:ext>
                </a:extLst>
              </p:cNvPr>
              <p:cNvSpPr>
                <a:spLocks noChangeArrowheads="1"/>
              </p:cNvSpPr>
              <p:nvPr/>
            </p:nvSpPr>
            <p:spPr bwMode="auto">
              <a:xfrm>
                <a:off x="4227513" y="1558082"/>
                <a:ext cx="4500562" cy="1857375"/>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Wohlbefinden</a:t>
                </a:r>
              </a:p>
            </p:txBody>
          </p:sp>
          <p:sp>
            <p:nvSpPr>
              <p:cNvPr id="19" name="Oval 34">
                <a:extLst>
                  <a:ext uri="{FF2B5EF4-FFF2-40B4-BE49-F238E27FC236}">
                    <a16:creationId xmlns:a16="http://schemas.microsoft.com/office/drawing/2014/main" id="{F17C83B7-241C-FBAD-5E25-2B881425BF9F}"/>
                  </a:ext>
                </a:extLst>
              </p:cNvPr>
              <p:cNvSpPr>
                <a:spLocks noChangeArrowheads="1"/>
              </p:cNvSpPr>
              <p:nvPr/>
            </p:nvSpPr>
            <p:spPr bwMode="auto">
              <a:xfrm>
                <a:off x="649288" y="4198938"/>
                <a:ext cx="4500562" cy="1857375"/>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Fließfähigkeit des</a:t>
                </a:r>
                <a:br>
                  <a:rPr lang="de-DE" altLang="de-DE" sz="2273" dirty="0">
                    <a:effectLst>
                      <a:outerShdw blurRad="38100" dist="38100" dir="2700000" algn="tl">
                        <a:srgbClr val="FFFFFF"/>
                      </a:outerShdw>
                    </a:effectLst>
                    <a:latin typeface="Verdana" pitchFamily="34" charset="0"/>
                    <a:ea typeface="Arial" charset="0"/>
                    <a:cs typeface="Arial" charset="0"/>
                  </a:rPr>
                </a:b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Blutes</a:t>
                </a:r>
              </a:p>
            </p:txBody>
          </p:sp>
          <p:sp>
            <p:nvSpPr>
              <p:cNvPr id="20" name="Oval 37">
                <a:extLst>
                  <a:ext uri="{FF2B5EF4-FFF2-40B4-BE49-F238E27FC236}">
                    <a16:creationId xmlns:a16="http://schemas.microsoft.com/office/drawing/2014/main" id="{C64CCAB9-D393-FA4A-AD74-2DF7BADD686E}"/>
                  </a:ext>
                </a:extLst>
              </p:cNvPr>
              <p:cNvSpPr>
                <a:spLocks noChangeArrowheads="1"/>
              </p:cNvSpPr>
              <p:nvPr/>
            </p:nvSpPr>
            <p:spPr bwMode="auto">
              <a:xfrm>
                <a:off x="7745413" y="2693988"/>
                <a:ext cx="4500562" cy="1858962"/>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Leistungsfähigkeit</a:t>
                </a:r>
              </a:p>
            </p:txBody>
          </p:sp>
          <p:sp>
            <p:nvSpPr>
              <p:cNvPr id="21" name="Oval 38">
                <a:extLst>
                  <a:ext uri="{FF2B5EF4-FFF2-40B4-BE49-F238E27FC236}">
                    <a16:creationId xmlns:a16="http://schemas.microsoft.com/office/drawing/2014/main" id="{D5D6769D-DBAB-C168-7373-0B72B9890349}"/>
                  </a:ext>
                </a:extLst>
              </p:cNvPr>
              <p:cNvSpPr>
                <a:spLocks noChangeArrowheads="1"/>
              </p:cNvSpPr>
              <p:nvPr/>
            </p:nvSpPr>
            <p:spPr bwMode="auto">
              <a:xfrm>
                <a:off x="719138" y="2635250"/>
                <a:ext cx="4500562" cy="1860550"/>
              </a:xfrm>
              <a:prstGeom prst="ellipse">
                <a:avLst/>
              </a:prstGeom>
              <a:gradFill rotWithShape="0">
                <a:gsLst>
                  <a:gs pos="0">
                    <a:srgbClr val="FFCC66"/>
                  </a:gs>
                  <a:gs pos="50000">
                    <a:srgbClr val="FFFFFF"/>
                  </a:gs>
                  <a:gs pos="100000">
                    <a:srgbClr val="FFCC66"/>
                  </a:gs>
                </a:gsLst>
                <a:lin ang="5400000" scaled="1"/>
              </a:gradFill>
              <a:ln w="9525">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de-DE" altLang="de-DE" dirty="0">
                  <a:latin typeface="Verdana" pitchFamily="34" charset="0"/>
                </a:endParaRPr>
              </a:p>
              <a:p>
                <a:pPr algn="ct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Herz-Kreislauf</a:t>
                </a:r>
              </a:p>
              <a:p>
                <a:pPr algn="ct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Funktion</a:t>
                </a:r>
              </a:p>
              <a:p>
                <a:pPr algn="ctr"/>
                <a:endParaRPr lang="de-DE" altLang="de-DE" sz="2200" dirty="0">
                  <a:effectLst>
                    <a:outerShdw blurRad="38100" dist="38100" dir="2700000" algn="tl">
                      <a:srgbClr val="000000"/>
                    </a:outerShdw>
                  </a:effectLst>
                  <a:latin typeface="Verdana" pitchFamily="34" charset="0"/>
                </a:endParaRPr>
              </a:p>
            </p:txBody>
          </p:sp>
          <p:sp>
            <p:nvSpPr>
              <p:cNvPr id="22" name="Oval 39">
                <a:extLst>
                  <a:ext uri="{FF2B5EF4-FFF2-40B4-BE49-F238E27FC236}">
                    <a16:creationId xmlns:a16="http://schemas.microsoft.com/office/drawing/2014/main" id="{4576A771-F553-6984-2088-443A795D0531}"/>
                  </a:ext>
                </a:extLst>
              </p:cNvPr>
              <p:cNvSpPr>
                <a:spLocks noChangeArrowheads="1"/>
              </p:cNvSpPr>
              <p:nvPr/>
            </p:nvSpPr>
            <p:spPr bwMode="auto">
              <a:xfrm>
                <a:off x="4357688" y="3170238"/>
                <a:ext cx="4214812" cy="1738312"/>
              </a:xfrm>
              <a:prstGeom prst="ellipse">
                <a:avLst/>
              </a:prstGeom>
              <a:gradFill rotWithShape="0">
                <a:gsLst>
                  <a:gs pos="0">
                    <a:srgbClr val="9999FF"/>
                  </a:gs>
                  <a:gs pos="50000">
                    <a:srgbClr val="FFFFFF"/>
                  </a:gs>
                  <a:gs pos="100000">
                    <a:srgbClr val="9999FF"/>
                  </a:gs>
                </a:gsLst>
                <a:lin ang="5400000" scaled="1"/>
              </a:gradFill>
              <a:ln w="9525">
                <a:solidFill>
                  <a:srgbClr val="99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Blutdruck</a:t>
                </a:r>
              </a:p>
            </p:txBody>
          </p:sp>
          <p:sp>
            <p:nvSpPr>
              <p:cNvPr id="23" name="AutoShape 46">
                <a:extLst>
                  <a:ext uri="{FF2B5EF4-FFF2-40B4-BE49-F238E27FC236}">
                    <a16:creationId xmlns:a16="http://schemas.microsoft.com/office/drawing/2014/main" id="{37B18B5B-5577-0683-EE72-94B034ADE699}"/>
                  </a:ext>
                </a:extLst>
              </p:cNvPr>
              <p:cNvSpPr>
                <a:spLocks noChangeArrowheads="1"/>
              </p:cNvSpPr>
              <p:nvPr/>
            </p:nvSpPr>
            <p:spPr bwMode="auto">
              <a:xfrm rot="-5376161">
                <a:off x="683419" y="4880769"/>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4" name="AutoShape 47">
                <a:extLst>
                  <a:ext uri="{FF2B5EF4-FFF2-40B4-BE49-F238E27FC236}">
                    <a16:creationId xmlns:a16="http://schemas.microsoft.com/office/drawing/2014/main" id="{736A903A-F13F-CB12-64B2-1E29EE6A1F9E}"/>
                  </a:ext>
                </a:extLst>
              </p:cNvPr>
              <p:cNvSpPr>
                <a:spLocks noChangeArrowheads="1"/>
              </p:cNvSpPr>
              <p:nvPr/>
            </p:nvSpPr>
            <p:spPr bwMode="auto">
              <a:xfrm rot="-5376161">
                <a:off x="916781" y="3239294"/>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5" name="AutoShape 48">
                <a:extLst>
                  <a:ext uri="{FF2B5EF4-FFF2-40B4-BE49-F238E27FC236}">
                    <a16:creationId xmlns:a16="http://schemas.microsoft.com/office/drawing/2014/main" id="{826ABB7E-FB77-A6D4-A91F-66F2E8019CC0}"/>
                  </a:ext>
                </a:extLst>
              </p:cNvPr>
              <p:cNvSpPr>
                <a:spLocks noChangeArrowheads="1"/>
              </p:cNvSpPr>
              <p:nvPr/>
            </p:nvSpPr>
            <p:spPr bwMode="auto">
              <a:xfrm rot="-5376161">
                <a:off x="4464844" y="2235994"/>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6" name="AutoShape 49">
                <a:extLst>
                  <a:ext uri="{FF2B5EF4-FFF2-40B4-BE49-F238E27FC236}">
                    <a16:creationId xmlns:a16="http://schemas.microsoft.com/office/drawing/2014/main" id="{29845491-4013-3074-BB5E-D12109A23423}"/>
                  </a:ext>
                </a:extLst>
              </p:cNvPr>
              <p:cNvSpPr>
                <a:spLocks noChangeArrowheads="1"/>
              </p:cNvSpPr>
              <p:nvPr/>
            </p:nvSpPr>
            <p:spPr bwMode="auto">
              <a:xfrm rot="-5376161">
                <a:off x="11341100" y="3295650"/>
                <a:ext cx="968375"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7" name="AutoShape 50">
                <a:extLst>
                  <a:ext uri="{FF2B5EF4-FFF2-40B4-BE49-F238E27FC236}">
                    <a16:creationId xmlns:a16="http://schemas.microsoft.com/office/drawing/2014/main" id="{CFD26D2E-661C-3EF5-F1F4-1647CFE20082}"/>
                  </a:ext>
                </a:extLst>
              </p:cNvPr>
              <p:cNvSpPr>
                <a:spLocks noChangeArrowheads="1"/>
              </p:cNvSpPr>
              <p:nvPr/>
            </p:nvSpPr>
            <p:spPr bwMode="auto">
              <a:xfrm rot="5399966">
                <a:off x="4741069" y="3728244"/>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8" name="AutoShape 52">
                <a:extLst>
                  <a:ext uri="{FF2B5EF4-FFF2-40B4-BE49-F238E27FC236}">
                    <a16:creationId xmlns:a16="http://schemas.microsoft.com/office/drawing/2014/main" id="{672EB9C9-DFDC-C9D6-B2D6-8BAECEE7EF98}"/>
                  </a:ext>
                </a:extLst>
              </p:cNvPr>
              <p:cNvSpPr>
                <a:spLocks noChangeArrowheads="1"/>
              </p:cNvSpPr>
              <p:nvPr/>
            </p:nvSpPr>
            <p:spPr bwMode="auto">
              <a:xfrm rot="-5376161">
                <a:off x="7504906" y="2235994"/>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9" name="AutoShape 53">
                <a:extLst>
                  <a:ext uri="{FF2B5EF4-FFF2-40B4-BE49-F238E27FC236}">
                    <a16:creationId xmlns:a16="http://schemas.microsoft.com/office/drawing/2014/main" id="{E4C44D05-4574-4694-2BAD-EC64CEF9255F}"/>
                  </a:ext>
                </a:extLst>
              </p:cNvPr>
              <p:cNvSpPr>
                <a:spLocks noChangeArrowheads="1"/>
              </p:cNvSpPr>
              <p:nvPr/>
            </p:nvSpPr>
            <p:spPr bwMode="auto">
              <a:xfrm rot="5399966">
                <a:off x="7200106" y="3785394"/>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0" name="AutoShape 44">
                <a:extLst>
                  <a:ext uri="{FF2B5EF4-FFF2-40B4-BE49-F238E27FC236}">
                    <a16:creationId xmlns:a16="http://schemas.microsoft.com/office/drawing/2014/main" id="{5509DBA9-3F8D-F9A1-6D1F-97C69D2C810B}"/>
                  </a:ext>
                </a:extLst>
              </p:cNvPr>
              <p:cNvSpPr>
                <a:spLocks noChangeArrowheads="1"/>
              </p:cNvSpPr>
              <p:nvPr/>
            </p:nvSpPr>
            <p:spPr bwMode="auto">
              <a:xfrm rot="-5376161">
                <a:off x="7547769" y="7604919"/>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31" name="AutoShape 45">
                <a:extLst>
                  <a:ext uri="{FF2B5EF4-FFF2-40B4-BE49-F238E27FC236}">
                    <a16:creationId xmlns:a16="http://schemas.microsoft.com/office/drawing/2014/main" id="{423E26E7-B12C-7596-B3C2-019C2665A7E1}"/>
                  </a:ext>
                </a:extLst>
              </p:cNvPr>
              <p:cNvSpPr>
                <a:spLocks noChangeArrowheads="1"/>
              </p:cNvSpPr>
              <p:nvPr/>
            </p:nvSpPr>
            <p:spPr bwMode="auto">
              <a:xfrm rot="-5376161">
                <a:off x="4387056" y="7604919"/>
                <a:ext cx="969963" cy="574675"/>
              </a:xfrm>
              <a:custGeom>
                <a:avLst/>
                <a:gdLst>
                  <a:gd name="T0" fmla="*/ 2147483646 w 21600"/>
                  <a:gd name="T1" fmla="*/ 0 h 21600"/>
                  <a:gd name="T2" fmla="*/ 0 w 21600"/>
                  <a:gd name="T3" fmla="*/ 2147483646 h 21600"/>
                  <a:gd name="T4" fmla="*/ 2147483646 w 21600"/>
                  <a:gd name="T5" fmla="*/ 2147483646 h 21600"/>
                  <a:gd name="T6" fmla="*/ 2147483646 w 21600"/>
                  <a:gd name="T7" fmla="*/ 2147483646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7" name="Gruppieren 6">
              <a:extLst>
                <a:ext uri="{FF2B5EF4-FFF2-40B4-BE49-F238E27FC236}">
                  <a16:creationId xmlns:a16="http://schemas.microsoft.com/office/drawing/2014/main" id="{F995CDE7-6A23-B8B8-FD68-84D794D21BE6}"/>
                </a:ext>
              </a:extLst>
            </p:cNvPr>
            <p:cNvGrpSpPr/>
            <p:nvPr/>
          </p:nvGrpSpPr>
          <p:grpSpPr>
            <a:xfrm>
              <a:off x="4551834" y="4963474"/>
              <a:ext cx="3991157" cy="1885444"/>
              <a:chOff x="3057910" y="3333853"/>
              <a:chExt cx="3033713" cy="1252538"/>
            </a:xfrm>
          </p:grpSpPr>
          <p:sp>
            <p:nvSpPr>
              <p:cNvPr id="8" name="Oval 40">
                <a:extLst>
                  <a:ext uri="{FF2B5EF4-FFF2-40B4-BE49-F238E27FC236}">
                    <a16:creationId xmlns:a16="http://schemas.microsoft.com/office/drawing/2014/main" id="{21F8DF07-2D25-6252-C461-3510770B432A}"/>
                  </a:ext>
                </a:extLst>
              </p:cNvPr>
              <p:cNvSpPr>
                <a:spLocks noChangeArrowheads="1"/>
              </p:cNvSpPr>
              <p:nvPr/>
            </p:nvSpPr>
            <p:spPr bwMode="auto">
              <a:xfrm>
                <a:off x="3057910" y="3333853"/>
                <a:ext cx="3033713" cy="1252538"/>
              </a:xfrm>
              <a:prstGeom prst="ellipse">
                <a:avLst/>
              </a:prstGeom>
              <a:gradFill rotWithShape="0">
                <a:gsLst>
                  <a:gs pos="0">
                    <a:srgbClr val="FF5050"/>
                  </a:gs>
                  <a:gs pos="50000">
                    <a:srgbClr val="FFFFFF"/>
                  </a:gs>
                  <a:gs pos="100000">
                    <a:srgbClr val="FF5050"/>
                  </a:gs>
                </a:gsLst>
                <a:lin ang="5400000" scaled="1"/>
              </a:gradFill>
              <a:ln w="9525">
                <a:solidFill>
                  <a:srgbClr val="FF00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de-DE" altLang="de-DE" sz="1600" dirty="0">
                    <a:effectLst>
                      <a:outerShdw blurRad="38100" dist="38100" dir="2700000" algn="tl">
                        <a:srgbClr val="FFFFFF"/>
                      </a:outerShdw>
                    </a:effectLst>
                  </a:rPr>
                  <a:t> </a:t>
                </a:r>
                <a:r>
                  <a:rPr lang="de-DE" altLang="de-DE" sz="2200" dirty="0">
                    <a:solidFill>
                      <a:schemeClr val="tx1">
                        <a:lumMod val="50000"/>
                        <a:lumOff val="50000"/>
                      </a:schemeClr>
                    </a:solidFill>
                    <a:effectLst>
                      <a:outerShdw blurRad="38100" dist="38100" dir="2700000" algn="tl">
                        <a:srgbClr val="000000"/>
                      </a:outerShdw>
                    </a:effectLst>
                    <a:latin typeface="Verdana" pitchFamily="34" charset="0"/>
                  </a:rPr>
                  <a:t>Arteriosklerose</a:t>
                </a:r>
              </a:p>
            </p:txBody>
          </p:sp>
          <p:sp>
            <p:nvSpPr>
              <p:cNvPr id="9" name="AutoShape 51">
                <a:extLst>
                  <a:ext uri="{FF2B5EF4-FFF2-40B4-BE49-F238E27FC236}">
                    <a16:creationId xmlns:a16="http://schemas.microsoft.com/office/drawing/2014/main" id="{33653BFB-3339-496E-56B5-C3837BF36046}"/>
                  </a:ext>
                </a:extLst>
              </p:cNvPr>
              <p:cNvSpPr>
                <a:spLocks noChangeArrowheads="1"/>
              </p:cNvSpPr>
              <p:nvPr/>
            </p:nvSpPr>
            <p:spPr bwMode="auto">
              <a:xfrm rot="5399966">
                <a:off x="5325269" y="3750469"/>
                <a:ext cx="682625" cy="40481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 name="AutoShape 54">
                <a:extLst>
                  <a:ext uri="{FF2B5EF4-FFF2-40B4-BE49-F238E27FC236}">
                    <a16:creationId xmlns:a16="http://schemas.microsoft.com/office/drawing/2014/main" id="{CB96B137-B3DA-3256-9140-100A718B7609}"/>
                  </a:ext>
                </a:extLst>
              </p:cNvPr>
              <p:cNvSpPr>
                <a:spLocks noChangeArrowheads="1"/>
              </p:cNvSpPr>
              <p:nvPr/>
            </p:nvSpPr>
            <p:spPr bwMode="auto">
              <a:xfrm rot="5399966">
                <a:off x="3129756" y="3747295"/>
                <a:ext cx="682625" cy="40481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spTree>
    <p:extLst>
      <p:ext uri="{BB962C8B-B14F-4D97-AF65-F5344CB8AC3E}">
        <p14:creationId xmlns:p14="http://schemas.microsoft.com/office/powerpoint/2010/main" val="2333591598"/>
      </p:ext>
    </p:extLst>
  </p:cSld>
  <p:clrMapOvr>
    <a:masterClrMapping/>
  </p:clrMapOvr>
</p:sld>
</file>

<file path=ppt/theme/theme1.xml><?xml version="1.0" encoding="utf-8"?>
<a:theme xmlns:a="http://schemas.openxmlformats.org/drawingml/2006/main" name="1_DGPR_Logo_kle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GPR_Logo_klein" id="{5D833DEB-4D7D-4C40-8C69-21990536E814}" vid="{F6504C9A-EC16-4531-8630-E660032015E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758c251-fcdb-4db6-b98b-e350b4edf6bc">
      <Terms xmlns="http://schemas.microsoft.com/office/infopath/2007/PartnerControls"/>
    </lcf76f155ced4ddcb4097134ff3c332f>
    <TaxCatchAll xmlns="0663a006-291f-4e9d-9360-8f4572ab437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CC15644933E0AC45BFBDDC6BA7BE2639" ma:contentTypeVersion="12" ma:contentTypeDescription="Ein neues Dokument erstellen." ma:contentTypeScope="" ma:versionID="bf416ab0055b8de49178c3a15ccb85ac">
  <xsd:schema xmlns:xsd="http://www.w3.org/2001/XMLSchema" xmlns:xs="http://www.w3.org/2001/XMLSchema" xmlns:p="http://schemas.microsoft.com/office/2006/metadata/properties" xmlns:ns2="8758c251-fcdb-4db6-b98b-e350b4edf6bc" xmlns:ns3="0663a006-291f-4e9d-9360-8f4572ab4371" targetNamespace="http://schemas.microsoft.com/office/2006/metadata/properties" ma:root="true" ma:fieldsID="9a777f3f03b3494d64fb63a42c9fd842" ns2:_="" ns3:_="">
    <xsd:import namespace="8758c251-fcdb-4db6-b98b-e350b4edf6bc"/>
    <xsd:import namespace="0663a006-291f-4e9d-9360-8f4572ab437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58c251-fcdb-4db6-b98b-e350b4edf6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cbe8c6d3-6790-4323-a09f-1dcc16d361d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63a006-291f-4e9d-9360-8f4572ab437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f6046-e095-4aa1-9020-596336bb5476}" ma:internalName="TaxCatchAll" ma:showField="CatchAllData" ma:web="0663a006-291f-4e9d-9360-8f4572ab43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BF68CA-97B9-44DB-9106-0C94C7D2B9B8}">
  <ds:schemaRefs>
    <ds:schemaRef ds:uri="http://schemas.microsoft.com/sharepoint/v3/contenttype/forms"/>
  </ds:schemaRefs>
</ds:datastoreItem>
</file>

<file path=customXml/itemProps2.xml><?xml version="1.0" encoding="utf-8"?>
<ds:datastoreItem xmlns:ds="http://schemas.openxmlformats.org/officeDocument/2006/customXml" ds:itemID="{26001ACE-4F90-482E-8ECA-EBCE6B044EF3}">
  <ds:schemaRefs>
    <ds:schemaRef ds:uri="d6dad92c-c015-49f6-a4a9-fcfc1a4771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85F2926-4F69-4007-BA3B-912068A17146}"/>
</file>

<file path=docProps/app.xml><?xml version="1.0" encoding="utf-8"?>
<Properties xmlns="http://schemas.openxmlformats.org/officeDocument/2006/extended-properties" xmlns:vt="http://schemas.openxmlformats.org/officeDocument/2006/docPropsVTypes">
  <Template>DGPR_Logo_klein</Template>
  <TotalTime>0</TotalTime>
  <Words>3524</Words>
  <Application>Microsoft Office PowerPoint</Application>
  <PresentationFormat>Benutzerdefiniert</PresentationFormat>
  <Paragraphs>327</Paragraphs>
  <Slides>27</Slides>
  <Notes>26</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27</vt:i4>
      </vt:variant>
    </vt:vector>
  </HeadingPairs>
  <TitlesOfParts>
    <vt:vector size="34" baseType="lpstr">
      <vt:lpstr>Arial</vt:lpstr>
      <vt:lpstr>Calibri</vt:lpstr>
      <vt:lpstr>Futura Book</vt:lpstr>
      <vt:lpstr>Times New Roman</vt:lpstr>
      <vt:lpstr>Verdana</vt:lpstr>
      <vt:lpstr>Wingdings</vt:lpstr>
      <vt:lpstr>1_DGPR_Logo_klein</vt:lpstr>
      <vt:lpstr>PowerPoint-Präsentation</vt:lpstr>
      <vt:lpstr>PowerPoint-Präsentation</vt:lpstr>
      <vt:lpstr>PowerPoint-Präsentation</vt:lpstr>
      <vt:lpstr>Beeinflussbare Risikofaktoren</vt:lpstr>
      <vt:lpstr>Beeinflussbare Risikofaktoren</vt:lpstr>
      <vt:lpstr>PowerPoint-Präsentation</vt:lpstr>
      <vt:lpstr>Bewegung verlängert das Leben</vt:lpstr>
      <vt:lpstr>Bewegung verlängert das Leben – auch nach dem Herzinfarkt</vt:lpstr>
      <vt:lpstr>Auswirkungen von Bewegung</vt:lpstr>
      <vt:lpstr>Bewegung schützt...</vt:lpstr>
      <vt:lpstr>Bewegung steigert die Lebensqualität</vt:lpstr>
      <vt:lpstr>Bewegung nützt in jedem Alter</vt:lpstr>
      <vt:lpstr>Bewegung nützt auch...</vt:lpstr>
      <vt:lpstr>Bewegung – Lebensinhalt und fester Bestandteil des Alltags</vt:lpstr>
      <vt:lpstr>Bewegung  Bewegungsformen und Trainingssteuerung</vt:lpstr>
      <vt:lpstr>Sportarten für Herz- und Gefäßkranke</vt:lpstr>
      <vt:lpstr>Kraftausdauertraining – was heißt das?</vt:lpstr>
      <vt:lpstr> Nicht geeignete Sportarten für Herz- und Gefäßkranke</vt:lpstr>
      <vt:lpstr>Bedingt geeignete Sportarten für Herz- und Gefäßkranke</vt:lpstr>
      <vt:lpstr>Wie intensiv?</vt:lpstr>
      <vt:lpstr>Sport: Wie lange und wie oft?  - Ausdauersport</vt:lpstr>
      <vt:lpstr>Sport: Wie lange und wie oft? - Kraftausdauertraining</vt:lpstr>
      <vt:lpstr>Gehtraining und Gymnastik bei Durchblutungsstörungen der Beine</vt:lpstr>
      <vt:lpstr>Gezieltes Muskeltraining bei Durchblutungsstörungen der Beine</vt:lpstr>
      <vt:lpstr>Worauf kommt es grundsätzlich bei der Bewegung an?</vt:lpstr>
      <vt:lpstr>Einfache Ziele! Regelmäßig Umsetzen!</vt:lpstr>
      <vt:lpstr>Vielen Dank für Ihre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stefanie.kneisle@dgpr.de</dc:creator>
  <cp:lastModifiedBy>Stefanie Kneisle</cp:lastModifiedBy>
  <cp:revision>158</cp:revision>
  <cp:lastPrinted>2015-10-26T10:38:59Z</cp:lastPrinted>
  <dcterms:created xsi:type="dcterms:W3CDTF">2016-03-07T10:12:58Z</dcterms:created>
  <dcterms:modified xsi:type="dcterms:W3CDTF">2024-04-11T11:36:17Z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0x010100CC15644933E0AC45BFBDDC6BA7BE2639</vt:lpwstr>
  </property>
  <property fmtid="{D5CDD505-2E9C-101B-9397-08002B2CF9AE}" pid="3" name="Order">
    <vt:r8>3900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ies>
</file>